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4" r:id="rId3"/>
    <p:sldId id="260" r:id="rId4"/>
    <p:sldId id="265" r:id="rId5"/>
    <p:sldId id="261" r:id="rId6"/>
    <p:sldId id="263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726" autoAdjust="0"/>
  </p:normalViewPr>
  <p:slideViewPr>
    <p:cSldViewPr>
      <p:cViewPr varScale="1">
        <p:scale>
          <a:sx n="69" d="100"/>
          <a:sy n="69" d="100"/>
        </p:scale>
        <p:origin x="-95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05344-AC9F-4F8D-8679-958E10C33BCA}" type="datetimeFigureOut">
              <a:rPr lang="ko-KR" altLang="en-US" smtClean="0"/>
              <a:t>2012-08-16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E391D6-6E66-4AFB-BD1F-A861076124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427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aseline="0" dirty="0" smtClean="0"/>
              <a:t>[</a:t>
            </a:r>
            <a:r>
              <a:rPr lang="ko-KR" altLang="en-US" sz="1000" baseline="0" dirty="0" smtClean="0"/>
              <a:t>배포 형태</a:t>
            </a:r>
            <a:r>
              <a:rPr lang="en-US" altLang="ko-KR" sz="1000" baseline="0" dirty="0" smtClean="0"/>
              <a:t>, </a:t>
            </a:r>
            <a:r>
              <a:rPr lang="ko-KR" altLang="en-US" sz="1000" baseline="0" dirty="0" smtClean="0"/>
              <a:t>성격</a:t>
            </a:r>
            <a:r>
              <a:rPr lang="en-US" altLang="ko-KR" sz="1000" baseline="0" dirty="0" smtClean="0"/>
              <a:t>]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aseline="0" dirty="0" smtClean="0"/>
              <a:t>Web Server </a:t>
            </a:r>
            <a:r>
              <a:rPr lang="ko-KR" altLang="en-US" sz="1000" baseline="0" dirty="0" smtClean="0"/>
              <a:t>배포</a:t>
            </a:r>
            <a:r>
              <a:rPr lang="en-US" altLang="ko-KR" sz="1000" baseline="0" dirty="0" smtClean="0"/>
              <a:t>: </a:t>
            </a:r>
            <a:r>
              <a:rPr lang="ko-KR" altLang="en-US" sz="1000" baseline="0" dirty="0" smtClean="0"/>
              <a:t>공개 가능한 </a:t>
            </a:r>
            <a:r>
              <a:rPr lang="en-US" altLang="ko-KR" sz="1000" baseline="0" dirty="0" smtClean="0"/>
              <a:t>Web Resource</a:t>
            </a:r>
            <a:r>
              <a:rPr lang="ko-KR" altLang="en-US" sz="1000" baseline="0" dirty="0" smtClean="0"/>
              <a:t>만 배포</a:t>
            </a:r>
            <a:endParaRPr lang="en-US" altLang="ko-KR" sz="10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aseline="0" dirty="0" smtClean="0"/>
              <a:t> - </a:t>
            </a:r>
            <a:r>
              <a:rPr lang="ko-KR" altLang="en-US" sz="1000" baseline="0" dirty="0" smtClean="0"/>
              <a:t>변경 파일만 </a:t>
            </a:r>
            <a:r>
              <a:rPr lang="en-US" altLang="ko-KR" sz="1000" baseline="0" dirty="0" smtClean="0"/>
              <a:t>sync </a:t>
            </a:r>
            <a:r>
              <a:rPr lang="ko-KR" altLang="en-US" sz="1000" baseline="0" dirty="0" smtClean="0"/>
              <a:t>배포 가능</a:t>
            </a:r>
            <a:endParaRPr lang="en-US" altLang="ko-KR" sz="10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aseline="0" dirty="0" smtClean="0"/>
              <a:t> - </a:t>
            </a:r>
            <a:r>
              <a:rPr lang="ko-KR" altLang="en-US" sz="1000" baseline="0" dirty="0" smtClean="0"/>
              <a:t>정적 </a:t>
            </a:r>
            <a:r>
              <a:rPr lang="en-US" altLang="ko-KR" sz="1000" baseline="0" dirty="0" smtClean="0"/>
              <a:t>Web Resource </a:t>
            </a:r>
            <a:r>
              <a:rPr lang="ko-KR" altLang="en-US" sz="1000" baseline="0" dirty="0" smtClean="0"/>
              <a:t>중 선언적</a:t>
            </a:r>
            <a:r>
              <a:rPr lang="en-US" altLang="ko-KR" sz="1000" baseline="0" dirty="0" smtClean="0"/>
              <a:t>, </a:t>
            </a:r>
            <a:r>
              <a:rPr lang="ko-KR" altLang="en-US" sz="1000" baseline="0" dirty="0" smtClean="0"/>
              <a:t>프로그램적 접근 제어가 필요할 경우 </a:t>
            </a:r>
            <a:r>
              <a:rPr lang="en-US" altLang="ko-KR" sz="1000" baseline="0" dirty="0" smtClean="0"/>
              <a:t>Web Server</a:t>
            </a:r>
            <a:r>
              <a:rPr lang="ko-KR" altLang="en-US" sz="1000" baseline="0" dirty="0" smtClean="0"/>
              <a:t>에서 통제</a:t>
            </a:r>
            <a:endParaRPr lang="en-US" altLang="ko-KR" sz="10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aseline="0" dirty="0" smtClean="0"/>
              <a:t>WAS </a:t>
            </a:r>
            <a:r>
              <a:rPr lang="ko-KR" altLang="en-US" sz="1000" baseline="0" dirty="0" smtClean="0"/>
              <a:t>배포</a:t>
            </a:r>
            <a:r>
              <a:rPr lang="en-US" altLang="ko-KR" sz="1000" baseline="0" dirty="0" smtClean="0"/>
              <a:t>: </a:t>
            </a:r>
            <a:r>
              <a:rPr lang="ko-KR" altLang="en-US" sz="1000" baseline="0" dirty="0" smtClean="0"/>
              <a:t>모든 </a:t>
            </a:r>
            <a:r>
              <a:rPr lang="en-US" altLang="ko-KR" sz="1000" baseline="0" dirty="0" smtClean="0"/>
              <a:t>Web Resource</a:t>
            </a:r>
            <a:r>
              <a:rPr lang="ko-KR" altLang="en-US" sz="1000" baseline="0" dirty="0" smtClean="0"/>
              <a:t>를 포함 </a:t>
            </a:r>
            <a:endParaRPr lang="en-US" altLang="ko-KR" sz="10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aseline="0" dirty="0" smtClean="0"/>
              <a:t> - </a:t>
            </a:r>
            <a:r>
              <a:rPr lang="ko-KR" altLang="en-US" sz="1000" baseline="0" dirty="0" smtClean="0"/>
              <a:t>단일 파일이라 전송 단위</a:t>
            </a:r>
            <a:r>
              <a:rPr lang="en-US" altLang="ko-KR" sz="1000" baseline="0" dirty="0" smtClean="0"/>
              <a:t>, </a:t>
            </a:r>
            <a:r>
              <a:rPr lang="ko-KR" altLang="en-US" sz="1000" baseline="0" dirty="0" smtClean="0"/>
              <a:t>속도</a:t>
            </a:r>
            <a:r>
              <a:rPr lang="en-US" altLang="ko-KR" sz="1000" baseline="0" dirty="0" smtClean="0"/>
              <a:t>, Deploy Tool </a:t>
            </a:r>
            <a:r>
              <a:rPr lang="ko-KR" altLang="en-US" sz="1000" baseline="0" dirty="0" smtClean="0"/>
              <a:t>사용으로 배포 용이</a:t>
            </a:r>
            <a:endParaRPr lang="en-US" altLang="ko-KR" sz="10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0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aseline="0" dirty="0" smtClean="0"/>
              <a:t>[</a:t>
            </a:r>
            <a:r>
              <a:rPr lang="ko-KR" altLang="en-US" sz="1000" baseline="0" dirty="0" smtClean="0"/>
              <a:t>파일 중복</a:t>
            </a:r>
            <a:r>
              <a:rPr lang="en-US" altLang="ko-KR" sz="1000" baseline="0" dirty="0" smtClean="0"/>
              <a:t>]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aseline="0" dirty="0" smtClean="0"/>
              <a:t>공개 가능 </a:t>
            </a:r>
            <a:r>
              <a:rPr lang="en-US" altLang="ko-KR" sz="1000" baseline="0" dirty="0" smtClean="0"/>
              <a:t>Web Resource</a:t>
            </a:r>
            <a:r>
              <a:rPr lang="ko-KR" altLang="en-US" sz="1000" baseline="0" dirty="0" smtClean="0"/>
              <a:t>에 대해 파일 중복 있음</a:t>
            </a:r>
            <a:endParaRPr lang="en-US" altLang="ko-KR" sz="10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0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aseline="0" dirty="0" smtClean="0"/>
              <a:t>[</a:t>
            </a:r>
            <a:r>
              <a:rPr lang="ko-KR" altLang="en-US" sz="1000" baseline="0" dirty="0" smtClean="0"/>
              <a:t>접근 방법</a:t>
            </a:r>
            <a:r>
              <a:rPr lang="en-US" altLang="ko-KR" sz="1000" baseline="0" dirty="0" smtClean="0"/>
              <a:t>]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aseline="0" dirty="0" smtClean="0"/>
              <a:t>불특정 다수인 일반 사용자는 </a:t>
            </a:r>
            <a:r>
              <a:rPr lang="en-US" altLang="ko-KR" sz="1000" baseline="0" dirty="0" smtClean="0"/>
              <a:t>Web Server </a:t>
            </a:r>
            <a:r>
              <a:rPr lang="ko-KR" altLang="en-US" sz="1000" baseline="0" dirty="0" smtClean="0"/>
              <a:t>경유하여 접근</a:t>
            </a:r>
            <a:endParaRPr lang="en-US" altLang="ko-KR" sz="10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aseline="0" dirty="0" smtClean="0"/>
              <a:t> - </a:t>
            </a:r>
            <a:r>
              <a:rPr lang="ko-KR" altLang="en-US" sz="1000" baseline="0" dirty="0" smtClean="0"/>
              <a:t>정적 </a:t>
            </a:r>
            <a:r>
              <a:rPr lang="en-US" altLang="ko-KR" sz="1000" baseline="0" dirty="0" smtClean="0"/>
              <a:t>Web Resource </a:t>
            </a:r>
            <a:r>
              <a:rPr lang="ko-KR" altLang="en-US" sz="1000" baseline="0" dirty="0" smtClean="0"/>
              <a:t>처리 부담 분산</a:t>
            </a:r>
            <a:endParaRPr lang="en-US" altLang="ko-KR" sz="10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aseline="0" dirty="0" smtClean="0"/>
              <a:t>특정 운영자 및 관리자는 </a:t>
            </a:r>
            <a:r>
              <a:rPr lang="en-US" altLang="ko-KR" sz="1000" baseline="0" dirty="0" smtClean="0"/>
              <a:t>WAS</a:t>
            </a:r>
            <a:r>
              <a:rPr lang="ko-KR" altLang="en-US" sz="1000" baseline="0" dirty="0" smtClean="0"/>
              <a:t>로 직접 접근</a:t>
            </a:r>
            <a:endParaRPr lang="en-US" altLang="ko-KR" sz="10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aseline="0" dirty="0" smtClean="0"/>
              <a:t> -</a:t>
            </a:r>
            <a:r>
              <a:rPr lang="ko-KR" altLang="en-US" sz="1000" baseline="0" dirty="0" smtClean="0"/>
              <a:t> 관리</a:t>
            </a:r>
            <a:r>
              <a:rPr lang="en-US" altLang="ko-KR" sz="1000" baseline="0" dirty="0" smtClean="0"/>
              <a:t>, </a:t>
            </a:r>
            <a:r>
              <a:rPr lang="ko-KR" altLang="en-US" sz="1000" baseline="0" dirty="0" smtClean="0"/>
              <a:t>복구 목적으로 </a:t>
            </a:r>
            <a:r>
              <a:rPr lang="en-US" altLang="ko-KR" sz="1000" baseline="0" dirty="0" smtClean="0"/>
              <a:t>Web Server </a:t>
            </a:r>
            <a:r>
              <a:rPr lang="ko-KR" altLang="en-US" sz="1000" baseline="0" dirty="0" smtClean="0"/>
              <a:t>차단 시 관리 가능</a:t>
            </a:r>
            <a:endParaRPr lang="en-US" altLang="ko-KR" sz="10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0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00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391D6-6E66-4AFB-BD1F-A8610761245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161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[</a:t>
            </a:r>
            <a:r>
              <a:rPr lang="ko-KR" altLang="en-US" baseline="0" dirty="0" smtClean="0"/>
              <a:t>배포 형태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성격</a:t>
            </a:r>
            <a:r>
              <a:rPr lang="en-US" altLang="ko-KR" baseline="0" dirty="0" smtClean="0"/>
              <a:t>]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Web Server </a:t>
            </a:r>
            <a:r>
              <a:rPr lang="ko-KR" altLang="en-US" baseline="0" dirty="0" smtClean="0"/>
              <a:t>배포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공개 가능한 </a:t>
            </a:r>
            <a:r>
              <a:rPr lang="en-US" altLang="ko-KR" baseline="0" dirty="0" smtClean="0"/>
              <a:t>Web Resource</a:t>
            </a:r>
            <a:r>
              <a:rPr lang="ko-KR" altLang="en-US" baseline="0" dirty="0" smtClean="0"/>
              <a:t>만 배포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 - </a:t>
            </a:r>
            <a:r>
              <a:rPr lang="ko-KR" altLang="en-US" baseline="0" dirty="0" smtClean="0"/>
              <a:t>변경 파일만 </a:t>
            </a:r>
            <a:r>
              <a:rPr lang="en-US" altLang="ko-KR" baseline="0" dirty="0" smtClean="0"/>
              <a:t>sync </a:t>
            </a:r>
            <a:r>
              <a:rPr lang="ko-KR" altLang="en-US" baseline="0" dirty="0" smtClean="0"/>
              <a:t>배포 가능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WAS </a:t>
            </a:r>
            <a:r>
              <a:rPr lang="ko-KR" altLang="en-US" baseline="0" dirty="0" smtClean="0"/>
              <a:t>배포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모든 </a:t>
            </a:r>
            <a:r>
              <a:rPr lang="en-US" altLang="ko-KR" baseline="0" dirty="0" smtClean="0"/>
              <a:t>Web Resource</a:t>
            </a:r>
            <a:r>
              <a:rPr lang="ko-KR" altLang="en-US" baseline="0" dirty="0" smtClean="0"/>
              <a:t>를 포함 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 - </a:t>
            </a:r>
            <a:r>
              <a:rPr lang="ko-KR" altLang="en-US" baseline="0" dirty="0" smtClean="0"/>
              <a:t>단일 파일이라 전송 단위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속도</a:t>
            </a:r>
            <a:r>
              <a:rPr lang="en-US" altLang="ko-KR" baseline="0" dirty="0" smtClean="0"/>
              <a:t>, Deploy Tool </a:t>
            </a:r>
            <a:r>
              <a:rPr lang="ko-KR" altLang="en-US" baseline="0" dirty="0" smtClean="0"/>
              <a:t>사용으로 배포 용이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 - </a:t>
            </a:r>
            <a:r>
              <a:rPr lang="ko-KR" altLang="en-US" baseline="0" dirty="0" smtClean="0"/>
              <a:t>정적 </a:t>
            </a:r>
            <a:r>
              <a:rPr lang="en-US" altLang="ko-KR" baseline="0" dirty="0" smtClean="0"/>
              <a:t>Web Resource </a:t>
            </a:r>
            <a:r>
              <a:rPr lang="ko-KR" altLang="en-US" baseline="0" dirty="0" smtClean="0"/>
              <a:t>중 선언적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프로그램적 접근 제어가 필요할 경우 </a:t>
            </a:r>
            <a:r>
              <a:rPr lang="en-US" altLang="ko-KR" baseline="0" dirty="0" smtClean="0"/>
              <a:t>WAS</a:t>
            </a:r>
            <a:r>
              <a:rPr lang="ko-KR" altLang="en-US" baseline="0" dirty="0" smtClean="0"/>
              <a:t>에서 통제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[</a:t>
            </a:r>
            <a:r>
              <a:rPr lang="ko-KR" altLang="en-US" baseline="0" dirty="0" smtClean="0"/>
              <a:t>파일 중복</a:t>
            </a:r>
            <a:r>
              <a:rPr lang="en-US" altLang="ko-KR" baseline="0" dirty="0" smtClean="0"/>
              <a:t>]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공개 가능 </a:t>
            </a:r>
            <a:r>
              <a:rPr lang="en-US" altLang="ko-KR" baseline="0" dirty="0" smtClean="0"/>
              <a:t>Web Resource</a:t>
            </a:r>
            <a:r>
              <a:rPr lang="ko-KR" altLang="en-US" baseline="0" dirty="0" smtClean="0"/>
              <a:t>에 대해 파일 중복 있음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[</a:t>
            </a:r>
            <a:r>
              <a:rPr lang="ko-KR" altLang="en-US" baseline="0" dirty="0" smtClean="0"/>
              <a:t>접근 방법</a:t>
            </a:r>
            <a:r>
              <a:rPr lang="en-US" altLang="ko-KR" baseline="0" dirty="0" smtClean="0"/>
              <a:t>]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불특정 다수인 일반 사용자는 </a:t>
            </a:r>
            <a:r>
              <a:rPr lang="en-US" altLang="ko-KR" baseline="0" dirty="0" smtClean="0"/>
              <a:t>Web Server </a:t>
            </a:r>
            <a:r>
              <a:rPr lang="ko-KR" altLang="en-US" baseline="0" dirty="0" smtClean="0"/>
              <a:t>경유하여 접근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 - </a:t>
            </a:r>
            <a:r>
              <a:rPr lang="ko-KR" altLang="en-US" baseline="0" dirty="0" smtClean="0"/>
              <a:t>정적 </a:t>
            </a:r>
            <a:r>
              <a:rPr lang="en-US" altLang="ko-KR" baseline="0" dirty="0" smtClean="0"/>
              <a:t>Web Resource </a:t>
            </a:r>
            <a:r>
              <a:rPr lang="ko-KR" altLang="en-US" baseline="0" dirty="0" smtClean="0"/>
              <a:t>처리 부담 분산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특정 운영자 및 관리자는 </a:t>
            </a:r>
            <a:r>
              <a:rPr lang="en-US" altLang="ko-KR" baseline="0" dirty="0" smtClean="0"/>
              <a:t>WAS</a:t>
            </a:r>
            <a:r>
              <a:rPr lang="ko-KR" altLang="en-US" baseline="0" dirty="0" smtClean="0"/>
              <a:t>로 직접 접근 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관리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복구 목적으로 </a:t>
            </a:r>
            <a:r>
              <a:rPr lang="en-US" altLang="ko-KR" baseline="0" dirty="0" smtClean="0"/>
              <a:t>Web Server </a:t>
            </a:r>
            <a:r>
              <a:rPr lang="ko-KR" altLang="en-US" baseline="0" dirty="0" smtClean="0"/>
              <a:t>차단 시 관리 가능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391D6-6E66-4AFB-BD1F-A8610761245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161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aseline="0" dirty="0" smtClean="0"/>
              <a:t>[</a:t>
            </a:r>
            <a:r>
              <a:rPr lang="ko-KR" altLang="en-US" sz="1000" baseline="0" dirty="0" smtClean="0"/>
              <a:t>배포 형태</a:t>
            </a:r>
            <a:r>
              <a:rPr lang="en-US" altLang="ko-KR" sz="1000" baseline="0" dirty="0" smtClean="0"/>
              <a:t>, </a:t>
            </a:r>
            <a:r>
              <a:rPr lang="ko-KR" altLang="en-US" sz="1000" baseline="0" dirty="0" smtClean="0"/>
              <a:t>성격</a:t>
            </a:r>
            <a:r>
              <a:rPr lang="en-US" altLang="ko-KR" sz="1000" baseline="0" dirty="0" smtClean="0"/>
              <a:t>]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aseline="0" dirty="0" smtClean="0"/>
              <a:t>Web Server </a:t>
            </a:r>
            <a:r>
              <a:rPr lang="ko-KR" altLang="en-US" sz="1000" baseline="0" dirty="0" smtClean="0"/>
              <a:t>배포</a:t>
            </a:r>
            <a:r>
              <a:rPr lang="en-US" altLang="ko-KR" sz="1000" baseline="0" dirty="0" smtClean="0"/>
              <a:t>: </a:t>
            </a:r>
            <a:r>
              <a:rPr lang="ko-KR" altLang="en-US" sz="1000" baseline="0" dirty="0" smtClean="0"/>
              <a:t>공개 가능한 </a:t>
            </a:r>
            <a:r>
              <a:rPr lang="en-US" altLang="ko-KR" sz="1000" baseline="0" dirty="0" smtClean="0"/>
              <a:t>Web Resource</a:t>
            </a:r>
            <a:r>
              <a:rPr lang="ko-KR" altLang="en-US" sz="1000" baseline="0" dirty="0" smtClean="0"/>
              <a:t>만 배포</a:t>
            </a:r>
            <a:endParaRPr lang="en-US" altLang="ko-KR" sz="10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aseline="0" dirty="0" smtClean="0"/>
              <a:t> - </a:t>
            </a:r>
            <a:r>
              <a:rPr lang="ko-KR" altLang="en-US" sz="1000" baseline="0" dirty="0" smtClean="0"/>
              <a:t>변경 파일만 </a:t>
            </a:r>
            <a:r>
              <a:rPr lang="en-US" altLang="ko-KR" sz="1000" baseline="0" dirty="0" smtClean="0"/>
              <a:t>sync </a:t>
            </a:r>
            <a:r>
              <a:rPr lang="ko-KR" altLang="en-US" sz="1000" baseline="0" dirty="0" smtClean="0"/>
              <a:t>배포 가능</a:t>
            </a:r>
            <a:endParaRPr lang="en-US" altLang="ko-KR" sz="10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aseline="0" dirty="0" smtClean="0"/>
              <a:t> - </a:t>
            </a:r>
            <a:r>
              <a:rPr lang="ko-KR" altLang="en-US" sz="1000" baseline="0" dirty="0" smtClean="0"/>
              <a:t>정적 </a:t>
            </a:r>
            <a:r>
              <a:rPr lang="en-US" altLang="ko-KR" sz="1000" baseline="0" dirty="0" smtClean="0"/>
              <a:t>Web Resource </a:t>
            </a:r>
            <a:r>
              <a:rPr lang="ko-KR" altLang="en-US" sz="1000" baseline="0" dirty="0" smtClean="0"/>
              <a:t>중 선언적</a:t>
            </a:r>
            <a:r>
              <a:rPr lang="en-US" altLang="ko-KR" sz="1000" baseline="0" dirty="0" smtClean="0"/>
              <a:t>, </a:t>
            </a:r>
            <a:r>
              <a:rPr lang="ko-KR" altLang="en-US" sz="1000" baseline="0" dirty="0" smtClean="0"/>
              <a:t>프로그램적 접근 제어가 필요할 경우 </a:t>
            </a:r>
            <a:r>
              <a:rPr lang="en-US" altLang="ko-KR" sz="1000" baseline="0" dirty="0" smtClean="0"/>
              <a:t>Web Server</a:t>
            </a:r>
            <a:r>
              <a:rPr lang="ko-KR" altLang="en-US" sz="1000" baseline="0" dirty="0" smtClean="0"/>
              <a:t>에서 통제</a:t>
            </a:r>
            <a:endParaRPr lang="en-US" altLang="ko-KR" sz="10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aseline="0" dirty="0" smtClean="0"/>
              <a:t>WAS </a:t>
            </a:r>
            <a:r>
              <a:rPr lang="ko-KR" altLang="en-US" sz="1000" baseline="0" dirty="0" smtClean="0"/>
              <a:t>배포</a:t>
            </a:r>
            <a:r>
              <a:rPr lang="en-US" altLang="ko-KR" sz="1000" baseline="0" dirty="0" smtClean="0"/>
              <a:t>: </a:t>
            </a:r>
            <a:r>
              <a:rPr lang="ko-KR" altLang="en-US" sz="1000" baseline="0" dirty="0" smtClean="0"/>
              <a:t>모든 </a:t>
            </a:r>
            <a:r>
              <a:rPr lang="en-US" altLang="ko-KR" sz="1000" baseline="0" dirty="0" smtClean="0"/>
              <a:t>Web Resource</a:t>
            </a:r>
            <a:r>
              <a:rPr lang="ko-KR" altLang="en-US" sz="1000" baseline="0" dirty="0" smtClean="0"/>
              <a:t>를 포함 </a:t>
            </a:r>
            <a:endParaRPr lang="en-US" altLang="ko-KR" sz="10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aseline="0" dirty="0" smtClean="0"/>
              <a:t> - Archive</a:t>
            </a:r>
            <a:r>
              <a:rPr lang="ko-KR" altLang="en-US" sz="1000" baseline="0" dirty="0" smtClean="0"/>
              <a:t>가 풀린 개별 파일 형태로 배포</a:t>
            </a:r>
            <a:r>
              <a:rPr lang="en-US" altLang="ko-KR" sz="1000" baseline="0" dirty="0" smtClean="0"/>
              <a:t>, </a:t>
            </a:r>
            <a:r>
              <a:rPr lang="ko-KR" altLang="en-US" sz="1000" baseline="0" dirty="0" smtClean="0"/>
              <a:t>변경 파일만 </a:t>
            </a:r>
            <a:r>
              <a:rPr lang="en-US" altLang="ko-KR" sz="1000" baseline="0" dirty="0" smtClean="0"/>
              <a:t>sync </a:t>
            </a:r>
            <a:r>
              <a:rPr lang="ko-KR" altLang="en-US" sz="1000" baseline="0" dirty="0" smtClean="0"/>
              <a:t>배포 가능</a:t>
            </a:r>
            <a:endParaRPr lang="en-US" altLang="ko-KR" sz="10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0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aseline="0" dirty="0" smtClean="0"/>
              <a:t>[</a:t>
            </a:r>
            <a:r>
              <a:rPr lang="ko-KR" altLang="en-US" sz="1000" baseline="0" dirty="0" smtClean="0"/>
              <a:t>파일 중복</a:t>
            </a:r>
            <a:r>
              <a:rPr lang="en-US" altLang="ko-KR" sz="1000" baseline="0" dirty="0" smtClean="0"/>
              <a:t>]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aseline="0" dirty="0" smtClean="0"/>
              <a:t>공개 가능 </a:t>
            </a:r>
            <a:r>
              <a:rPr lang="en-US" altLang="ko-KR" sz="1000" baseline="0" dirty="0" smtClean="0"/>
              <a:t>Web Resource</a:t>
            </a:r>
            <a:r>
              <a:rPr lang="ko-KR" altLang="en-US" sz="1000" baseline="0" dirty="0" smtClean="0"/>
              <a:t>에 대해 파일 중복 있음</a:t>
            </a:r>
            <a:endParaRPr lang="en-US" altLang="ko-KR" sz="10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0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aseline="0" dirty="0" smtClean="0"/>
              <a:t>[</a:t>
            </a:r>
            <a:r>
              <a:rPr lang="ko-KR" altLang="en-US" sz="1000" baseline="0" dirty="0" smtClean="0"/>
              <a:t>접근 방법</a:t>
            </a:r>
            <a:r>
              <a:rPr lang="en-US" altLang="ko-KR" sz="1000" baseline="0" dirty="0" smtClean="0"/>
              <a:t>]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aseline="0" dirty="0" smtClean="0"/>
              <a:t>불특정 다수인 일반 사용자는 </a:t>
            </a:r>
            <a:r>
              <a:rPr lang="en-US" altLang="ko-KR" sz="1000" baseline="0" dirty="0" smtClean="0"/>
              <a:t>Web Server </a:t>
            </a:r>
            <a:r>
              <a:rPr lang="ko-KR" altLang="en-US" sz="1000" baseline="0" dirty="0" smtClean="0"/>
              <a:t>경유하여 접근</a:t>
            </a:r>
            <a:endParaRPr lang="en-US" altLang="ko-KR" sz="10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aseline="0" dirty="0" smtClean="0"/>
              <a:t> - </a:t>
            </a:r>
            <a:r>
              <a:rPr lang="ko-KR" altLang="en-US" sz="1000" baseline="0" dirty="0" smtClean="0"/>
              <a:t>정적 </a:t>
            </a:r>
            <a:r>
              <a:rPr lang="en-US" altLang="ko-KR" sz="1000" baseline="0" dirty="0" smtClean="0"/>
              <a:t>Web Resource </a:t>
            </a:r>
            <a:r>
              <a:rPr lang="ko-KR" altLang="en-US" sz="1000" baseline="0" dirty="0" smtClean="0"/>
              <a:t>처리 부담 분산</a:t>
            </a:r>
            <a:endParaRPr lang="en-US" altLang="ko-KR" sz="10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aseline="0" dirty="0" smtClean="0"/>
              <a:t>특정 운영자 및 관리자는 </a:t>
            </a:r>
            <a:r>
              <a:rPr lang="en-US" altLang="ko-KR" sz="1000" baseline="0" dirty="0" smtClean="0"/>
              <a:t>WAS</a:t>
            </a:r>
            <a:r>
              <a:rPr lang="ko-KR" altLang="en-US" sz="1000" baseline="0" dirty="0" smtClean="0"/>
              <a:t>로 직접 접근</a:t>
            </a:r>
            <a:endParaRPr lang="en-US" altLang="ko-KR" sz="10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aseline="0" dirty="0" smtClean="0"/>
              <a:t> -</a:t>
            </a:r>
            <a:r>
              <a:rPr lang="ko-KR" altLang="en-US" sz="1000" baseline="0" dirty="0" smtClean="0"/>
              <a:t> 관리</a:t>
            </a:r>
            <a:r>
              <a:rPr lang="en-US" altLang="ko-KR" sz="1000" baseline="0" dirty="0" smtClean="0"/>
              <a:t>, </a:t>
            </a:r>
            <a:r>
              <a:rPr lang="ko-KR" altLang="en-US" sz="1000" baseline="0" dirty="0" smtClean="0"/>
              <a:t>복구 목적으로 </a:t>
            </a:r>
            <a:r>
              <a:rPr lang="en-US" altLang="ko-KR" sz="1000" baseline="0" dirty="0" smtClean="0"/>
              <a:t>Web Server </a:t>
            </a:r>
            <a:r>
              <a:rPr lang="ko-KR" altLang="en-US" sz="1000" baseline="0" dirty="0" smtClean="0"/>
              <a:t>차단 시 관리 가능</a:t>
            </a:r>
            <a:endParaRPr lang="en-US" altLang="ko-KR" sz="10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0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00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391D6-6E66-4AFB-BD1F-A8610761245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161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[</a:t>
            </a:r>
            <a:r>
              <a:rPr lang="ko-KR" altLang="en-US" baseline="0" dirty="0" smtClean="0"/>
              <a:t>배포 형태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성격</a:t>
            </a:r>
            <a:r>
              <a:rPr lang="en-US" altLang="ko-KR" baseline="0" dirty="0" smtClean="0"/>
              <a:t>]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Web Server </a:t>
            </a:r>
            <a:r>
              <a:rPr lang="ko-KR" altLang="en-US" baseline="0" dirty="0" smtClean="0"/>
              <a:t>배포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공개 가능한 </a:t>
            </a:r>
            <a:r>
              <a:rPr lang="en-US" altLang="ko-KR" baseline="0" dirty="0" smtClean="0"/>
              <a:t>Web Resource</a:t>
            </a:r>
            <a:r>
              <a:rPr lang="ko-KR" altLang="en-US" baseline="0" dirty="0" smtClean="0"/>
              <a:t>만 배포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 - </a:t>
            </a:r>
            <a:r>
              <a:rPr lang="ko-KR" altLang="en-US" baseline="0" dirty="0" smtClean="0"/>
              <a:t>변경 파일만 </a:t>
            </a:r>
            <a:r>
              <a:rPr lang="en-US" altLang="ko-KR" baseline="0" dirty="0" smtClean="0"/>
              <a:t>sync </a:t>
            </a:r>
            <a:r>
              <a:rPr lang="ko-KR" altLang="en-US" baseline="0" dirty="0" smtClean="0"/>
              <a:t>배포 가능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WAS </a:t>
            </a:r>
            <a:r>
              <a:rPr lang="ko-KR" altLang="en-US" baseline="0" dirty="0" smtClean="0"/>
              <a:t>배포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모든 </a:t>
            </a:r>
            <a:r>
              <a:rPr lang="en-US" altLang="ko-KR" baseline="0" dirty="0" smtClean="0"/>
              <a:t>Web Resource</a:t>
            </a:r>
            <a:r>
              <a:rPr lang="ko-KR" altLang="en-US" baseline="0" dirty="0" smtClean="0"/>
              <a:t>를 포함 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 - Archive</a:t>
            </a:r>
            <a:r>
              <a:rPr lang="ko-KR" altLang="en-US" baseline="0" dirty="0" smtClean="0"/>
              <a:t>가 풀린 개별 파일 형태로 배포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변경 파일만 </a:t>
            </a:r>
            <a:r>
              <a:rPr lang="en-US" altLang="ko-KR" baseline="0" dirty="0" smtClean="0"/>
              <a:t>sync </a:t>
            </a:r>
            <a:r>
              <a:rPr lang="ko-KR" altLang="en-US" baseline="0" dirty="0" smtClean="0"/>
              <a:t>배포 가능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 - </a:t>
            </a:r>
            <a:r>
              <a:rPr lang="ko-KR" altLang="en-US" baseline="0" dirty="0" smtClean="0"/>
              <a:t>정적 </a:t>
            </a:r>
            <a:r>
              <a:rPr lang="en-US" altLang="ko-KR" baseline="0" dirty="0" smtClean="0"/>
              <a:t>Web Resource </a:t>
            </a:r>
            <a:r>
              <a:rPr lang="ko-KR" altLang="en-US" baseline="0" dirty="0" smtClean="0"/>
              <a:t>중 선언적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프로그램적 접근 제어가 필요할 경우 </a:t>
            </a:r>
            <a:r>
              <a:rPr lang="en-US" altLang="ko-KR" baseline="0" dirty="0" smtClean="0"/>
              <a:t>WAS</a:t>
            </a:r>
            <a:r>
              <a:rPr lang="ko-KR" altLang="en-US" baseline="0" dirty="0" smtClean="0"/>
              <a:t>에서 통제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[</a:t>
            </a:r>
            <a:r>
              <a:rPr lang="ko-KR" altLang="en-US" baseline="0" dirty="0" smtClean="0"/>
              <a:t>파일 중복</a:t>
            </a:r>
            <a:r>
              <a:rPr lang="en-US" altLang="ko-KR" baseline="0" dirty="0" smtClean="0"/>
              <a:t>]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공개 가능 </a:t>
            </a:r>
            <a:r>
              <a:rPr lang="en-US" altLang="ko-KR" baseline="0" dirty="0" smtClean="0"/>
              <a:t>Web Resource</a:t>
            </a:r>
            <a:r>
              <a:rPr lang="ko-KR" altLang="en-US" baseline="0" dirty="0" smtClean="0"/>
              <a:t>에 대해 파일 중복 있음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[</a:t>
            </a:r>
            <a:r>
              <a:rPr lang="ko-KR" altLang="en-US" baseline="0" dirty="0" smtClean="0"/>
              <a:t>접근 방법</a:t>
            </a:r>
            <a:r>
              <a:rPr lang="en-US" altLang="ko-KR" baseline="0" dirty="0" smtClean="0"/>
              <a:t>]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불특정 다수인 일반 사용자는 </a:t>
            </a:r>
            <a:r>
              <a:rPr lang="en-US" altLang="ko-KR" baseline="0" dirty="0" smtClean="0"/>
              <a:t>Web Server </a:t>
            </a:r>
            <a:r>
              <a:rPr lang="ko-KR" altLang="en-US" baseline="0" dirty="0" smtClean="0"/>
              <a:t>경유하여 접근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 - </a:t>
            </a:r>
            <a:r>
              <a:rPr lang="ko-KR" altLang="en-US" baseline="0" dirty="0" smtClean="0"/>
              <a:t>정적 </a:t>
            </a:r>
            <a:r>
              <a:rPr lang="en-US" altLang="ko-KR" baseline="0" dirty="0" smtClean="0"/>
              <a:t>Web Resource </a:t>
            </a:r>
            <a:r>
              <a:rPr lang="ko-KR" altLang="en-US" baseline="0" dirty="0" smtClean="0"/>
              <a:t>처리 부담 분산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특정 운영자 및 관리자는 </a:t>
            </a:r>
            <a:r>
              <a:rPr lang="en-US" altLang="ko-KR" baseline="0" dirty="0" smtClean="0"/>
              <a:t>WAS</a:t>
            </a:r>
            <a:r>
              <a:rPr lang="ko-KR" altLang="en-US" baseline="0" dirty="0" smtClean="0"/>
              <a:t>로 직접 접근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관리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복구 목적으로 </a:t>
            </a:r>
            <a:r>
              <a:rPr lang="en-US" altLang="ko-KR" baseline="0" dirty="0" smtClean="0"/>
              <a:t>Web Server </a:t>
            </a:r>
            <a:r>
              <a:rPr lang="ko-KR" altLang="en-US" baseline="0" dirty="0" smtClean="0"/>
              <a:t>차단 시 관리 가능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391D6-6E66-4AFB-BD1F-A8610761245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712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[</a:t>
            </a:r>
            <a:r>
              <a:rPr lang="ko-KR" altLang="en-US" baseline="0" dirty="0" smtClean="0"/>
              <a:t>배포 형태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성격</a:t>
            </a:r>
            <a:r>
              <a:rPr lang="en-US" altLang="ko-KR" baseline="0" dirty="0" smtClean="0"/>
              <a:t>]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Web Server </a:t>
            </a:r>
            <a:r>
              <a:rPr lang="ko-KR" altLang="en-US" baseline="0" dirty="0" smtClean="0"/>
              <a:t>배포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공개 가능한 </a:t>
            </a:r>
            <a:r>
              <a:rPr lang="en-US" altLang="ko-KR" baseline="0" dirty="0" smtClean="0"/>
              <a:t>Web Resource</a:t>
            </a:r>
            <a:r>
              <a:rPr lang="ko-KR" altLang="en-US" baseline="0" dirty="0" smtClean="0"/>
              <a:t>만 배포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 - </a:t>
            </a:r>
            <a:r>
              <a:rPr lang="ko-KR" altLang="en-US" baseline="0" dirty="0" smtClean="0"/>
              <a:t>변경 파일만 </a:t>
            </a:r>
            <a:r>
              <a:rPr lang="en-US" altLang="ko-KR" baseline="0" dirty="0" smtClean="0"/>
              <a:t>sync </a:t>
            </a:r>
            <a:r>
              <a:rPr lang="ko-KR" altLang="en-US" baseline="0" dirty="0" smtClean="0"/>
              <a:t>배포 가능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 - </a:t>
            </a:r>
            <a:r>
              <a:rPr lang="ko-KR" altLang="en-US" baseline="0" dirty="0" smtClean="0"/>
              <a:t>정적 </a:t>
            </a:r>
            <a:r>
              <a:rPr lang="en-US" altLang="ko-KR" baseline="0" dirty="0" smtClean="0"/>
              <a:t>Web Resource </a:t>
            </a:r>
            <a:r>
              <a:rPr lang="ko-KR" altLang="en-US" baseline="0" dirty="0" smtClean="0"/>
              <a:t>중 선언적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프로그램적 접근 제어가 필요 없음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WAS </a:t>
            </a:r>
            <a:r>
              <a:rPr lang="ko-KR" altLang="en-US" baseline="0" dirty="0" smtClean="0"/>
              <a:t>배포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모든 </a:t>
            </a:r>
            <a:r>
              <a:rPr lang="en-US" altLang="ko-KR" baseline="0" dirty="0" smtClean="0"/>
              <a:t>Web Resource</a:t>
            </a:r>
            <a:r>
              <a:rPr lang="ko-KR" altLang="en-US" baseline="0" dirty="0" smtClean="0"/>
              <a:t>를 포함 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 - Archive</a:t>
            </a:r>
            <a:r>
              <a:rPr lang="ko-KR" altLang="en-US" baseline="0" dirty="0" smtClean="0"/>
              <a:t>가 풀린 개별 파일 형태로 배포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변경 파일만 </a:t>
            </a:r>
            <a:r>
              <a:rPr lang="en-US" altLang="ko-KR" baseline="0" dirty="0" smtClean="0"/>
              <a:t>sync </a:t>
            </a:r>
            <a:r>
              <a:rPr lang="ko-KR" altLang="en-US" baseline="0" dirty="0" smtClean="0"/>
              <a:t>배포 가능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[</a:t>
            </a:r>
            <a:r>
              <a:rPr lang="ko-KR" altLang="en-US" baseline="0" dirty="0" smtClean="0"/>
              <a:t>파일 중복</a:t>
            </a:r>
            <a:r>
              <a:rPr lang="en-US" altLang="ko-KR" baseline="0" dirty="0" smtClean="0"/>
              <a:t>]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정적 </a:t>
            </a:r>
            <a:r>
              <a:rPr lang="en-US" altLang="ko-KR" baseline="0" dirty="0" smtClean="0"/>
              <a:t>Web Resource</a:t>
            </a:r>
            <a:r>
              <a:rPr lang="ko-KR" altLang="en-US" baseline="0" dirty="0" smtClean="0"/>
              <a:t>에 대해 파일 중복 없음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[</a:t>
            </a:r>
            <a:r>
              <a:rPr lang="ko-KR" altLang="en-US" baseline="0" dirty="0" smtClean="0"/>
              <a:t>접근 방법</a:t>
            </a:r>
            <a:r>
              <a:rPr lang="en-US" altLang="ko-KR" baseline="0" dirty="0" smtClean="0"/>
              <a:t>]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불특정 다수인 일반 사용자는 </a:t>
            </a:r>
            <a:r>
              <a:rPr lang="en-US" altLang="ko-KR" baseline="0" dirty="0" smtClean="0"/>
              <a:t>Web Server </a:t>
            </a:r>
            <a:r>
              <a:rPr lang="ko-KR" altLang="en-US" baseline="0" dirty="0" smtClean="0"/>
              <a:t>경유하여 접근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 - </a:t>
            </a:r>
            <a:r>
              <a:rPr lang="ko-KR" altLang="en-US" baseline="0" dirty="0" smtClean="0"/>
              <a:t>정적 </a:t>
            </a:r>
            <a:r>
              <a:rPr lang="en-US" altLang="ko-KR" baseline="0" dirty="0" smtClean="0"/>
              <a:t>Web Resource </a:t>
            </a:r>
            <a:r>
              <a:rPr lang="ko-KR" altLang="en-US" baseline="0" dirty="0" smtClean="0"/>
              <a:t>처리 부담 분산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특정 운영자 및 관리자는 </a:t>
            </a:r>
            <a:r>
              <a:rPr lang="en-US" altLang="ko-KR" baseline="0" dirty="0" smtClean="0"/>
              <a:t>WAS</a:t>
            </a:r>
            <a:r>
              <a:rPr lang="ko-KR" altLang="en-US" baseline="0" dirty="0" smtClean="0"/>
              <a:t>로 직접 접근 불가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관리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복구 목적으로 </a:t>
            </a:r>
            <a:r>
              <a:rPr lang="en-US" altLang="ko-KR" baseline="0" dirty="0" smtClean="0"/>
              <a:t>Web Server </a:t>
            </a:r>
            <a:r>
              <a:rPr lang="ko-KR" altLang="en-US" baseline="0" dirty="0" smtClean="0"/>
              <a:t>차단 시 관리 불가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391D6-6E66-4AFB-BD1F-A8610761245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936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[</a:t>
            </a:r>
            <a:r>
              <a:rPr lang="ko-KR" altLang="en-US" baseline="0" dirty="0" smtClean="0"/>
              <a:t>배포 형태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성격</a:t>
            </a:r>
            <a:r>
              <a:rPr lang="en-US" altLang="ko-KR" baseline="0" dirty="0" smtClean="0"/>
              <a:t>]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Web Server </a:t>
            </a:r>
            <a:r>
              <a:rPr lang="ko-KR" altLang="en-US" baseline="0" dirty="0" smtClean="0"/>
              <a:t>배포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공개 가능한 </a:t>
            </a:r>
            <a:r>
              <a:rPr lang="en-US" altLang="ko-KR" baseline="0" dirty="0" smtClean="0"/>
              <a:t>Web Resource</a:t>
            </a:r>
            <a:r>
              <a:rPr lang="ko-KR" altLang="en-US" baseline="0" dirty="0" smtClean="0"/>
              <a:t>만 배포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 - </a:t>
            </a:r>
            <a:r>
              <a:rPr lang="ko-KR" altLang="en-US" baseline="0" dirty="0" smtClean="0"/>
              <a:t>변경 파일만 </a:t>
            </a:r>
            <a:r>
              <a:rPr lang="en-US" altLang="ko-KR" baseline="0" dirty="0" smtClean="0"/>
              <a:t>sync </a:t>
            </a:r>
            <a:r>
              <a:rPr lang="ko-KR" altLang="en-US" baseline="0" dirty="0" smtClean="0"/>
              <a:t>배포 가능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WAS </a:t>
            </a:r>
            <a:r>
              <a:rPr lang="ko-KR" altLang="en-US" baseline="0" dirty="0" smtClean="0"/>
              <a:t>배포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모든 </a:t>
            </a:r>
            <a:r>
              <a:rPr lang="en-US" altLang="ko-KR" baseline="0" dirty="0" smtClean="0"/>
              <a:t>Web Resource</a:t>
            </a:r>
            <a:r>
              <a:rPr lang="ko-KR" altLang="en-US" baseline="0" dirty="0" smtClean="0"/>
              <a:t>를 포함 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 - Archive</a:t>
            </a:r>
            <a:r>
              <a:rPr lang="ko-KR" altLang="en-US" baseline="0" dirty="0" smtClean="0"/>
              <a:t>가 풀린 개별 파일 형태로 배포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변경 파일만 </a:t>
            </a:r>
            <a:r>
              <a:rPr lang="en-US" altLang="ko-KR" baseline="0" dirty="0" smtClean="0"/>
              <a:t>sync </a:t>
            </a:r>
            <a:r>
              <a:rPr lang="ko-KR" altLang="en-US" baseline="0" dirty="0" smtClean="0"/>
              <a:t>배포 가능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 - </a:t>
            </a:r>
            <a:r>
              <a:rPr lang="ko-KR" altLang="en-US" baseline="0" dirty="0" smtClean="0"/>
              <a:t>정적 </a:t>
            </a:r>
            <a:r>
              <a:rPr lang="en-US" altLang="ko-KR" baseline="0" dirty="0" smtClean="0"/>
              <a:t>Web Resource </a:t>
            </a:r>
            <a:r>
              <a:rPr lang="ko-KR" altLang="en-US" baseline="0" dirty="0" smtClean="0"/>
              <a:t>중 선언적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프로그램적 접근 제어가 필요할 경우 </a:t>
            </a:r>
            <a:r>
              <a:rPr lang="en-US" altLang="ko-KR" baseline="0" dirty="0" smtClean="0"/>
              <a:t>WAS</a:t>
            </a:r>
            <a:r>
              <a:rPr lang="ko-KR" altLang="en-US" baseline="0" dirty="0" smtClean="0"/>
              <a:t>에서 통제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[</a:t>
            </a:r>
            <a:r>
              <a:rPr lang="ko-KR" altLang="en-US" baseline="0" dirty="0" smtClean="0"/>
              <a:t>파일 중복</a:t>
            </a:r>
            <a:r>
              <a:rPr lang="en-US" altLang="ko-KR" baseline="0" dirty="0" smtClean="0"/>
              <a:t>]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정적 </a:t>
            </a:r>
            <a:r>
              <a:rPr lang="en-US" altLang="ko-KR" baseline="0" dirty="0" smtClean="0"/>
              <a:t>Web Resource</a:t>
            </a:r>
            <a:r>
              <a:rPr lang="ko-KR" altLang="en-US" baseline="0" dirty="0" smtClean="0"/>
              <a:t>에 대해 파일 중복 없음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[</a:t>
            </a:r>
            <a:r>
              <a:rPr lang="ko-KR" altLang="en-US" baseline="0" dirty="0" smtClean="0"/>
              <a:t>접근 방법</a:t>
            </a:r>
            <a:r>
              <a:rPr lang="en-US" altLang="ko-KR" baseline="0" dirty="0" smtClean="0"/>
              <a:t>]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불특정 다수인 일반 사용자는 </a:t>
            </a:r>
            <a:r>
              <a:rPr lang="en-US" altLang="ko-KR" baseline="0" dirty="0" smtClean="0"/>
              <a:t>Web Server </a:t>
            </a:r>
            <a:r>
              <a:rPr lang="ko-KR" altLang="en-US" baseline="0" dirty="0" smtClean="0"/>
              <a:t>경유하여 접근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 - </a:t>
            </a:r>
            <a:r>
              <a:rPr lang="ko-KR" altLang="en-US" baseline="0" dirty="0" smtClean="0"/>
              <a:t>정적 </a:t>
            </a:r>
            <a:r>
              <a:rPr lang="en-US" altLang="ko-KR" baseline="0" dirty="0" smtClean="0"/>
              <a:t>Web Resource </a:t>
            </a:r>
            <a:r>
              <a:rPr lang="ko-KR" altLang="en-US" baseline="0" dirty="0" smtClean="0"/>
              <a:t>처리 부담 분산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특정 운영자 및 관리자는 </a:t>
            </a:r>
            <a:r>
              <a:rPr lang="en-US" altLang="ko-KR" baseline="0" dirty="0" smtClean="0"/>
              <a:t>WAS</a:t>
            </a:r>
            <a:r>
              <a:rPr lang="ko-KR" altLang="en-US" baseline="0" dirty="0" smtClean="0"/>
              <a:t>로 직접 접근 불가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관리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복구 목적으로 </a:t>
            </a:r>
            <a:r>
              <a:rPr lang="en-US" altLang="ko-KR" baseline="0" dirty="0" smtClean="0"/>
              <a:t>Web Server </a:t>
            </a:r>
            <a:r>
              <a:rPr lang="ko-KR" altLang="en-US" baseline="0" dirty="0" smtClean="0"/>
              <a:t>차단 시 관리 불가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391D6-6E66-4AFB-BD1F-A8610761245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092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2012-08-16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2012-08-16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2012-08-16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Deploy Web Application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Target</a:t>
            </a:r>
          </a:p>
          <a:p>
            <a:r>
              <a:rPr lang="en-US" altLang="ko-KR" smtClean="0"/>
              <a:t>Production Server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6967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887" y="260648"/>
            <a:ext cx="5319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Production Server</a:t>
            </a:r>
          </a:p>
          <a:p>
            <a:r>
              <a:rPr lang="en-US" altLang="ko-KR" dirty="0" smtClean="0"/>
              <a:t>Web Server + Web Application Server (Archived)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3059832" y="1844824"/>
            <a:ext cx="2952327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Server</a:t>
            </a:r>
            <a:endParaRPr lang="ko-KR" altLang="en-US" b="1" dirty="0"/>
          </a:p>
        </p:txBody>
      </p:sp>
      <p:sp>
        <p:nvSpPr>
          <p:cNvPr id="27" name="직사각형 26"/>
          <p:cNvSpPr/>
          <p:nvPr/>
        </p:nvSpPr>
        <p:spPr>
          <a:xfrm>
            <a:off x="3059832" y="3933056"/>
            <a:ext cx="2952327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Application Server</a:t>
            </a:r>
            <a:endParaRPr lang="ko-KR" altLang="en-US" b="1" dirty="0"/>
          </a:p>
        </p:txBody>
      </p:sp>
      <p:sp>
        <p:nvSpPr>
          <p:cNvPr id="28" name="직사각형 27"/>
          <p:cNvSpPr/>
          <p:nvPr/>
        </p:nvSpPr>
        <p:spPr>
          <a:xfrm>
            <a:off x="3233498" y="4365104"/>
            <a:ext cx="2604994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webapps</a:t>
            </a:r>
            <a:r>
              <a:rPr lang="en-US" altLang="ko-KR" sz="1200" dirty="0" smtClean="0"/>
              <a:t>/${</a:t>
            </a:r>
            <a:r>
              <a:rPr lang="en-US" altLang="ko-KR" sz="1200" dirty="0" err="1" smtClean="0"/>
              <a:t>webapp</a:t>
            </a:r>
            <a:r>
              <a:rPr lang="en-US" altLang="ko-KR" sz="1200" dirty="0" smtClean="0"/>
              <a:t>}.war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3233498" y="2924944"/>
            <a:ext cx="2604994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htdocs</a:t>
            </a:r>
            <a:r>
              <a:rPr lang="en-US" altLang="ko-KR" sz="1200" dirty="0" smtClean="0"/>
              <a:t>/${</a:t>
            </a:r>
            <a:r>
              <a:rPr lang="en-US" altLang="ko-KR" sz="1200" dirty="0" err="1" smtClean="0"/>
              <a:t>webapp</a:t>
            </a:r>
            <a:r>
              <a:rPr lang="en-US" altLang="ko-KR" sz="1200" dirty="0" smtClean="0"/>
              <a:t>}/secured/</a:t>
            </a:r>
            <a:endParaRPr lang="ko-KR" altLang="en-US" sz="1200" dirty="0"/>
          </a:p>
        </p:txBody>
      </p:sp>
      <p:sp>
        <p:nvSpPr>
          <p:cNvPr id="31" name="사각형 설명선 30"/>
          <p:cNvSpPr/>
          <p:nvPr/>
        </p:nvSpPr>
        <p:spPr>
          <a:xfrm>
            <a:off x="4267481" y="5229200"/>
            <a:ext cx="2320742" cy="648072"/>
          </a:xfrm>
          <a:prstGeom prst="wedgeRectCallout">
            <a:avLst>
              <a:gd name="adj1" fmla="val -1466"/>
              <a:gd name="adj2" fmla="val -11312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Static web resources</a:t>
            </a:r>
          </a:p>
          <a:p>
            <a:pPr algn="ctr"/>
            <a:r>
              <a:rPr lang="en-US" altLang="ko-KR" sz="1200" dirty="0" smtClean="0"/>
              <a:t>(All)</a:t>
            </a:r>
          </a:p>
          <a:p>
            <a:pPr algn="ctr"/>
            <a:r>
              <a:rPr lang="en-US" altLang="ko-KR" sz="1200" dirty="0" smtClean="0"/>
              <a:t>Dynamic web </a:t>
            </a:r>
            <a:r>
              <a:rPr lang="en-US" altLang="ko-KR" sz="1200" dirty="0" err="1" smtClean="0"/>
              <a:t>resoruces</a:t>
            </a:r>
            <a:endParaRPr lang="ko-KR" altLang="en-US" sz="1200" dirty="0"/>
          </a:p>
        </p:txBody>
      </p:sp>
      <p:cxnSp>
        <p:nvCxnSpPr>
          <p:cNvPr id="32" name="직선 화살표 연결선 31"/>
          <p:cNvCxnSpPr>
            <a:stCxn id="34" idx="3"/>
            <a:endCxn id="26" idx="1"/>
          </p:cNvCxnSpPr>
          <p:nvPr/>
        </p:nvCxnSpPr>
        <p:spPr>
          <a:xfrm>
            <a:off x="2123728" y="2708920"/>
            <a:ext cx="936104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6" idx="2"/>
            <a:endCxn id="27" idx="0"/>
          </p:cNvCxnSpPr>
          <p:nvPr/>
        </p:nvCxnSpPr>
        <p:spPr>
          <a:xfrm>
            <a:off x="4535996" y="3573016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323528" y="1844824"/>
            <a:ext cx="1800200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35" name="직사각형 34"/>
          <p:cNvSpPr/>
          <p:nvPr/>
        </p:nvSpPr>
        <p:spPr>
          <a:xfrm>
            <a:off x="7020272" y="3933056"/>
            <a:ext cx="180020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cxnSp>
        <p:nvCxnSpPr>
          <p:cNvPr id="36" name="직선 화살표 연결선 35"/>
          <p:cNvCxnSpPr>
            <a:stCxn id="35" idx="1"/>
            <a:endCxn id="27" idx="3"/>
          </p:cNvCxnSpPr>
          <p:nvPr/>
        </p:nvCxnSpPr>
        <p:spPr>
          <a:xfrm flipH="1">
            <a:off x="6012159" y="4473116"/>
            <a:ext cx="1008113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2411760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6732240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75007" y="1340768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Client: User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483768" y="1340768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Server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45937" y="1340768"/>
            <a:ext cx="1946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Client: Operator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231618" y="2420888"/>
            <a:ext cx="2604994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htdocs</a:t>
            </a:r>
            <a:r>
              <a:rPr lang="en-US" altLang="ko-KR" sz="1200" dirty="0" smtClean="0"/>
              <a:t>/${</a:t>
            </a:r>
            <a:r>
              <a:rPr lang="en-US" altLang="ko-KR" sz="1200" dirty="0" err="1" smtClean="0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42" name="사각형 설명선 41"/>
          <p:cNvSpPr/>
          <p:nvPr/>
        </p:nvSpPr>
        <p:spPr>
          <a:xfrm>
            <a:off x="4267481" y="1394484"/>
            <a:ext cx="2320742" cy="450340"/>
          </a:xfrm>
          <a:prstGeom prst="wedgeRectCallout">
            <a:avLst>
              <a:gd name="adj1" fmla="val -4022"/>
              <a:gd name="adj2" fmla="val 18936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Static web resources </a:t>
            </a:r>
          </a:p>
          <a:p>
            <a:pPr algn="ctr"/>
            <a:r>
              <a:rPr lang="en-US" altLang="ko-KR" sz="1200" dirty="0" smtClean="0"/>
              <a:t>(Non-secured)</a:t>
            </a:r>
            <a:endParaRPr lang="ko-KR" altLang="en-US" sz="1200" dirty="0"/>
          </a:p>
        </p:txBody>
      </p:sp>
      <p:sp>
        <p:nvSpPr>
          <p:cNvPr id="43" name="사각형 설명선 42"/>
          <p:cNvSpPr/>
          <p:nvPr/>
        </p:nvSpPr>
        <p:spPr>
          <a:xfrm>
            <a:off x="6211698" y="2924944"/>
            <a:ext cx="2320742" cy="450340"/>
          </a:xfrm>
          <a:prstGeom prst="wedgeRectCallout">
            <a:avLst>
              <a:gd name="adj1" fmla="val -67200"/>
              <a:gd name="adj2" fmla="val -1018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Static web resources </a:t>
            </a:r>
          </a:p>
          <a:p>
            <a:pPr algn="ctr"/>
            <a:r>
              <a:rPr lang="en-US" altLang="ko-KR" sz="1200" dirty="0" smtClean="0"/>
              <a:t>(</a:t>
            </a:r>
            <a:r>
              <a:rPr lang="en-US" altLang="ko-KR" sz="1200" dirty="0"/>
              <a:t>S</a:t>
            </a:r>
            <a:r>
              <a:rPr lang="en-US" altLang="ko-KR" sz="1200" dirty="0" smtClean="0"/>
              <a:t>ecured)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25273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887" y="260648"/>
            <a:ext cx="5319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Production Server</a:t>
            </a:r>
          </a:p>
          <a:p>
            <a:r>
              <a:rPr lang="en-US" altLang="ko-KR" dirty="0" smtClean="0"/>
              <a:t>Web Server + Web Application Server (Archived)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3059832" y="2492896"/>
            <a:ext cx="2952327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Server</a:t>
            </a:r>
            <a:endParaRPr lang="ko-KR" altLang="en-US" b="1" dirty="0"/>
          </a:p>
        </p:txBody>
      </p:sp>
      <p:sp>
        <p:nvSpPr>
          <p:cNvPr id="27" name="직사각형 26"/>
          <p:cNvSpPr/>
          <p:nvPr/>
        </p:nvSpPr>
        <p:spPr>
          <a:xfrm>
            <a:off x="3059832" y="3933056"/>
            <a:ext cx="2952327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Application Server</a:t>
            </a:r>
            <a:endParaRPr lang="ko-KR" altLang="en-US" b="1" dirty="0"/>
          </a:p>
        </p:txBody>
      </p:sp>
      <p:sp>
        <p:nvSpPr>
          <p:cNvPr id="28" name="직사각형 27"/>
          <p:cNvSpPr/>
          <p:nvPr/>
        </p:nvSpPr>
        <p:spPr>
          <a:xfrm>
            <a:off x="3233498" y="4365104"/>
            <a:ext cx="2604994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webapps</a:t>
            </a:r>
            <a:r>
              <a:rPr lang="en-US" altLang="ko-KR" sz="1200" dirty="0" smtClean="0"/>
              <a:t>/${</a:t>
            </a:r>
            <a:r>
              <a:rPr lang="en-US" altLang="ko-KR" sz="1200" dirty="0" err="1" smtClean="0"/>
              <a:t>webapp</a:t>
            </a:r>
            <a:r>
              <a:rPr lang="en-US" altLang="ko-KR" sz="1200" dirty="0" smtClean="0"/>
              <a:t>}.war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3233498" y="2924944"/>
            <a:ext cx="2604994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htdocs</a:t>
            </a:r>
            <a:r>
              <a:rPr lang="en-US" altLang="ko-KR" sz="1200" dirty="0" smtClean="0"/>
              <a:t>/${</a:t>
            </a:r>
            <a:r>
              <a:rPr lang="en-US" altLang="ko-KR" sz="1200" dirty="0" err="1" smtClean="0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30" name="사각형 설명선 29"/>
          <p:cNvSpPr/>
          <p:nvPr/>
        </p:nvSpPr>
        <p:spPr>
          <a:xfrm>
            <a:off x="4267481" y="1844824"/>
            <a:ext cx="2320742" cy="450340"/>
          </a:xfrm>
          <a:prstGeom prst="wedgeRectCallout">
            <a:avLst>
              <a:gd name="adj1" fmla="val -4022"/>
              <a:gd name="adj2" fmla="val 18936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Static web resources </a:t>
            </a:r>
          </a:p>
          <a:p>
            <a:pPr algn="ctr"/>
            <a:r>
              <a:rPr lang="en-US" altLang="ko-KR" sz="1200" dirty="0" smtClean="0"/>
              <a:t>(Non-secured)</a:t>
            </a:r>
            <a:endParaRPr lang="ko-KR" altLang="en-US" sz="1200" dirty="0"/>
          </a:p>
        </p:txBody>
      </p:sp>
      <p:sp>
        <p:nvSpPr>
          <p:cNvPr id="31" name="사각형 설명선 30"/>
          <p:cNvSpPr/>
          <p:nvPr/>
        </p:nvSpPr>
        <p:spPr>
          <a:xfrm>
            <a:off x="4267481" y="5229200"/>
            <a:ext cx="2320742" cy="648072"/>
          </a:xfrm>
          <a:prstGeom prst="wedgeRectCallout">
            <a:avLst>
              <a:gd name="adj1" fmla="val -1466"/>
              <a:gd name="adj2" fmla="val -11312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Static web resources</a:t>
            </a:r>
          </a:p>
          <a:p>
            <a:pPr algn="ctr"/>
            <a:r>
              <a:rPr lang="en-US" altLang="ko-KR" sz="1200" dirty="0" smtClean="0"/>
              <a:t>(All)</a:t>
            </a:r>
          </a:p>
          <a:p>
            <a:pPr algn="ctr"/>
            <a:r>
              <a:rPr lang="en-US" altLang="ko-KR" sz="1200" dirty="0" smtClean="0"/>
              <a:t>Dynamic web </a:t>
            </a:r>
            <a:r>
              <a:rPr lang="en-US" altLang="ko-KR" sz="1200" dirty="0" err="1" smtClean="0"/>
              <a:t>resoruces</a:t>
            </a:r>
            <a:endParaRPr lang="ko-KR" altLang="en-US" sz="1200" dirty="0"/>
          </a:p>
        </p:txBody>
      </p:sp>
      <p:cxnSp>
        <p:nvCxnSpPr>
          <p:cNvPr id="32" name="직선 화살표 연결선 31"/>
          <p:cNvCxnSpPr>
            <a:stCxn id="34" idx="3"/>
            <a:endCxn id="26" idx="1"/>
          </p:cNvCxnSpPr>
          <p:nvPr/>
        </p:nvCxnSpPr>
        <p:spPr>
          <a:xfrm>
            <a:off x="2123728" y="3032956"/>
            <a:ext cx="93610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6" idx="2"/>
            <a:endCxn id="27" idx="0"/>
          </p:cNvCxnSpPr>
          <p:nvPr/>
        </p:nvCxnSpPr>
        <p:spPr>
          <a:xfrm>
            <a:off x="4535996" y="3573016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323528" y="2492896"/>
            <a:ext cx="180020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35" name="직사각형 34"/>
          <p:cNvSpPr/>
          <p:nvPr/>
        </p:nvSpPr>
        <p:spPr>
          <a:xfrm>
            <a:off x="7020272" y="3933056"/>
            <a:ext cx="180020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cxnSp>
        <p:nvCxnSpPr>
          <p:cNvPr id="36" name="직선 화살표 연결선 35"/>
          <p:cNvCxnSpPr>
            <a:stCxn id="35" idx="1"/>
            <a:endCxn id="27" idx="3"/>
          </p:cNvCxnSpPr>
          <p:nvPr/>
        </p:nvCxnSpPr>
        <p:spPr>
          <a:xfrm flipH="1">
            <a:off x="6012159" y="4473116"/>
            <a:ext cx="100811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2411760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6732240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75007" y="1340768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Client: User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483768" y="1340768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Server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45937" y="1340768"/>
            <a:ext cx="1946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Client: Operator</a:t>
            </a:r>
          </a:p>
        </p:txBody>
      </p:sp>
    </p:spTree>
    <p:extLst>
      <p:ext uri="{BB962C8B-B14F-4D97-AF65-F5344CB8AC3E}">
        <p14:creationId xmlns:p14="http://schemas.microsoft.com/office/powerpoint/2010/main" val="107277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887" y="260648"/>
            <a:ext cx="5319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Production Server</a:t>
            </a:r>
          </a:p>
          <a:p>
            <a:r>
              <a:rPr lang="en-US" altLang="ko-KR" dirty="0" smtClean="0"/>
              <a:t>Web Server + Web Application Server (Archived)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3059832" y="1844824"/>
            <a:ext cx="2952327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Server</a:t>
            </a:r>
            <a:endParaRPr lang="ko-KR" altLang="en-US" b="1" dirty="0"/>
          </a:p>
        </p:txBody>
      </p:sp>
      <p:sp>
        <p:nvSpPr>
          <p:cNvPr id="27" name="직사각형 26"/>
          <p:cNvSpPr/>
          <p:nvPr/>
        </p:nvSpPr>
        <p:spPr>
          <a:xfrm>
            <a:off x="3059832" y="3933056"/>
            <a:ext cx="2952327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Application Server</a:t>
            </a:r>
            <a:endParaRPr lang="ko-KR" altLang="en-US" b="1" dirty="0"/>
          </a:p>
        </p:txBody>
      </p:sp>
      <p:sp>
        <p:nvSpPr>
          <p:cNvPr id="28" name="직사각형 27"/>
          <p:cNvSpPr/>
          <p:nvPr/>
        </p:nvSpPr>
        <p:spPr>
          <a:xfrm>
            <a:off x="3233498" y="4365104"/>
            <a:ext cx="2604994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webapps</a:t>
            </a:r>
            <a:r>
              <a:rPr lang="en-US" altLang="ko-KR" sz="1200" dirty="0" smtClean="0"/>
              <a:t>/${</a:t>
            </a:r>
            <a:r>
              <a:rPr lang="en-US" altLang="ko-KR" sz="1200" dirty="0" err="1" smtClean="0"/>
              <a:t>webapp</a:t>
            </a:r>
            <a:r>
              <a:rPr lang="en-US" altLang="ko-KR" sz="1200" dirty="0" smtClean="0"/>
              <a:t>}.war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3233498" y="2924944"/>
            <a:ext cx="2604994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htdocs</a:t>
            </a:r>
            <a:r>
              <a:rPr lang="en-US" altLang="ko-KR" sz="1200" dirty="0" smtClean="0"/>
              <a:t>/${</a:t>
            </a:r>
            <a:r>
              <a:rPr lang="en-US" altLang="ko-KR" sz="1200" dirty="0" err="1" smtClean="0"/>
              <a:t>webapp</a:t>
            </a:r>
            <a:r>
              <a:rPr lang="en-US" altLang="ko-KR" sz="1200" dirty="0" smtClean="0"/>
              <a:t>}/secured/</a:t>
            </a:r>
            <a:endParaRPr lang="ko-KR" altLang="en-US" sz="1200" dirty="0"/>
          </a:p>
        </p:txBody>
      </p:sp>
      <p:sp>
        <p:nvSpPr>
          <p:cNvPr id="31" name="사각형 설명선 30"/>
          <p:cNvSpPr/>
          <p:nvPr/>
        </p:nvSpPr>
        <p:spPr>
          <a:xfrm>
            <a:off x="4267481" y="5229200"/>
            <a:ext cx="2320742" cy="648072"/>
          </a:xfrm>
          <a:prstGeom prst="wedgeRectCallout">
            <a:avLst>
              <a:gd name="adj1" fmla="val -1466"/>
              <a:gd name="adj2" fmla="val -11312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Static web resources</a:t>
            </a:r>
          </a:p>
          <a:p>
            <a:pPr algn="ctr"/>
            <a:r>
              <a:rPr lang="en-US" altLang="ko-KR" sz="1200" dirty="0" smtClean="0"/>
              <a:t>(All)</a:t>
            </a:r>
          </a:p>
          <a:p>
            <a:pPr algn="ctr"/>
            <a:r>
              <a:rPr lang="en-US" altLang="ko-KR" sz="1200" dirty="0" smtClean="0"/>
              <a:t>Dynamic web </a:t>
            </a:r>
            <a:r>
              <a:rPr lang="en-US" altLang="ko-KR" sz="1200" dirty="0" err="1" smtClean="0"/>
              <a:t>resoruces</a:t>
            </a:r>
            <a:endParaRPr lang="ko-KR" altLang="en-US" sz="1200" dirty="0"/>
          </a:p>
        </p:txBody>
      </p:sp>
      <p:cxnSp>
        <p:nvCxnSpPr>
          <p:cNvPr id="32" name="직선 화살표 연결선 31"/>
          <p:cNvCxnSpPr>
            <a:stCxn id="34" idx="3"/>
            <a:endCxn id="26" idx="1"/>
          </p:cNvCxnSpPr>
          <p:nvPr/>
        </p:nvCxnSpPr>
        <p:spPr>
          <a:xfrm>
            <a:off x="2123728" y="2708920"/>
            <a:ext cx="93610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6" idx="2"/>
            <a:endCxn id="27" idx="0"/>
          </p:cNvCxnSpPr>
          <p:nvPr/>
        </p:nvCxnSpPr>
        <p:spPr>
          <a:xfrm>
            <a:off x="4535996" y="3573016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323528" y="1844824"/>
            <a:ext cx="1800200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35" name="직사각형 34"/>
          <p:cNvSpPr/>
          <p:nvPr/>
        </p:nvSpPr>
        <p:spPr>
          <a:xfrm>
            <a:off x="7020272" y="3933056"/>
            <a:ext cx="180020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cxnSp>
        <p:nvCxnSpPr>
          <p:cNvPr id="36" name="직선 화살표 연결선 35"/>
          <p:cNvCxnSpPr>
            <a:stCxn id="35" idx="1"/>
            <a:endCxn id="27" idx="3"/>
          </p:cNvCxnSpPr>
          <p:nvPr/>
        </p:nvCxnSpPr>
        <p:spPr>
          <a:xfrm flipH="1">
            <a:off x="6012159" y="4473116"/>
            <a:ext cx="100811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2411760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6732240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75007" y="1340768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Client: User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483768" y="1340768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Server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45937" y="1340768"/>
            <a:ext cx="1946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Client: Operator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231618" y="2420888"/>
            <a:ext cx="2604994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htdocs</a:t>
            </a:r>
            <a:r>
              <a:rPr lang="en-US" altLang="ko-KR" sz="1200" dirty="0" smtClean="0"/>
              <a:t>/${</a:t>
            </a:r>
            <a:r>
              <a:rPr lang="en-US" altLang="ko-KR" sz="1200" dirty="0" err="1" smtClean="0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42" name="사각형 설명선 41"/>
          <p:cNvSpPr/>
          <p:nvPr/>
        </p:nvSpPr>
        <p:spPr>
          <a:xfrm>
            <a:off x="4267481" y="1394484"/>
            <a:ext cx="2320742" cy="450340"/>
          </a:xfrm>
          <a:prstGeom prst="wedgeRectCallout">
            <a:avLst>
              <a:gd name="adj1" fmla="val -4022"/>
              <a:gd name="adj2" fmla="val 18936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Static web resources </a:t>
            </a:r>
          </a:p>
          <a:p>
            <a:pPr algn="ctr"/>
            <a:r>
              <a:rPr lang="en-US" altLang="ko-KR" sz="1200" dirty="0" smtClean="0"/>
              <a:t>(Non-secured)</a:t>
            </a:r>
            <a:endParaRPr lang="ko-KR" altLang="en-US" sz="1200" dirty="0"/>
          </a:p>
        </p:txBody>
      </p:sp>
      <p:sp>
        <p:nvSpPr>
          <p:cNvPr id="43" name="사각형 설명선 42"/>
          <p:cNvSpPr/>
          <p:nvPr/>
        </p:nvSpPr>
        <p:spPr>
          <a:xfrm>
            <a:off x="6211698" y="2924944"/>
            <a:ext cx="2320742" cy="450340"/>
          </a:xfrm>
          <a:prstGeom prst="wedgeRectCallout">
            <a:avLst>
              <a:gd name="adj1" fmla="val -67200"/>
              <a:gd name="adj2" fmla="val -1018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Static web resources </a:t>
            </a:r>
          </a:p>
          <a:p>
            <a:pPr algn="ctr"/>
            <a:r>
              <a:rPr lang="en-US" altLang="ko-KR" sz="1200" dirty="0" smtClean="0"/>
              <a:t>(Secured)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61460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887" y="260648"/>
            <a:ext cx="5377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Production Server</a:t>
            </a:r>
          </a:p>
          <a:p>
            <a:r>
              <a:rPr lang="en-US" altLang="ko-KR" dirty="0" smtClean="0"/>
              <a:t>Web Server + Web Application Server (Exploded)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059832" y="2492896"/>
            <a:ext cx="2952327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Server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059832" y="3933056"/>
            <a:ext cx="2952327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Application Server</a:t>
            </a:r>
            <a:endParaRPr lang="ko-KR" altLang="en-US" b="1" dirty="0"/>
          </a:p>
        </p:txBody>
      </p:sp>
      <p:sp>
        <p:nvSpPr>
          <p:cNvPr id="10" name="직사각형 9"/>
          <p:cNvSpPr/>
          <p:nvPr/>
        </p:nvSpPr>
        <p:spPr>
          <a:xfrm>
            <a:off x="3233498" y="4365104"/>
            <a:ext cx="2604994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webapps</a:t>
            </a:r>
            <a:r>
              <a:rPr lang="en-US" altLang="ko-KR" sz="1200" dirty="0" smtClean="0"/>
              <a:t>/${</a:t>
            </a:r>
            <a:r>
              <a:rPr lang="en-US" altLang="ko-KR" sz="1200" dirty="0" err="1" smtClean="0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3233498" y="2924944"/>
            <a:ext cx="2604994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htdocs</a:t>
            </a:r>
            <a:r>
              <a:rPr lang="en-US" altLang="ko-KR" sz="1200" dirty="0" smtClean="0"/>
              <a:t>/${</a:t>
            </a:r>
            <a:r>
              <a:rPr lang="en-US" altLang="ko-KR" sz="1200" dirty="0" err="1" smtClean="0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12" name="사각형 설명선 11"/>
          <p:cNvSpPr/>
          <p:nvPr/>
        </p:nvSpPr>
        <p:spPr>
          <a:xfrm>
            <a:off x="4267481" y="1844824"/>
            <a:ext cx="2320742" cy="450340"/>
          </a:xfrm>
          <a:prstGeom prst="wedgeRectCallout">
            <a:avLst>
              <a:gd name="adj1" fmla="val -4022"/>
              <a:gd name="adj2" fmla="val 18936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Static web resources </a:t>
            </a:r>
          </a:p>
          <a:p>
            <a:pPr algn="ctr"/>
            <a:r>
              <a:rPr lang="en-US" altLang="ko-KR" sz="1200" dirty="0" smtClean="0"/>
              <a:t>(Non-secured)</a:t>
            </a:r>
            <a:endParaRPr lang="ko-KR" altLang="en-US" sz="1200" dirty="0"/>
          </a:p>
        </p:txBody>
      </p:sp>
      <p:sp>
        <p:nvSpPr>
          <p:cNvPr id="13" name="사각형 설명선 12"/>
          <p:cNvSpPr/>
          <p:nvPr/>
        </p:nvSpPr>
        <p:spPr>
          <a:xfrm>
            <a:off x="4267481" y="5229200"/>
            <a:ext cx="2320742" cy="648072"/>
          </a:xfrm>
          <a:prstGeom prst="wedgeRectCallout">
            <a:avLst>
              <a:gd name="adj1" fmla="val -1466"/>
              <a:gd name="adj2" fmla="val -11312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Static web resources</a:t>
            </a:r>
          </a:p>
          <a:p>
            <a:pPr algn="ctr"/>
            <a:r>
              <a:rPr lang="en-US" altLang="ko-KR" sz="1200" dirty="0" smtClean="0"/>
              <a:t>(All)</a:t>
            </a:r>
          </a:p>
          <a:p>
            <a:pPr algn="ctr"/>
            <a:r>
              <a:rPr lang="en-US" altLang="ko-KR" sz="1200" dirty="0" smtClean="0"/>
              <a:t>Dynamic web </a:t>
            </a:r>
            <a:r>
              <a:rPr lang="en-US" altLang="ko-KR" sz="1200" dirty="0" err="1" smtClean="0"/>
              <a:t>resoruces</a:t>
            </a:r>
            <a:endParaRPr lang="ko-KR" altLang="en-US" sz="1200" dirty="0"/>
          </a:p>
        </p:txBody>
      </p:sp>
      <p:cxnSp>
        <p:nvCxnSpPr>
          <p:cNvPr id="14" name="직선 화살표 연결선 13"/>
          <p:cNvCxnSpPr>
            <a:stCxn id="16" idx="3"/>
            <a:endCxn id="8" idx="1"/>
          </p:cNvCxnSpPr>
          <p:nvPr/>
        </p:nvCxnSpPr>
        <p:spPr>
          <a:xfrm>
            <a:off x="2123728" y="3032956"/>
            <a:ext cx="93610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8" idx="2"/>
            <a:endCxn id="9" idx="0"/>
          </p:cNvCxnSpPr>
          <p:nvPr/>
        </p:nvCxnSpPr>
        <p:spPr>
          <a:xfrm>
            <a:off x="4535996" y="3573016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23528" y="2492896"/>
            <a:ext cx="180020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17" name="직사각형 16"/>
          <p:cNvSpPr/>
          <p:nvPr/>
        </p:nvSpPr>
        <p:spPr>
          <a:xfrm>
            <a:off x="7020272" y="3933056"/>
            <a:ext cx="180020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cxnSp>
        <p:nvCxnSpPr>
          <p:cNvPr id="18" name="직선 화살표 연결선 17"/>
          <p:cNvCxnSpPr>
            <a:stCxn id="17" idx="1"/>
            <a:endCxn id="9" idx="3"/>
          </p:cNvCxnSpPr>
          <p:nvPr/>
        </p:nvCxnSpPr>
        <p:spPr>
          <a:xfrm flipH="1">
            <a:off x="6012159" y="4473116"/>
            <a:ext cx="100811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411760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732240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75007" y="1340768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Client: User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483768" y="1340768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Server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845937" y="1340768"/>
            <a:ext cx="1946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Client: Operator</a:t>
            </a:r>
          </a:p>
        </p:txBody>
      </p:sp>
    </p:spTree>
    <p:extLst>
      <p:ext uri="{BB962C8B-B14F-4D97-AF65-F5344CB8AC3E}">
        <p14:creationId xmlns:p14="http://schemas.microsoft.com/office/powerpoint/2010/main" val="2711953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887" y="260648"/>
            <a:ext cx="5377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Production Server</a:t>
            </a:r>
          </a:p>
          <a:p>
            <a:r>
              <a:rPr lang="en-US" altLang="ko-KR" dirty="0" smtClean="0"/>
              <a:t>Web Server + Web Application Server (Exploded)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059832" y="2492896"/>
            <a:ext cx="2952327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Server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059832" y="3933056"/>
            <a:ext cx="2952327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Application Server</a:t>
            </a:r>
            <a:endParaRPr lang="ko-KR" altLang="en-US" b="1" dirty="0"/>
          </a:p>
        </p:txBody>
      </p:sp>
      <p:sp>
        <p:nvSpPr>
          <p:cNvPr id="10" name="직사각형 9"/>
          <p:cNvSpPr/>
          <p:nvPr/>
        </p:nvSpPr>
        <p:spPr>
          <a:xfrm>
            <a:off x="3233498" y="4365104"/>
            <a:ext cx="2604994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webapps</a:t>
            </a:r>
            <a:r>
              <a:rPr lang="en-US" altLang="ko-KR" sz="1200" dirty="0" smtClean="0"/>
              <a:t>/${</a:t>
            </a:r>
            <a:r>
              <a:rPr lang="en-US" altLang="ko-KR" sz="1200" dirty="0" err="1" smtClean="0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3233498" y="2924944"/>
            <a:ext cx="2604994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htdocs</a:t>
            </a:r>
            <a:r>
              <a:rPr lang="en-US" altLang="ko-KR" sz="1200" dirty="0" smtClean="0"/>
              <a:t>/${</a:t>
            </a:r>
            <a:r>
              <a:rPr lang="en-US" altLang="ko-KR" sz="1200" dirty="0" err="1" smtClean="0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12" name="사각형 설명선 11"/>
          <p:cNvSpPr/>
          <p:nvPr/>
        </p:nvSpPr>
        <p:spPr>
          <a:xfrm>
            <a:off x="4267481" y="1844824"/>
            <a:ext cx="2320742" cy="450340"/>
          </a:xfrm>
          <a:prstGeom prst="wedgeRectCallout">
            <a:avLst>
              <a:gd name="adj1" fmla="val -4022"/>
              <a:gd name="adj2" fmla="val 18936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Static web resources </a:t>
            </a:r>
          </a:p>
          <a:p>
            <a:pPr algn="ctr"/>
            <a:r>
              <a:rPr lang="en-US" altLang="ko-KR" sz="1200" dirty="0" smtClean="0"/>
              <a:t>(All)</a:t>
            </a:r>
            <a:endParaRPr lang="ko-KR" altLang="en-US" sz="1200" dirty="0"/>
          </a:p>
        </p:txBody>
      </p:sp>
      <p:sp>
        <p:nvSpPr>
          <p:cNvPr id="13" name="사각형 설명선 12"/>
          <p:cNvSpPr/>
          <p:nvPr/>
        </p:nvSpPr>
        <p:spPr>
          <a:xfrm>
            <a:off x="4267481" y="5229200"/>
            <a:ext cx="2320742" cy="648072"/>
          </a:xfrm>
          <a:prstGeom prst="wedgeRectCallout">
            <a:avLst>
              <a:gd name="adj1" fmla="val -1466"/>
              <a:gd name="adj2" fmla="val -11312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strike="sngStrike" dirty="0" smtClean="0"/>
              <a:t>Static web resources</a:t>
            </a:r>
          </a:p>
          <a:p>
            <a:pPr algn="ctr"/>
            <a:r>
              <a:rPr lang="en-US" altLang="ko-KR" sz="1200" strike="sngStrike" dirty="0" smtClean="0"/>
              <a:t>(Secured)</a:t>
            </a:r>
          </a:p>
          <a:p>
            <a:pPr algn="ctr"/>
            <a:r>
              <a:rPr lang="en-US" altLang="ko-KR" sz="1200" dirty="0" smtClean="0"/>
              <a:t>Dynamic web </a:t>
            </a:r>
            <a:r>
              <a:rPr lang="en-US" altLang="ko-KR" sz="1200" dirty="0" err="1" smtClean="0"/>
              <a:t>resoruces</a:t>
            </a:r>
            <a:endParaRPr lang="ko-KR" altLang="en-US" sz="1200" dirty="0"/>
          </a:p>
        </p:txBody>
      </p:sp>
      <p:cxnSp>
        <p:nvCxnSpPr>
          <p:cNvPr id="14" name="직선 화살표 연결선 13"/>
          <p:cNvCxnSpPr>
            <a:stCxn id="16" idx="3"/>
            <a:endCxn id="8" idx="1"/>
          </p:cNvCxnSpPr>
          <p:nvPr/>
        </p:nvCxnSpPr>
        <p:spPr>
          <a:xfrm>
            <a:off x="2123728" y="3032956"/>
            <a:ext cx="93610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8" idx="2"/>
            <a:endCxn id="9" idx="0"/>
          </p:cNvCxnSpPr>
          <p:nvPr/>
        </p:nvCxnSpPr>
        <p:spPr>
          <a:xfrm>
            <a:off x="4535996" y="3573016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23528" y="2492896"/>
            <a:ext cx="180020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17" name="직사각형 16"/>
          <p:cNvSpPr/>
          <p:nvPr/>
        </p:nvSpPr>
        <p:spPr>
          <a:xfrm>
            <a:off x="7020272" y="2492896"/>
            <a:ext cx="180020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cxnSp>
        <p:nvCxnSpPr>
          <p:cNvPr id="18" name="직선 화살표 연결선 17"/>
          <p:cNvCxnSpPr>
            <a:stCxn id="17" idx="1"/>
            <a:endCxn id="8" idx="3"/>
          </p:cNvCxnSpPr>
          <p:nvPr/>
        </p:nvCxnSpPr>
        <p:spPr>
          <a:xfrm flipH="1">
            <a:off x="6012159" y="3032956"/>
            <a:ext cx="100811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411760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732240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75007" y="1340768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Client: User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483768" y="1340768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Server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845937" y="1340768"/>
            <a:ext cx="1946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Client: Operator</a:t>
            </a:r>
          </a:p>
        </p:txBody>
      </p:sp>
    </p:spTree>
    <p:extLst>
      <p:ext uri="{BB962C8B-B14F-4D97-AF65-F5344CB8AC3E}">
        <p14:creationId xmlns:p14="http://schemas.microsoft.com/office/powerpoint/2010/main" val="827417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887" y="260648"/>
            <a:ext cx="5377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Production Server</a:t>
            </a:r>
          </a:p>
          <a:p>
            <a:r>
              <a:rPr lang="en-US" altLang="ko-KR" dirty="0" smtClean="0"/>
              <a:t>Web Server + Web Application Server (Exploded)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059832" y="2492896"/>
            <a:ext cx="2952327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Server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059832" y="3933056"/>
            <a:ext cx="2952327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Application Server</a:t>
            </a:r>
            <a:endParaRPr lang="ko-KR" altLang="en-US" b="1" dirty="0"/>
          </a:p>
        </p:txBody>
      </p:sp>
      <p:sp>
        <p:nvSpPr>
          <p:cNvPr id="10" name="직사각형 9"/>
          <p:cNvSpPr/>
          <p:nvPr/>
        </p:nvSpPr>
        <p:spPr>
          <a:xfrm>
            <a:off x="3233498" y="4365104"/>
            <a:ext cx="2604994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webapps</a:t>
            </a:r>
            <a:r>
              <a:rPr lang="en-US" altLang="ko-KR" sz="1200" dirty="0" smtClean="0"/>
              <a:t>/${</a:t>
            </a:r>
            <a:r>
              <a:rPr lang="en-US" altLang="ko-KR" sz="1200" dirty="0" err="1" smtClean="0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3233498" y="2924944"/>
            <a:ext cx="2604994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htdocs</a:t>
            </a:r>
            <a:r>
              <a:rPr lang="en-US" altLang="ko-KR" sz="1200" dirty="0" smtClean="0"/>
              <a:t>/${</a:t>
            </a:r>
            <a:r>
              <a:rPr lang="en-US" altLang="ko-KR" sz="1200" dirty="0" err="1" smtClean="0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12" name="사각형 설명선 11"/>
          <p:cNvSpPr/>
          <p:nvPr/>
        </p:nvSpPr>
        <p:spPr>
          <a:xfrm>
            <a:off x="4267481" y="1844824"/>
            <a:ext cx="2320742" cy="450340"/>
          </a:xfrm>
          <a:prstGeom prst="wedgeRectCallout">
            <a:avLst>
              <a:gd name="adj1" fmla="val -4022"/>
              <a:gd name="adj2" fmla="val 18936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Static web resources </a:t>
            </a:r>
          </a:p>
          <a:p>
            <a:pPr algn="ctr"/>
            <a:r>
              <a:rPr lang="en-US" altLang="ko-KR" sz="1200" dirty="0" smtClean="0"/>
              <a:t>(Non-secured)</a:t>
            </a:r>
            <a:endParaRPr lang="ko-KR" altLang="en-US" sz="1200" dirty="0"/>
          </a:p>
        </p:txBody>
      </p:sp>
      <p:sp>
        <p:nvSpPr>
          <p:cNvPr id="13" name="사각형 설명선 12"/>
          <p:cNvSpPr/>
          <p:nvPr/>
        </p:nvSpPr>
        <p:spPr>
          <a:xfrm>
            <a:off x="4267481" y="5229200"/>
            <a:ext cx="2320742" cy="648072"/>
          </a:xfrm>
          <a:prstGeom prst="wedgeRectCallout">
            <a:avLst>
              <a:gd name="adj1" fmla="val -1466"/>
              <a:gd name="adj2" fmla="val -11312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Static web resources</a:t>
            </a:r>
          </a:p>
          <a:p>
            <a:pPr algn="ctr"/>
            <a:r>
              <a:rPr lang="en-US" altLang="ko-KR" sz="1200" dirty="0" smtClean="0"/>
              <a:t>(Secured)</a:t>
            </a:r>
          </a:p>
          <a:p>
            <a:pPr algn="ctr"/>
            <a:r>
              <a:rPr lang="en-US" altLang="ko-KR" sz="1200" dirty="0" smtClean="0"/>
              <a:t>Dynamic web </a:t>
            </a:r>
            <a:r>
              <a:rPr lang="en-US" altLang="ko-KR" sz="1200" dirty="0" err="1" smtClean="0"/>
              <a:t>resoruces</a:t>
            </a:r>
            <a:endParaRPr lang="ko-KR" altLang="en-US" sz="1200" dirty="0"/>
          </a:p>
        </p:txBody>
      </p:sp>
      <p:cxnSp>
        <p:nvCxnSpPr>
          <p:cNvPr id="14" name="직선 화살표 연결선 13"/>
          <p:cNvCxnSpPr>
            <a:stCxn id="16" idx="3"/>
            <a:endCxn id="8" idx="1"/>
          </p:cNvCxnSpPr>
          <p:nvPr/>
        </p:nvCxnSpPr>
        <p:spPr>
          <a:xfrm>
            <a:off x="2123728" y="3032956"/>
            <a:ext cx="93610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8" idx="2"/>
            <a:endCxn id="9" idx="0"/>
          </p:cNvCxnSpPr>
          <p:nvPr/>
        </p:nvCxnSpPr>
        <p:spPr>
          <a:xfrm>
            <a:off x="4535996" y="3573016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23528" y="2492896"/>
            <a:ext cx="180020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17" name="직사각형 16"/>
          <p:cNvSpPr/>
          <p:nvPr/>
        </p:nvSpPr>
        <p:spPr>
          <a:xfrm>
            <a:off x="7020272" y="2492896"/>
            <a:ext cx="180020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cxnSp>
        <p:nvCxnSpPr>
          <p:cNvPr id="18" name="직선 화살표 연결선 17"/>
          <p:cNvCxnSpPr>
            <a:stCxn id="17" idx="1"/>
            <a:endCxn id="8" idx="3"/>
          </p:cNvCxnSpPr>
          <p:nvPr/>
        </p:nvCxnSpPr>
        <p:spPr>
          <a:xfrm flipH="1">
            <a:off x="6012159" y="3032956"/>
            <a:ext cx="100811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411760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732240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75007" y="1340768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Client: User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483768" y="1340768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Server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845937" y="1340768"/>
            <a:ext cx="1946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Client: Operator</a:t>
            </a:r>
          </a:p>
        </p:txBody>
      </p:sp>
    </p:spTree>
    <p:extLst>
      <p:ext uri="{BB962C8B-B14F-4D97-AF65-F5344CB8AC3E}">
        <p14:creationId xmlns:p14="http://schemas.microsoft.com/office/powerpoint/2010/main" val="2415539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</TotalTime>
  <Words>1038</Words>
  <Application>Microsoft Office PowerPoint</Application>
  <PresentationFormat>화면 슬라이드 쇼(4:3)</PresentationFormat>
  <Paragraphs>201</Paragraphs>
  <Slides>7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Deploy Web Application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 Web Application</dc:title>
  <dc:creator>Microsoft Corporation</dc:creator>
  <cp:lastModifiedBy>bomber</cp:lastModifiedBy>
  <cp:revision>40</cp:revision>
  <dcterms:created xsi:type="dcterms:W3CDTF">2006-10-05T04:04:58Z</dcterms:created>
  <dcterms:modified xsi:type="dcterms:W3CDTF">2012-08-16T10:09:19Z</dcterms:modified>
</cp:coreProperties>
</file>