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9144000" cy="5715000" type="screen16x10"/>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F9F9"/>
    <a:srgbClr val="F3F0CD"/>
    <a:srgbClr val="F7F5DE"/>
    <a:srgbClr val="D4E7F4"/>
    <a:srgbClr val="AAD4F4"/>
    <a:srgbClr val="7CAFFF"/>
    <a:srgbClr val="D8F4D5"/>
    <a:srgbClr val="DFF1C8"/>
    <a:srgbClr val="E1F9EA"/>
    <a:srgbClr val="F2D1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5" autoAdjust="0"/>
    <p:restoredTop sz="94694"/>
  </p:normalViewPr>
  <p:slideViewPr>
    <p:cSldViewPr snapToGrid="0" snapToObjects="1">
      <p:cViewPr varScale="1">
        <p:scale>
          <a:sx n="154" d="100"/>
          <a:sy n="154" d="100"/>
        </p:scale>
        <p:origin x="1216" y="18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75355"/>
            <a:ext cx="7772400" cy="1225021"/>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09845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29170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28865"/>
            <a:ext cx="2057400" cy="4876271"/>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28865"/>
            <a:ext cx="6019800" cy="48762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225810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0858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672417"/>
            <a:ext cx="7772400" cy="113506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66372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9266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425256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0665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63896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27542"/>
            <a:ext cx="3008313" cy="968375"/>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9532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000500"/>
            <a:ext cx="5486400" cy="472282"/>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88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BCA346BF-520C-8945-8905-F8B705749369}" type="datetimeFigureOut">
              <a:rPr kumimoji="1" lang="ja-JP" altLang="en-US" smtClean="0"/>
              <a:t>2019/11/25</a:t>
            </a:fld>
            <a:endParaRPr kumimoji="1" lang="ja-JP" altLang="en-US"/>
          </a:p>
        </p:txBody>
      </p:sp>
      <p:sp>
        <p:nvSpPr>
          <p:cNvPr id="5" name="フッター プレースホルダー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2277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2A5F62A9-2A4D-9845-BABF-F848678ED837}"/>
              </a:ext>
            </a:extLst>
          </p:cNvPr>
          <p:cNvSpPr/>
          <p:nvPr/>
        </p:nvSpPr>
        <p:spPr>
          <a:xfrm>
            <a:off x="0" y="0"/>
            <a:ext cx="9144000" cy="5715000"/>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17" name="正方形/長方形 16">
            <a:extLst>
              <a:ext uri="{FF2B5EF4-FFF2-40B4-BE49-F238E27FC236}">
                <a16:creationId xmlns:a16="http://schemas.microsoft.com/office/drawing/2014/main" id="{2FBAD3F6-30FF-D245-BCB9-69796F14013D}"/>
              </a:ext>
            </a:extLst>
          </p:cNvPr>
          <p:cNvSpPr/>
          <p:nvPr/>
        </p:nvSpPr>
        <p:spPr>
          <a:xfrm>
            <a:off x="4156362" y="183555"/>
            <a:ext cx="4871261" cy="400110"/>
          </a:xfrm>
          <a:prstGeom prst="rect">
            <a:avLst/>
          </a:prstGeom>
          <a:solidFill>
            <a:srgbClr val="F3F0C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15" name="正方形/長方形 14">
            <a:extLst>
              <a:ext uri="{FF2B5EF4-FFF2-40B4-BE49-F238E27FC236}">
                <a16:creationId xmlns:a16="http://schemas.microsoft.com/office/drawing/2014/main" id="{903ACD89-CDAF-B041-AD89-B2BDC5723E8B}"/>
              </a:ext>
            </a:extLst>
          </p:cNvPr>
          <p:cNvSpPr/>
          <p:nvPr/>
        </p:nvSpPr>
        <p:spPr>
          <a:xfrm>
            <a:off x="4156362" y="694094"/>
            <a:ext cx="4871261" cy="4921128"/>
          </a:xfrm>
          <a:prstGeom prst="rect">
            <a:avLst/>
          </a:prstGeom>
          <a:noFill/>
          <a:ln w="28575">
            <a:solidFill>
              <a:srgbClr val="7CAF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9" name="正方形/長方形 8">
            <a:extLst>
              <a:ext uri="{FF2B5EF4-FFF2-40B4-BE49-F238E27FC236}">
                <a16:creationId xmlns:a16="http://schemas.microsoft.com/office/drawing/2014/main" id="{2BC65469-D06B-D24D-9D6A-970885C93B66}"/>
              </a:ext>
            </a:extLst>
          </p:cNvPr>
          <p:cNvSpPr/>
          <p:nvPr/>
        </p:nvSpPr>
        <p:spPr>
          <a:xfrm>
            <a:off x="257060" y="1498476"/>
            <a:ext cx="3167150" cy="2674890"/>
          </a:xfrm>
          <a:prstGeom prst="rect">
            <a:avLst/>
          </a:prstGeom>
          <a:solidFill>
            <a:srgbClr val="D4E7F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5" name="テキスト ボックス 4">
            <a:extLst>
              <a:ext uri="{FF2B5EF4-FFF2-40B4-BE49-F238E27FC236}">
                <a16:creationId xmlns:a16="http://schemas.microsoft.com/office/drawing/2014/main" id="{50EE16AC-524E-2945-929D-A8EB71F97091}"/>
              </a:ext>
            </a:extLst>
          </p:cNvPr>
          <p:cNvSpPr txBox="1"/>
          <p:nvPr/>
        </p:nvSpPr>
        <p:spPr>
          <a:xfrm>
            <a:off x="4156362" y="730284"/>
            <a:ext cx="4354286" cy="584775"/>
          </a:xfrm>
          <a:prstGeom prst="rect">
            <a:avLst/>
          </a:prstGeom>
          <a:noFill/>
          <a:ln>
            <a:noFill/>
          </a:ln>
        </p:spPr>
        <p:txBody>
          <a:bodyPr wrap="square" rtlCol="0">
            <a:spAutoFit/>
          </a:bodyPr>
          <a:lstStyle/>
          <a:p>
            <a:r>
              <a:rPr lang="ja-JP" altLang="en-US" sz="3200">
                <a:solidFill>
                  <a:srgbClr val="7030A0"/>
                </a:solidFill>
                <a:latin typeface="ヒラギノ角ゴ ProN W3"/>
                <a:ea typeface="ヒラギノ角ゴ ProN W3"/>
                <a:cs typeface="ヒラギノ角ゴ ProN W3"/>
              </a:rPr>
              <a:t>◆</a:t>
            </a:r>
            <a:r>
              <a:rPr kumimoji="1" lang="ja-JP" altLang="en-US" sz="3200">
                <a:solidFill>
                  <a:srgbClr val="7030A0"/>
                </a:solidFill>
                <a:latin typeface="ヒラギノ角ゴ ProN W3"/>
                <a:ea typeface="ヒラギノ角ゴ ProN W3"/>
                <a:cs typeface="ヒラギノ角ゴ ProN W3"/>
              </a:rPr>
              <a:t>解説</a:t>
            </a:r>
            <a:endParaRPr kumimoji="1" lang="ja-JP" altLang="en-US" sz="3200" dirty="0">
              <a:solidFill>
                <a:srgbClr val="7030A0"/>
              </a:solidFill>
              <a:latin typeface="ヒラギノ角ゴ ProN W3"/>
              <a:ea typeface="ヒラギノ角ゴ ProN W3"/>
              <a:cs typeface="ヒラギノ角ゴ ProN W3"/>
            </a:endParaRPr>
          </a:p>
        </p:txBody>
      </p:sp>
      <p:sp>
        <p:nvSpPr>
          <p:cNvPr id="14" name="テキスト ボックス 13">
            <a:extLst>
              <a:ext uri="{FF2B5EF4-FFF2-40B4-BE49-F238E27FC236}">
                <a16:creationId xmlns:a16="http://schemas.microsoft.com/office/drawing/2014/main" id="{95BD3F65-2CFF-AE49-AD07-8DFD984DBCE6}"/>
              </a:ext>
            </a:extLst>
          </p:cNvPr>
          <p:cNvSpPr txBox="1"/>
          <p:nvPr/>
        </p:nvSpPr>
        <p:spPr>
          <a:xfrm>
            <a:off x="4116922" y="186633"/>
            <a:ext cx="5354184" cy="400110"/>
          </a:xfrm>
          <a:prstGeom prst="rect">
            <a:avLst/>
          </a:prstGeom>
          <a:noFill/>
        </p:spPr>
        <p:txBody>
          <a:bodyPr wrap="square" rtlCol="0">
            <a:spAutoFit/>
          </a:bodyPr>
          <a:lstStyle/>
          <a:p>
            <a:r>
              <a:rPr kumimoji="1" lang="ja-JP" altLang="en-US" sz="2000">
                <a:latin typeface="ヒラギノ角ゴ ProN W3"/>
                <a:ea typeface="ヒラギノ角ゴ ProN W3"/>
                <a:cs typeface="ヒラギノ角ゴ ProN W3"/>
              </a:rPr>
              <a:t>「条件を満たしたときにループさせよう</a:t>
            </a:r>
            <a:r>
              <a:rPr lang="ja-JP" altLang="en-US" sz="2000">
                <a:latin typeface="ヒラギノ角ゴ ProN W3"/>
                <a:ea typeface="ヒラギノ角ゴ ProN W3"/>
                <a:cs typeface="ヒラギノ角ゴ ProN W3"/>
              </a:rPr>
              <a:t>」</a:t>
            </a:r>
            <a:endParaRPr kumimoji="1" lang="ja-JP" altLang="en-US" sz="2000" dirty="0">
              <a:latin typeface="ヒラギノ角ゴ ProN W3"/>
              <a:ea typeface="ヒラギノ角ゴ ProN W3"/>
              <a:cs typeface="ヒラギノ角ゴ ProN W3"/>
            </a:endParaRPr>
          </a:p>
        </p:txBody>
      </p:sp>
      <p:sp>
        <p:nvSpPr>
          <p:cNvPr id="16" name="テキスト ボックス 15">
            <a:extLst>
              <a:ext uri="{FF2B5EF4-FFF2-40B4-BE49-F238E27FC236}">
                <a16:creationId xmlns:a16="http://schemas.microsoft.com/office/drawing/2014/main" id="{7B871B03-9EFC-AE45-846C-91106798A3CC}"/>
              </a:ext>
            </a:extLst>
          </p:cNvPr>
          <p:cNvSpPr txBox="1"/>
          <p:nvPr/>
        </p:nvSpPr>
        <p:spPr>
          <a:xfrm>
            <a:off x="47707" y="755383"/>
            <a:ext cx="1878676" cy="584775"/>
          </a:xfrm>
          <a:prstGeom prst="rect">
            <a:avLst/>
          </a:prstGeom>
          <a:noFill/>
        </p:spPr>
        <p:txBody>
          <a:bodyPr wrap="square" rtlCol="0">
            <a:spAutoFit/>
          </a:bodyPr>
          <a:lstStyle/>
          <a:p>
            <a:r>
              <a:rPr kumimoji="1" lang="ja-JP" altLang="en-US" sz="3200">
                <a:solidFill>
                  <a:srgbClr val="7030A0"/>
                </a:solidFill>
                <a:latin typeface="ヒラギノ角ゴ ProN W3"/>
                <a:ea typeface="ヒラギノ角ゴ ProN W3"/>
                <a:cs typeface="ヒラギノ角ゴ ProN W3"/>
              </a:rPr>
              <a:t>◆解答例</a:t>
            </a:r>
            <a:endParaRPr kumimoji="1" lang="ja-JP" altLang="en-US" sz="3200" dirty="0">
              <a:solidFill>
                <a:srgbClr val="7030A0"/>
              </a:solidFill>
              <a:latin typeface="ヒラギノ角ゴ ProN W3"/>
              <a:ea typeface="ヒラギノ角ゴ ProN W3"/>
              <a:cs typeface="ヒラギノ角ゴ ProN W3"/>
            </a:endParaRPr>
          </a:p>
        </p:txBody>
      </p:sp>
      <p:sp>
        <p:nvSpPr>
          <p:cNvPr id="26" name="テキスト ボックス 25">
            <a:extLst>
              <a:ext uri="{FF2B5EF4-FFF2-40B4-BE49-F238E27FC236}">
                <a16:creationId xmlns:a16="http://schemas.microsoft.com/office/drawing/2014/main" id="{9A4784C2-2031-7D40-992B-6664AB372E26}"/>
              </a:ext>
            </a:extLst>
          </p:cNvPr>
          <p:cNvSpPr txBox="1"/>
          <p:nvPr/>
        </p:nvSpPr>
        <p:spPr>
          <a:xfrm>
            <a:off x="4164938" y="1593853"/>
            <a:ext cx="4862685" cy="369332"/>
          </a:xfrm>
          <a:prstGeom prst="rect">
            <a:avLst/>
          </a:prstGeom>
          <a:noFill/>
        </p:spPr>
        <p:txBody>
          <a:bodyPr wrap="square" rtlCol="0">
            <a:spAutoFit/>
          </a:bodyPr>
          <a:lstStyle/>
          <a:p>
            <a:endParaRPr lang="en-US" altLang="ja-JP" dirty="0">
              <a:latin typeface="ヒラギノ角ゴ ProN W3"/>
              <a:ea typeface="ヒラギノ角ゴ ProN W3"/>
              <a:cs typeface="ヒラギノ角ゴ ProN W3"/>
            </a:endParaRPr>
          </a:p>
        </p:txBody>
      </p:sp>
      <p:sp>
        <p:nvSpPr>
          <p:cNvPr id="30" name="テキスト ボックス 29">
            <a:extLst>
              <a:ext uri="{FF2B5EF4-FFF2-40B4-BE49-F238E27FC236}">
                <a16:creationId xmlns:a16="http://schemas.microsoft.com/office/drawing/2014/main" id="{93438BC7-7F3D-1444-8F50-ABE6033B935B}"/>
              </a:ext>
            </a:extLst>
          </p:cNvPr>
          <p:cNvSpPr txBox="1"/>
          <p:nvPr/>
        </p:nvSpPr>
        <p:spPr>
          <a:xfrm>
            <a:off x="4184450" y="1235007"/>
            <a:ext cx="4911843" cy="646331"/>
          </a:xfrm>
          <a:prstGeom prst="rect">
            <a:avLst/>
          </a:prstGeom>
          <a:noFill/>
        </p:spPr>
        <p:txBody>
          <a:bodyPr wrap="square" rtlCol="0">
            <a:spAutoFit/>
          </a:bodyPr>
          <a:lstStyle/>
          <a:p>
            <a:r>
              <a:rPr kumimoji="1" lang="ja-JP" altLang="en-US">
                <a:latin typeface="ヒラギノ角ゴ ProN W3"/>
                <a:ea typeface="ヒラギノ角ゴ ProN W3"/>
                <a:cs typeface="ヒラギノ角ゴ ProN W3"/>
              </a:rPr>
              <a:t>　　　</a:t>
            </a:r>
            <a:r>
              <a:rPr kumimoji="1" lang="en-US" altLang="ja-JP" dirty="0">
                <a:latin typeface="ヒラギノ角ゴ ProN W3"/>
                <a:ea typeface="ヒラギノ角ゴ ProN W3"/>
                <a:cs typeface="ヒラギノ角ゴ ProN W3"/>
              </a:rPr>
              <a:t> </a:t>
            </a:r>
            <a:r>
              <a:rPr kumimoji="1" lang="ja-JP" altLang="en-US">
                <a:latin typeface="ヒラギノ角ゴ ProN W3"/>
                <a:ea typeface="ヒラギノ角ゴ ProN W3"/>
                <a:cs typeface="ヒラギノ角ゴ ProN W3"/>
              </a:rPr>
              <a:t>ブロックは　　　などのループ処理を</a:t>
            </a:r>
            <a:endParaRPr kumimoji="1"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行うブロックと組み合わせることができます。</a:t>
            </a:r>
            <a:endParaRPr kumimoji="1" lang="en-US" altLang="ja-JP" dirty="0">
              <a:latin typeface="ヒラギノ角ゴ ProN W3"/>
              <a:ea typeface="ヒラギノ角ゴ ProN W3"/>
              <a:cs typeface="ヒラギノ角ゴ ProN W3"/>
            </a:endParaRPr>
          </a:p>
        </p:txBody>
      </p:sp>
      <p:pic>
        <p:nvPicPr>
          <p:cNvPr id="46" name="図 45">
            <a:extLst>
              <a:ext uri="{FF2B5EF4-FFF2-40B4-BE49-F238E27FC236}">
                <a16:creationId xmlns:a16="http://schemas.microsoft.com/office/drawing/2014/main" id="{8639712A-06F5-1041-AD62-ED29666BDE1F}"/>
              </a:ext>
            </a:extLst>
          </p:cNvPr>
          <p:cNvPicPr>
            <a:picLocks noChangeAspect="1"/>
          </p:cNvPicPr>
          <p:nvPr/>
        </p:nvPicPr>
        <p:blipFill>
          <a:blip r:embed="rId2"/>
          <a:stretch>
            <a:fillRect/>
          </a:stretch>
        </p:blipFill>
        <p:spPr>
          <a:xfrm>
            <a:off x="4250691" y="1272327"/>
            <a:ext cx="783301" cy="284207"/>
          </a:xfrm>
          <a:prstGeom prst="rect">
            <a:avLst/>
          </a:prstGeom>
        </p:spPr>
      </p:pic>
      <p:sp>
        <p:nvSpPr>
          <p:cNvPr id="59" name="テキスト ボックス 58">
            <a:extLst>
              <a:ext uri="{FF2B5EF4-FFF2-40B4-BE49-F238E27FC236}">
                <a16:creationId xmlns:a16="http://schemas.microsoft.com/office/drawing/2014/main" id="{617D0727-62E4-AA40-BC91-EDD25D6B9929}"/>
              </a:ext>
            </a:extLst>
          </p:cNvPr>
          <p:cNvSpPr txBox="1"/>
          <p:nvPr/>
        </p:nvSpPr>
        <p:spPr>
          <a:xfrm>
            <a:off x="4164938" y="2874653"/>
            <a:ext cx="4871261" cy="2585323"/>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今回は　　　</a:t>
            </a:r>
            <a:r>
              <a:rPr lang="en-US" altLang="ja-JP" dirty="0">
                <a:latin typeface="ヒラギノ角ゴ ProN W3"/>
                <a:ea typeface="ヒラギノ角ゴ ProN W3"/>
                <a:cs typeface="ヒラギノ角ゴ ProN W3"/>
              </a:rPr>
              <a:t>  </a:t>
            </a:r>
            <a:r>
              <a:rPr lang="ja-JP" altLang="en-US">
                <a:latin typeface="ヒラギノ角ゴ ProN W3"/>
                <a:ea typeface="ヒラギノ角ゴ ProN W3"/>
                <a:cs typeface="ヒラギノ角ゴ ProN W3"/>
              </a:rPr>
              <a:t>で先に条件を指定し、</a:t>
            </a:r>
            <a:endParaRPr lang="en-US" altLang="ja-JP" dirty="0">
              <a:latin typeface="ヒラギノ角ゴ ProN W3"/>
              <a:ea typeface="ヒラギノ角ゴ ProN W3"/>
              <a:cs typeface="ヒラギノ角ゴ ProN W3"/>
            </a:endParaRPr>
          </a:p>
          <a:p>
            <a:r>
              <a:rPr kumimoji="1" lang="ja-JP" altLang="en-US">
                <a:latin typeface="ヒラギノ角ゴ ProN W3"/>
                <a:ea typeface="ヒラギノ角ゴ ProN W3"/>
                <a:cs typeface="ヒラギノ角ゴ ProN W3"/>
              </a:rPr>
              <a:t>　　　</a:t>
            </a:r>
            <a:r>
              <a:rPr kumimoji="1" lang="en-US" altLang="ja-JP" dirty="0">
                <a:latin typeface="ヒラギノ角ゴ ProN W3"/>
                <a:ea typeface="ヒラギノ角ゴ ProN W3"/>
                <a:cs typeface="ヒラギノ角ゴ ProN W3"/>
              </a:rPr>
              <a:t> </a:t>
            </a:r>
            <a:r>
              <a:rPr kumimoji="1" lang="ja-JP" altLang="en-US">
                <a:latin typeface="ヒラギノ角ゴ ProN W3"/>
                <a:ea typeface="ヒラギノ角ゴ ProN W3"/>
                <a:cs typeface="ヒラギノ角ゴ ProN W3"/>
              </a:rPr>
              <a:t>でループ処理を行わせるプログラムでしたが、</a:t>
            </a:r>
            <a:r>
              <a:rPr kumimoji="1" lang="en-US" altLang="ja-JP" dirty="0">
                <a:latin typeface="ヒラギノ角ゴ ProN W3"/>
                <a:ea typeface="ヒラギノ角ゴ ProN W3"/>
                <a:cs typeface="ヒラギノ角ゴ ProN W3"/>
              </a:rPr>
              <a:t>         </a:t>
            </a:r>
            <a:r>
              <a:rPr kumimoji="1" lang="ja-JP" altLang="en-US">
                <a:latin typeface="ヒラギノ角ゴ ProN W3"/>
                <a:ea typeface="ヒラギノ角ゴ ProN W3"/>
                <a:cs typeface="ヒラギノ角ゴ ProN W3"/>
              </a:rPr>
              <a:t>などのブロックでループを</a:t>
            </a:r>
            <a:endParaRPr kumimoji="1"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行わせている最中に　　　　で定義した条件を満たしたときに特定の処理を行わせる、と</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いったことも可能です。</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ループ最中に条件を満たした場合の問題と解説も用意しておりますので、</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是非一度閲覧してみてください。</a:t>
            </a:r>
            <a:endParaRPr lang="en-US" altLang="ja-JP" dirty="0">
              <a:latin typeface="ヒラギノ角ゴ ProN W3"/>
              <a:ea typeface="ヒラギノ角ゴ ProN W3"/>
              <a:cs typeface="ヒラギノ角ゴ ProN W3"/>
            </a:endParaRPr>
          </a:p>
        </p:txBody>
      </p:sp>
      <p:sp>
        <p:nvSpPr>
          <p:cNvPr id="60" name="テキスト ボックス 59">
            <a:extLst>
              <a:ext uri="{FF2B5EF4-FFF2-40B4-BE49-F238E27FC236}">
                <a16:creationId xmlns:a16="http://schemas.microsoft.com/office/drawing/2014/main" id="{886C303C-0C29-B74A-A10B-9DB9F1064B85}"/>
              </a:ext>
            </a:extLst>
          </p:cNvPr>
          <p:cNvSpPr txBox="1"/>
          <p:nvPr/>
        </p:nvSpPr>
        <p:spPr>
          <a:xfrm>
            <a:off x="4184450" y="1945413"/>
            <a:ext cx="4911843" cy="923330"/>
          </a:xfrm>
          <a:prstGeom prst="rect">
            <a:avLst/>
          </a:prstGeom>
          <a:noFill/>
        </p:spPr>
        <p:txBody>
          <a:bodyPr wrap="square" rtlCol="0">
            <a:spAutoFit/>
          </a:bodyPr>
          <a:lstStyle/>
          <a:p>
            <a:r>
              <a:rPr kumimoji="1" lang="ja-JP" altLang="en-US">
                <a:latin typeface="ヒラギノ角ゴ ProN W3"/>
                <a:ea typeface="ヒラギノ角ゴ ProN W3"/>
                <a:cs typeface="ヒラギノ角ゴ ProN W3"/>
              </a:rPr>
              <a:t>今回のプログラムはマウスが押されたとき、</a:t>
            </a:r>
            <a:endParaRPr kumimoji="1"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ずっと</a:t>
            </a:r>
            <a:r>
              <a:rPr lang="en-US" altLang="ja-JP" dirty="0">
                <a:latin typeface="ヒラギノ角ゴ ProN W3"/>
                <a:ea typeface="ヒラギノ角ゴ ProN W3"/>
                <a:cs typeface="ヒラギノ角ゴ ProN W3"/>
              </a:rPr>
              <a:t>15</a:t>
            </a:r>
            <a:r>
              <a:rPr lang="ja-JP" altLang="en-US">
                <a:latin typeface="ヒラギノ角ゴ ProN W3"/>
                <a:ea typeface="ヒラギノ角ゴ ProN W3"/>
                <a:cs typeface="ヒラギノ角ゴ ProN W3"/>
              </a:rPr>
              <a:t>度ずつスプライトを回転させ続けるというものです。</a:t>
            </a:r>
            <a:endParaRPr kumimoji="1" lang="ja-JP" altLang="en-US" dirty="0">
              <a:latin typeface="ヒラギノ角ゴ ProN W3"/>
              <a:ea typeface="ヒラギノ角ゴ ProN W3"/>
              <a:cs typeface="ヒラギノ角ゴ ProN W3"/>
            </a:endParaRPr>
          </a:p>
        </p:txBody>
      </p:sp>
      <p:pic>
        <p:nvPicPr>
          <p:cNvPr id="62" name="図 61">
            <a:extLst>
              <a:ext uri="{FF2B5EF4-FFF2-40B4-BE49-F238E27FC236}">
                <a16:creationId xmlns:a16="http://schemas.microsoft.com/office/drawing/2014/main" id="{6AD674EF-45F7-9844-A6C0-1AFA8E8F9776}"/>
              </a:ext>
            </a:extLst>
          </p:cNvPr>
          <p:cNvPicPr>
            <a:picLocks noChangeAspect="1"/>
          </p:cNvPicPr>
          <p:nvPr/>
        </p:nvPicPr>
        <p:blipFill>
          <a:blip r:embed="rId3"/>
          <a:stretch>
            <a:fillRect/>
          </a:stretch>
        </p:blipFill>
        <p:spPr>
          <a:xfrm>
            <a:off x="344957" y="1587496"/>
            <a:ext cx="2991356" cy="2496850"/>
          </a:xfrm>
          <a:prstGeom prst="rect">
            <a:avLst/>
          </a:prstGeom>
        </p:spPr>
      </p:pic>
      <p:pic>
        <p:nvPicPr>
          <p:cNvPr id="64" name="図 63">
            <a:extLst>
              <a:ext uri="{FF2B5EF4-FFF2-40B4-BE49-F238E27FC236}">
                <a16:creationId xmlns:a16="http://schemas.microsoft.com/office/drawing/2014/main" id="{CB68EA6D-961B-F64C-9A42-D58C9B892833}"/>
              </a:ext>
            </a:extLst>
          </p:cNvPr>
          <p:cNvPicPr>
            <a:picLocks noChangeAspect="1"/>
          </p:cNvPicPr>
          <p:nvPr/>
        </p:nvPicPr>
        <p:blipFill>
          <a:blip r:embed="rId4"/>
          <a:stretch>
            <a:fillRect/>
          </a:stretch>
        </p:blipFill>
        <p:spPr>
          <a:xfrm>
            <a:off x="6183024" y="1299082"/>
            <a:ext cx="699914" cy="258527"/>
          </a:xfrm>
          <a:prstGeom prst="rect">
            <a:avLst/>
          </a:prstGeom>
        </p:spPr>
      </p:pic>
      <p:pic>
        <p:nvPicPr>
          <p:cNvPr id="67" name="図 66">
            <a:extLst>
              <a:ext uri="{FF2B5EF4-FFF2-40B4-BE49-F238E27FC236}">
                <a16:creationId xmlns:a16="http://schemas.microsoft.com/office/drawing/2014/main" id="{EED282E3-36FE-D645-AB28-9A950781A6DF}"/>
              </a:ext>
            </a:extLst>
          </p:cNvPr>
          <p:cNvPicPr>
            <a:picLocks noChangeAspect="1"/>
          </p:cNvPicPr>
          <p:nvPr/>
        </p:nvPicPr>
        <p:blipFill>
          <a:blip r:embed="rId2"/>
          <a:stretch>
            <a:fillRect/>
          </a:stretch>
        </p:blipFill>
        <p:spPr>
          <a:xfrm>
            <a:off x="4950605" y="2916256"/>
            <a:ext cx="783301" cy="284207"/>
          </a:xfrm>
          <a:prstGeom prst="rect">
            <a:avLst/>
          </a:prstGeom>
        </p:spPr>
      </p:pic>
      <p:pic>
        <p:nvPicPr>
          <p:cNvPr id="68" name="図 67">
            <a:extLst>
              <a:ext uri="{FF2B5EF4-FFF2-40B4-BE49-F238E27FC236}">
                <a16:creationId xmlns:a16="http://schemas.microsoft.com/office/drawing/2014/main" id="{94D02D86-056D-2C49-97FF-6ED2F27BBE40}"/>
              </a:ext>
            </a:extLst>
          </p:cNvPr>
          <p:cNvPicPr>
            <a:picLocks noChangeAspect="1"/>
          </p:cNvPicPr>
          <p:nvPr/>
        </p:nvPicPr>
        <p:blipFill>
          <a:blip r:embed="rId4"/>
          <a:stretch>
            <a:fillRect/>
          </a:stretch>
        </p:blipFill>
        <p:spPr>
          <a:xfrm>
            <a:off x="4292384" y="3232601"/>
            <a:ext cx="699914" cy="258527"/>
          </a:xfrm>
          <a:prstGeom prst="rect">
            <a:avLst/>
          </a:prstGeom>
        </p:spPr>
      </p:pic>
      <p:pic>
        <p:nvPicPr>
          <p:cNvPr id="69" name="図 68">
            <a:extLst>
              <a:ext uri="{FF2B5EF4-FFF2-40B4-BE49-F238E27FC236}">
                <a16:creationId xmlns:a16="http://schemas.microsoft.com/office/drawing/2014/main" id="{F279B85D-178A-BA4B-A590-60C506F40BC0}"/>
              </a:ext>
            </a:extLst>
          </p:cNvPr>
          <p:cNvPicPr>
            <a:picLocks noChangeAspect="1"/>
          </p:cNvPicPr>
          <p:nvPr/>
        </p:nvPicPr>
        <p:blipFill>
          <a:blip r:embed="rId4"/>
          <a:stretch>
            <a:fillRect/>
          </a:stretch>
        </p:blipFill>
        <p:spPr>
          <a:xfrm>
            <a:off x="5091915" y="3484946"/>
            <a:ext cx="699914" cy="258527"/>
          </a:xfrm>
          <a:prstGeom prst="rect">
            <a:avLst/>
          </a:prstGeom>
        </p:spPr>
      </p:pic>
      <p:pic>
        <p:nvPicPr>
          <p:cNvPr id="70" name="図 69">
            <a:extLst>
              <a:ext uri="{FF2B5EF4-FFF2-40B4-BE49-F238E27FC236}">
                <a16:creationId xmlns:a16="http://schemas.microsoft.com/office/drawing/2014/main" id="{6B9EDA14-903B-574F-B000-FE9CAD9D503A}"/>
              </a:ext>
            </a:extLst>
          </p:cNvPr>
          <p:cNvPicPr>
            <a:picLocks noChangeAspect="1"/>
          </p:cNvPicPr>
          <p:nvPr/>
        </p:nvPicPr>
        <p:blipFill>
          <a:blip r:embed="rId2"/>
          <a:stretch>
            <a:fillRect/>
          </a:stretch>
        </p:blipFill>
        <p:spPr>
          <a:xfrm>
            <a:off x="6402364" y="3734922"/>
            <a:ext cx="783301" cy="284207"/>
          </a:xfrm>
          <a:prstGeom prst="rect">
            <a:avLst/>
          </a:prstGeom>
        </p:spPr>
      </p:pic>
    </p:spTree>
    <p:extLst>
      <p:ext uri="{BB962C8B-B14F-4D97-AF65-F5344CB8AC3E}">
        <p14:creationId xmlns:p14="http://schemas.microsoft.com/office/powerpoint/2010/main" val="2964514830"/>
      </p:ext>
    </p:extLst>
  </p:cSld>
  <p:clrMapOvr>
    <a:masterClrMapping/>
  </p:clrMapOvr>
</p:sld>
</file>

<file path=ppt/theme/theme1.xml><?xml version="1.0" encoding="utf-8"?>
<a:theme xmlns:a="http://schemas.openxmlformats.org/drawingml/2006/main" name="テンプレート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ヒラギノ角ゴ ProN W3"/>
            <a:ea typeface="ヒラギノ角ゴ ProN W3"/>
            <a:cs typeface="ヒラギノ角ゴ ProN W3"/>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dirty="0" smtClean="0">
            <a:latin typeface="ヒラギノ角ゴ ProN W3"/>
            <a:ea typeface="ヒラギノ角ゴ ProN W3"/>
            <a:cs typeface="ヒラギノ角ゴ ProN W3"/>
          </a:defRPr>
        </a:defPPr>
      </a:lstStyle>
    </a:txDef>
  </a:objectDefaults>
  <a:extraClrSchemeLst/>
  <a:extLst>
    <a:ext uri="{05A4C25C-085E-4340-85A3-A5531E510DB2}">
      <thm15:themeFamily xmlns:thm15="http://schemas.microsoft.com/office/thememl/2012/main" name="条件分岐４" id="{004179E7-A508-7141-B961-0F4332B17C8A}" vid="{86AF60FE-DAC1-A545-938F-B40E46B98E9A}"/>
    </a:ext>
  </a:extLst>
</a:theme>
</file>

<file path=docProps/app.xml><?xml version="1.0" encoding="utf-8"?>
<Properties xmlns="http://schemas.openxmlformats.org/officeDocument/2006/extended-properties" xmlns:vt="http://schemas.openxmlformats.org/officeDocument/2006/docPropsVTypes">
  <Template>テンプレート4-3</Template>
  <TotalTime>0</TotalTime>
  <Words>131</Words>
  <Application>Microsoft Macintosh PowerPoint</Application>
  <PresentationFormat>画面に合わせる (16:10)</PresentationFormat>
  <Paragraphs>13</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ヒラギノ角ゴ ProN W3</vt:lpstr>
      <vt:lpstr>Arial</vt:lpstr>
      <vt:lpstr>Calibri</vt:lpstr>
      <vt:lpstr>テンプレート4-3</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世戸　祥貴</dc:creator>
  <cp:lastModifiedBy>世戸　祥貴</cp:lastModifiedBy>
  <cp:revision>1</cp:revision>
  <cp:lastPrinted>2014-10-13T07:32:32Z</cp:lastPrinted>
  <dcterms:created xsi:type="dcterms:W3CDTF">2019-11-25T06:11:17Z</dcterms:created>
  <dcterms:modified xsi:type="dcterms:W3CDTF">2019-11-25T06:11:59Z</dcterms:modified>
</cp:coreProperties>
</file>