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9144000" cy="5715000" type="screen16x10"/>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9F9F9"/>
    <a:srgbClr val="F3F0CD"/>
    <a:srgbClr val="F7F5DE"/>
    <a:srgbClr val="D4E7F4"/>
    <a:srgbClr val="AAD4F4"/>
    <a:srgbClr val="7CAFFF"/>
    <a:srgbClr val="D8F4D5"/>
    <a:srgbClr val="DFF1C8"/>
    <a:srgbClr val="E1F9EA"/>
    <a:srgbClr val="F2D1C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2" autoAdjust="0"/>
    <p:restoredTop sz="94694"/>
  </p:normalViewPr>
  <p:slideViewPr>
    <p:cSldViewPr snapToGrid="0" snapToObjects="1">
      <p:cViewPr varScale="1">
        <p:scale>
          <a:sx n="154" d="100"/>
          <a:sy n="154" d="100"/>
        </p:scale>
        <p:origin x="1216" y="184"/>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75355"/>
            <a:ext cx="7772400" cy="1225021"/>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09845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29170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28865"/>
            <a:ext cx="2057400" cy="4876271"/>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28865"/>
            <a:ext cx="6019800" cy="4876271"/>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225810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808581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672417"/>
            <a:ext cx="7772400" cy="1135063"/>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663723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192668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425256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066567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638962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27542"/>
            <a:ext cx="3008313" cy="968375"/>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895323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000500"/>
            <a:ext cx="5486400" cy="472282"/>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A346BF-520C-8945-8905-F8B705749369}" type="datetimeFigureOut">
              <a:rPr kumimoji="1" lang="ja-JP" altLang="en-US" smtClean="0"/>
              <a:t>2019/11/27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18836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BCA346BF-520C-8945-8905-F8B705749369}" type="datetimeFigureOut">
              <a:rPr kumimoji="1" lang="ja-JP" altLang="en-US" smtClean="0"/>
              <a:t>2019/11/27</a:t>
            </a:fld>
            <a:endParaRPr kumimoji="1" lang="ja-JP" altLang="en-US"/>
          </a:p>
        </p:txBody>
      </p:sp>
      <p:sp>
        <p:nvSpPr>
          <p:cNvPr id="5" name="フッター プレースホルダー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12277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2A5F62A9-2A4D-9845-BABF-F848678ED837}"/>
              </a:ext>
            </a:extLst>
          </p:cNvPr>
          <p:cNvSpPr/>
          <p:nvPr/>
        </p:nvSpPr>
        <p:spPr>
          <a:xfrm>
            <a:off x="0" y="16585"/>
            <a:ext cx="9144000" cy="5715000"/>
          </a:xfrm>
          <a:prstGeom prst="rect">
            <a:avLst/>
          </a:prstGeom>
          <a:solidFill>
            <a:srgbClr val="F9F9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ヒラギノ角ゴ ProN W3"/>
              <a:ea typeface="ヒラギノ角ゴ ProN W3"/>
              <a:cs typeface="ヒラギノ角ゴ ProN W3"/>
            </a:endParaRPr>
          </a:p>
        </p:txBody>
      </p:sp>
      <p:sp>
        <p:nvSpPr>
          <p:cNvPr id="17" name="正方形/長方形 16">
            <a:extLst>
              <a:ext uri="{FF2B5EF4-FFF2-40B4-BE49-F238E27FC236}">
                <a16:creationId xmlns:a16="http://schemas.microsoft.com/office/drawing/2014/main" id="{2FBAD3F6-30FF-D245-BCB9-69796F14013D}"/>
              </a:ext>
            </a:extLst>
          </p:cNvPr>
          <p:cNvSpPr/>
          <p:nvPr/>
        </p:nvSpPr>
        <p:spPr>
          <a:xfrm>
            <a:off x="4156362" y="183555"/>
            <a:ext cx="4871261" cy="400110"/>
          </a:xfrm>
          <a:prstGeom prst="rect">
            <a:avLst/>
          </a:prstGeom>
          <a:solidFill>
            <a:srgbClr val="F3F0CD"/>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ヒラギノ角ゴ ProN W3"/>
              <a:ea typeface="ヒラギノ角ゴ ProN W3"/>
              <a:cs typeface="ヒラギノ角ゴ ProN W3"/>
            </a:endParaRPr>
          </a:p>
        </p:txBody>
      </p:sp>
      <p:sp>
        <p:nvSpPr>
          <p:cNvPr id="15" name="正方形/長方形 14">
            <a:extLst>
              <a:ext uri="{FF2B5EF4-FFF2-40B4-BE49-F238E27FC236}">
                <a16:creationId xmlns:a16="http://schemas.microsoft.com/office/drawing/2014/main" id="{903ACD89-CDAF-B041-AD89-B2BDC5723E8B}"/>
              </a:ext>
            </a:extLst>
          </p:cNvPr>
          <p:cNvSpPr/>
          <p:nvPr/>
        </p:nvSpPr>
        <p:spPr>
          <a:xfrm>
            <a:off x="4156362" y="694094"/>
            <a:ext cx="4871261" cy="4921128"/>
          </a:xfrm>
          <a:prstGeom prst="rect">
            <a:avLst/>
          </a:prstGeom>
          <a:noFill/>
          <a:ln w="28575">
            <a:solidFill>
              <a:srgbClr val="7CAF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ヒラギノ角ゴ ProN W3"/>
              <a:ea typeface="ヒラギノ角ゴ ProN W3"/>
              <a:cs typeface="ヒラギノ角ゴ ProN W3"/>
            </a:endParaRPr>
          </a:p>
        </p:txBody>
      </p:sp>
      <p:sp>
        <p:nvSpPr>
          <p:cNvPr id="9" name="正方形/長方形 8">
            <a:extLst>
              <a:ext uri="{FF2B5EF4-FFF2-40B4-BE49-F238E27FC236}">
                <a16:creationId xmlns:a16="http://schemas.microsoft.com/office/drawing/2014/main" id="{2BC65469-D06B-D24D-9D6A-970885C93B66}"/>
              </a:ext>
            </a:extLst>
          </p:cNvPr>
          <p:cNvSpPr/>
          <p:nvPr/>
        </p:nvSpPr>
        <p:spPr>
          <a:xfrm>
            <a:off x="50138" y="1421477"/>
            <a:ext cx="3565898" cy="1920239"/>
          </a:xfrm>
          <a:prstGeom prst="rect">
            <a:avLst/>
          </a:prstGeom>
          <a:solidFill>
            <a:srgbClr val="D4E7F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ヒラギノ角ゴ ProN W3"/>
              <a:ea typeface="ヒラギノ角ゴ ProN W3"/>
              <a:cs typeface="ヒラギノ角ゴ ProN W3"/>
            </a:endParaRPr>
          </a:p>
        </p:txBody>
      </p:sp>
      <p:sp>
        <p:nvSpPr>
          <p:cNvPr id="5" name="テキスト ボックス 4">
            <a:extLst>
              <a:ext uri="{FF2B5EF4-FFF2-40B4-BE49-F238E27FC236}">
                <a16:creationId xmlns:a16="http://schemas.microsoft.com/office/drawing/2014/main" id="{50EE16AC-524E-2945-929D-A8EB71F97091}"/>
              </a:ext>
            </a:extLst>
          </p:cNvPr>
          <p:cNvSpPr txBox="1"/>
          <p:nvPr/>
        </p:nvSpPr>
        <p:spPr>
          <a:xfrm>
            <a:off x="4156362" y="730284"/>
            <a:ext cx="4354286" cy="584775"/>
          </a:xfrm>
          <a:prstGeom prst="rect">
            <a:avLst/>
          </a:prstGeom>
          <a:noFill/>
          <a:ln>
            <a:noFill/>
          </a:ln>
        </p:spPr>
        <p:txBody>
          <a:bodyPr wrap="square" rtlCol="0">
            <a:spAutoFit/>
          </a:bodyPr>
          <a:lstStyle/>
          <a:p>
            <a:r>
              <a:rPr lang="ja-JP" altLang="en-US" sz="3200">
                <a:solidFill>
                  <a:srgbClr val="7030A0"/>
                </a:solidFill>
                <a:latin typeface="ヒラギノ角ゴ ProN W3"/>
                <a:ea typeface="ヒラギノ角ゴ ProN W3"/>
                <a:cs typeface="ヒラギノ角ゴ ProN W3"/>
              </a:rPr>
              <a:t>◆</a:t>
            </a:r>
            <a:r>
              <a:rPr kumimoji="1" lang="ja-JP" altLang="en-US" sz="3200">
                <a:solidFill>
                  <a:srgbClr val="7030A0"/>
                </a:solidFill>
                <a:latin typeface="ヒラギノ角ゴ ProN W3"/>
                <a:ea typeface="ヒラギノ角ゴ ProN W3"/>
                <a:cs typeface="ヒラギノ角ゴ ProN W3"/>
              </a:rPr>
              <a:t>解説</a:t>
            </a:r>
            <a:endParaRPr kumimoji="1" lang="ja-JP" altLang="en-US" sz="3200" dirty="0">
              <a:solidFill>
                <a:srgbClr val="7030A0"/>
              </a:solidFill>
              <a:latin typeface="ヒラギノ角ゴ ProN W3"/>
              <a:ea typeface="ヒラギノ角ゴ ProN W3"/>
              <a:cs typeface="ヒラギノ角ゴ ProN W3"/>
            </a:endParaRPr>
          </a:p>
        </p:txBody>
      </p:sp>
      <p:sp>
        <p:nvSpPr>
          <p:cNvPr id="13" name="テキスト ボックス 12">
            <a:extLst>
              <a:ext uri="{FF2B5EF4-FFF2-40B4-BE49-F238E27FC236}">
                <a16:creationId xmlns:a16="http://schemas.microsoft.com/office/drawing/2014/main" id="{C7C1801E-49EF-4C4B-9E88-B410E44AAF37}"/>
              </a:ext>
            </a:extLst>
          </p:cNvPr>
          <p:cNvSpPr txBox="1"/>
          <p:nvPr/>
        </p:nvSpPr>
        <p:spPr>
          <a:xfrm>
            <a:off x="4119035" y="1256495"/>
            <a:ext cx="4974827" cy="923330"/>
          </a:xfrm>
          <a:prstGeom prst="rect">
            <a:avLst/>
          </a:prstGeom>
          <a:noFill/>
        </p:spPr>
        <p:txBody>
          <a:bodyPr wrap="square" rtlCol="0">
            <a:spAutoFit/>
          </a:bodyPr>
          <a:lstStyle/>
          <a:p>
            <a:r>
              <a:rPr lang="ja-JP" altLang="en-US">
                <a:latin typeface="ヒラギノ角ゴ ProN W3"/>
                <a:ea typeface="ヒラギノ角ゴ ProN W3"/>
                <a:cs typeface="ヒラギノ角ゴ ProN W3"/>
              </a:rPr>
              <a:t>前回の問題で右に動かし、大きさを変えた</a:t>
            </a:r>
            <a:endParaRPr lang="en-US" altLang="ja-JP" dirty="0">
              <a:latin typeface="ヒラギノ角ゴ ProN W3"/>
              <a:ea typeface="ヒラギノ角ゴ ProN W3"/>
              <a:cs typeface="ヒラギノ角ゴ ProN W3"/>
            </a:endParaRPr>
          </a:p>
          <a:p>
            <a:r>
              <a:rPr lang="ja-JP" altLang="en-US">
                <a:latin typeface="ヒラギノ角ゴ ProN W3"/>
                <a:ea typeface="ヒラギノ角ゴ ProN W3"/>
                <a:cs typeface="ヒラギノ角ゴ ProN W3"/>
              </a:rPr>
              <a:t>スプライトを、元の位置と元の大きさに戻すにはどうすればよいかを考えてみましょう。</a:t>
            </a:r>
            <a:endParaRPr lang="en-US" altLang="ja-JP" dirty="0">
              <a:latin typeface="ヒラギノ角ゴ ProN W3"/>
              <a:ea typeface="ヒラギノ角ゴ ProN W3"/>
              <a:cs typeface="ヒラギノ角ゴ ProN W3"/>
            </a:endParaRPr>
          </a:p>
        </p:txBody>
      </p:sp>
      <p:sp>
        <p:nvSpPr>
          <p:cNvPr id="14" name="テキスト ボックス 13">
            <a:extLst>
              <a:ext uri="{FF2B5EF4-FFF2-40B4-BE49-F238E27FC236}">
                <a16:creationId xmlns:a16="http://schemas.microsoft.com/office/drawing/2014/main" id="{95BD3F65-2CFF-AE49-AD07-8DFD984DBCE6}"/>
              </a:ext>
            </a:extLst>
          </p:cNvPr>
          <p:cNvSpPr txBox="1"/>
          <p:nvPr/>
        </p:nvSpPr>
        <p:spPr>
          <a:xfrm>
            <a:off x="4119035" y="194206"/>
            <a:ext cx="5920509" cy="400110"/>
          </a:xfrm>
          <a:prstGeom prst="rect">
            <a:avLst/>
          </a:prstGeom>
          <a:noFill/>
        </p:spPr>
        <p:txBody>
          <a:bodyPr wrap="square" rtlCol="0">
            <a:spAutoFit/>
          </a:bodyPr>
          <a:lstStyle/>
          <a:p>
            <a:r>
              <a:rPr kumimoji="1" lang="ja-JP" altLang="en-US" sz="2000">
                <a:latin typeface="ヒラギノ角ゴ ProN W3"/>
                <a:ea typeface="ヒラギノ角ゴ ProN W3"/>
                <a:cs typeface="ヒラギノ角ゴ ProN W3"/>
              </a:rPr>
              <a:t>「猫を元の位置、元の大きさに戻そう！</a:t>
            </a:r>
            <a:r>
              <a:rPr lang="ja-JP" altLang="en-US" sz="2000">
                <a:latin typeface="ヒラギノ角ゴ ProN W3"/>
                <a:ea typeface="ヒラギノ角ゴ ProN W3"/>
                <a:cs typeface="ヒラギノ角ゴ ProN W3"/>
              </a:rPr>
              <a:t>」</a:t>
            </a:r>
            <a:endParaRPr kumimoji="1" lang="ja-JP" altLang="en-US" sz="2000" dirty="0">
              <a:latin typeface="ヒラギノ角ゴ ProN W3"/>
              <a:ea typeface="ヒラギノ角ゴ ProN W3"/>
              <a:cs typeface="ヒラギノ角ゴ ProN W3"/>
            </a:endParaRPr>
          </a:p>
        </p:txBody>
      </p:sp>
      <p:sp>
        <p:nvSpPr>
          <p:cNvPr id="16" name="テキスト ボックス 15">
            <a:extLst>
              <a:ext uri="{FF2B5EF4-FFF2-40B4-BE49-F238E27FC236}">
                <a16:creationId xmlns:a16="http://schemas.microsoft.com/office/drawing/2014/main" id="{7B871B03-9EFC-AE45-846C-91106798A3CC}"/>
              </a:ext>
            </a:extLst>
          </p:cNvPr>
          <p:cNvSpPr txBox="1"/>
          <p:nvPr/>
        </p:nvSpPr>
        <p:spPr>
          <a:xfrm>
            <a:off x="50137" y="755383"/>
            <a:ext cx="1878676" cy="584775"/>
          </a:xfrm>
          <a:prstGeom prst="rect">
            <a:avLst/>
          </a:prstGeom>
          <a:noFill/>
        </p:spPr>
        <p:txBody>
          <a:bodyPr wrap="square" rtlCol="0">
            <a:spAutoFit/>
          </a:bodyPr>
          <a:lstStyle/>
          <a:p>
            <a:r>
              <a:rPr kumimoji="1" lang="ja-JP" altLang="en-US" sz="3200">
                <a:solidFill>
                  <a:srgbClr val="7030A0"/>
                </a:solidFill>
                <a:latin typeface="ヒラギノ角ゴ ProN W3"/>
                <a:ea typeface="ヒラギノ角ゴ ProN W3"/>
                <a:cs typeface="ヒラギノ角ゴ ProN W3"/>
              </a:rPr>
              <a:t>◆解答例</a:t>
            </a:r>
            <a:endParaRPr kumimoji="1" lang="ja-JP" altLang="en-US" sz="3200" dirty="0">
              <a:solidFill>
                <a:srgbClr val="7030A0"/>
              </a:solidFill>
              <a:latin typeface="ヒラギノ角ゴ ProN W3"/>
              <a:ea typeface="ヒラギノ角ゴ ProN W3"/>
              <a:cs typeface="ヒラギノ角ゴ ProN W3"/>
            </a:endParaRPr>
          </a:p>
        </p:txBody>
      </p:sp>
      <p:sp>
        <p:nvSpPr>
          <p:cNvPr id="26" name="テキスト ボックス 25">
            <a:extLst>
              <a:ext uri="{FF2B5EF4-FFF2-40B4-BE49-F238E27FC236}">
                <a16:creationId xmlns:a16="http://schemas.microsoft.com/office/drawing/2014/main" id="{9A4784C2-2031-7D40-992B-6664AB372E26}"/>
              </a:ext>
            </a:extLst>
          </p:cNvPr>
          <p:cNvSpPr txBox="1"/>
          <p:nvPr/>
        </p:nvSpPr>
        <p:spPr>
          <a:xfrm>
            <a:off x="4119035" y="4214887"/>
            <a:ext cx="4974827" cy="1200329"/>
          </a:xfrm>
          <a:prstGeom prst="rect">
            <a:avLst/>
          </a:prstGeom>
          <a:noFill/>
        </p:spPr>
        <p:txBody>
          <a:bodyPr wrap="square" rtlCol="0">
            <a:spAutoFit/>
          </a:bodyPr>
          <a:lstStyle/>
          <a:p>
            <a:r>
              <a:rPr lang="ja-JP" altLang="en-US">
                <a:latin typeface="ヒラギノ角ゴ ProN W3"/>
                <a:ea typeface="ヒラギノ角ゴ ProN W3"/>
                <a:cs typeface="ヒラギノ角ゴ ProN W3"/>
              </a:rPr>
              <a:t>この</a:t>
            </a:r>
            <a:r>
              <a:rPr lang="en-US" altLang="ja-JP" dirty="0">
                <a:latin typeface="ヒラギノ角ゴ ProN W3"/>
                <a:ea typeface="ヒラギノ角ゴ ProN W3"/>
                <a:cs typeface="ヒラギノ角ゴ ProN W3"/>
              </a:rPr>
              <a:t>2</a:t>
            </a:r>
            <a:r>
              <a:rPr lang="ja-JP" altLang="en-US">
                <a:latin typeface="ヒラギノ角ゴ ProN W3"/>
                <a:ea typeface="ヒラギノ角ゴ ProN W3"/>
                <a:cs typeface="ヒラギノ角ゴ ProN W3"/>
              </a:rPr>
              <a:t>つのブロックを組み合わせて実行する</a:t>
            </a:r>
            <a:endParaRPr lang="en-US" altLang="ja-JP" dirty="0">
              <a:latin typeface="ヒラギノ角ゴ ProN W3"/>
              <a:ea typeface="ヒラギノ角ゴ ProN W3"/>
              <a:cs typeface="ヒラギノ角ゴ ProN W3"/>
            </a:endParaRPr>
          </a:p>
          <a:p>
            <a:r>
              <a:rPr lang="ja-JP" altLang="en-US">
                <a:latin typeface="ヒラギノ角ゴ ProN W3"/>
                <a:ea typeface="ヒラギノ角ゴ ProN W3"/>
                <a:cs typeface="ヒラギノ角ゴ ProN W3"/>
              </a:rPr>
              <a:t>ことで、目標となるスプライトが</a:t>
            </a:r>
            <a:endParaRPr lang="en-US" altLang="ja-JP" dirty="0">
              <a:latin typeface="ヒラギノ角ゴ ProN W3"/>
              <a:ea typeface="ヒラギノ角ゴ ProN W3"/>
              <a:cs typeface="ヒラギノ角ゴ ProN W3"/>
            </a:endParaRPr>
          </a:p>
          <a:p>
            <a:r>
              <a:rPr lang="en-US" altLang="ja-JP">
                <a:latin typeface="ヒラギノ角ゴ ProN W3"/>
                <a:ea typeface="ヒラギノ角ゴ ProN W3"/>
                <a:cs typeface="ヒラギノ角ゴ ProN W3"/>
              </a:rPr>
              <a:t>x</a:t>
            </a:r>
            <a:r>
              <a:rPr lang="ja-JP" altLang="en-US">
                <a:latin typeface="ヒラギノ角ゴ ProN W3"/>
                <a:ea typeface="ヒラギノ角ゴ ProN W3"/>
                <a:cs typeface="ヒラギノ角ゴ ProN W3"/>
              </a:rPr>
              <a:t>座標</a:t>
            </a:r>
            <a:r>
              <a:rPr lang="en-US" altLang="ja-JP" dirty="0">
                <a:latin typeface="ヒラギノ角ゴ ProN W3"/>
                <a:ea typeface="ヒラギノ角ゴ ProN W3"/>
                <a:cs typeface="ヒラギノ角ゴ ProN W3"/>
              </a:rPr>
              <a:t>0</a:t>
            </a:r>
            <a:r>
              <a:rPr lang="ja-JP" altLang="en-US">
                <a:latin typeface="ヒラギノ角ゴ ProN W3"/>
                <a:ea typeface="ヒラギノ角ゴ ProN W3"/>
                <a:cs typeface="ヒラギノ角ゴ ProN W3"/>
              </a:rPr>
              <a:t>の地点に移動し、大きさの倍率が元々の</a:t>
            </a:r>
            <a:r>
              <a:rPr lang="en-US" altLang="ja-JP" dirty="0">
                <a:latin typeface="ヒラギノ角ゴ ProN W3"/>
                <a:ea typeface="ヒラギノ角ゴ ProN W3"/>
                <a:cs typeface="ヒラギノ角ゴ ProN W3"/>
              </a:rPr>
              <a:t>100</a:t>
            </a:r>
            <a:r>
              <a:rPr lang="ja-JP" altLang="en-US">
                <a:latin typeface="ヒラギノ角ゴ ProN W3"/>
                <a:ea typeface="ヒラギノ角ゴ ProN W3"/>
                <a:cs typeface="ヒラギノ角ゴ ProN W3"/>
              </a:rPr>
              <a:t>に戻るプログラムが完成します。</a:t>
            </a:r>
            <a:endParaRPr lang="en-US" altLang="ja-JP" dirty="0">
              <a:latin typeface="ヒラギノ角ゴ ProN W3"/>
              <a:ea typeface="ヒラギノ角ゴ ProN W3"/>
              <a:cs typeface="ヒラギノ角ゴ ProN W3"/>
            </a:endParaRPr>
          </a:p>
        </p:txBody>
      </p:sp>
      <p:sp>
        <p:nvSpPr>
          <p:cNvPr id="30" name="テキスト ボックス 29">
            <a:extLst>
              <a:ext uri="{FF2B5EF4-FFF2-40B4-BE49-F238E27FC236}">
                <a16:creationId xmlns:a16="http://schemas.microsoft.com/office/drawing/2014/main" id="{93438BC7-7F3D-1444-8F50-ABE6033B935B}"/>
              </a:ext>
            </a:extLst>
          </p:cNvPr>
          <p:cNvSpPr txBox="1"/>
          <p:nvPr/>
        </p:nvSpPr>
        <p:spPr>
          <a:xfrm>
            <a:off x="4119035" y="2205037"/>
            <a:ext cx="4974827" cy="2031325"/>
          </a:xfrm>
          <a:prstGeom prst="rect">
            <a:avLst/>
          </a:prstGeom>
          <a:noFill/>
        </p:spPr>
        <p:txBody>
          <a:bodyPr wrap="square" rtlCol="0">
            <a:spAutoFit/>
          </a:bodyPr>
          <a:lstStyle/>
          <a:p>
            <a:r>
              <a:rPr lang="ja-JP" altLang="en-US">
                <a:latin typeface="ヒラギノ角ゴ ProN W3"/>
                <a:ea typeface="ヒラギノ角ゴ ProN W3"/>
                <a:cs typeface="ヒラギノ角ゴ ProN W3"/>
              </a:rPr>
              <a:t>猫を元々いた位置に戻すためには、</a:t>
            </a:r>
            <a:endParaRPr lang="en-US" altLang="ja-JP" dirty="0">
              <a:latin typeface="ヒラギノ角ゴ ProN W3"/>
              <a:ea typeface="ヒラギノ角ゴ ProN W3"/>
              <a:cs typeface="ヒラギノ角ゴ ProN W3"/>
            </a:endParaRPr>
          </a:p>
          <a:p>
            <a:r>
              <a:rPr lang="ja-JP" altLang="en-US">
                <a:latin typeface="ヒラギノ角ゴ ProN W3"/>
                <a:ea typeface="ヒラギノ角ゴ ProN W3"/>
                <a:cs typeface="ヒラギノ角ゴ ProN W3"/>
              </a:rPr>
              <a:t>まずは</a:t>
            </a:r>
            <a:r>
              <a:rPr lang="en-US" altLang="ja-JP" dirty="0">
                <a:latin typeface="ヒラギノ角ゴ ProN W3"/>
                <a:ea typeface="ヒラギノ角ゴ ProN W3"/>
                <a:cs typeface="ヒラギノ角ゴ ProN W3"/>
              </a:rPr>
              <a:t>x</a:t>
            </a:r>
            <a:r>
              <a:rPr lang="ja-JP" altLang="en-US">
                <a:latin typeface="ヒラギノ角ゴ ProN W3"/>
                <a:ea typeface="ヒラギノ角ゴ ProN W3"/>
                <a:cs typeface="ヒラギノ角ゴ ProN W3"/>
              </a:rPr>
              <a:t>座標を元々いた位置である</a:t>
            </a:r>
            <a:r>
              <a:rPr lang="en-US" altLang="ja-JP" dirty="0">
                <a:latin typeface="ヒラギノ角ゴ ProN W3"/>
                <a:ea typeface="ヒラギノ角ゴ ProN W3"/>
                <a:cs typeface="ヒラギノ角ゴ ProN W3"/>
              </a:rPr>
              <a:t>0</a:t>
            </a:r>
            <a:r>
              <a:rPr lang="ja-JP" altLang="en-US">
                <a:latin typeface="ヒラギノ角ゴ ProN W3"/>
                <a:ea typeface="ヒラギノ角ゴ ProN W3"/>
                <a:cs typeface="ヒラギノ角ゴ ProN W3"/>
              </a:rPr>
              <a:t>に戻さなければなりません。そのため、　　　命令が必要になります。</a:t>
            </a:r>
            <a:endParaRPr lang="en-US" altLang="ja-JP" dirty="0">
              <a:latin typeface="ヒラギノ角ゴ ProN W3"/>
              <a:ea typeface="ヒラギノ角ゴ ProN W3"/>
              <a:cs typeface="ヒラギノ角ゴ ProN W3"/>
            </a:endParaRPr>
          </a:p>
          <a:p>
            <a:r>
              <a:rPr lang="ja-JP" altLang="en-US">
                <a:latin typeface="ヒラギノ角ゴ ProN W3"/>
                <a:ea typeface="ヒラギノ角ゴ ProN W3"/>
                <a:cs typeface="ヒラギノ角ゴ ProN W3"/>
              </a:rPr>
              <a:t>次に、大きさを元に戻すために、大きさの倍率を元々の倍率に戻す　　　</a:t>
            </a:r>
            <a:r>
              <a:rPr lang="en-US" altLang="ja-JP" dirty="0">
                <a:latin typeface="ヒラギノ角ゴ ProN W3"/>
                <a:ea typeface="ヒラギノ角ゴ ProN W3"/>
                <a:cs typeface="ヒラギノ角ゴ ProN W3"/>
              </a:rPr>
              <a:t>    </a:t>
            </a:r>
            <a:r>
              <a:rPr lang="ja-JP" altLang="en-US">
                <a:latin typeface="ヒラギノ角ゴ ProN W3"/>
                <a:ea typeface="ヒラギノ角ゴ ProN W3"/>
                <a:cs typeface="ヒラギノ角ゴ ProN W3"/>
              </a:rPr>
              <a:t>命令が必要になります。</a:t>
            </a:r>
            <a:endParaRPr lang="en-US" altLang="ja-JP" dirty="0">
              <a:latin typeface="ヒラギノ角ゴ ProN W3"/>
              <a:ea typeface="ヒラギノ角ゴ ProN W3"/>
              <a:cs typeface="ヒラギノ角ゴ ProN W3"/>
            </a:endParaRPr>
          </a:p>
        </p:txBody>
      </p:sp>
      <p:pic>
        <p:nvPicPr>
          <p:cNvPr id="18" name="図 17" descr="記号 が含まれている画像&#10;&#10;自動的に生成された説明">
            <a:extLst>
              <a:ext uri="{FF2B5EF4-FFF2-40B4-BE49-F238E27FC236}">
                <a16:creationId xmlns:a16="http://schemas.microsoft.com/office/drawing/2014/main" id="{56220CD3-784B-7D4A-82D2-3986AA55B58C}"/>
              </a:ext>
            </a:extLst>
          </p:cNvPr>
          <p:cNvPicPr>
            <a:picLocks noChangeAspect="1"/>
          </p:cNvPicPr>
          <p:nvPr/>
        </p:nvPicPr>
        <p:blipFill>
          <a:blip r:embed="rId2"/>
          <a:stretch>
            <a:fillRect/>
          </a:stretch>
        </p:blipFill>
        <p:spPr>
          <a:xfrm>
            <a:off x="139700" y="1505082"/>
            <a:ext cx="3358820" cy="1713094"/>
          </a:xfrm>
          <a:prstGeom prst="rect">
            <a:avLst/>
          </a:prstGeom>
        </p:spPr>
      </p:pic>
      <p:pic>
        <p:nvPicPr>
          <p:cNvPr id="20" name="図 19">
            <a:extLst>
              <a:ext uri="{FF2B5EF4-FFF2-40B4-BE49-F238E27FC236}">
                <a16:creationId xmlns:a16="http://schemas.microsoft.com/office/drawing/2014/main" id="{256941E9-B143-7F4A-B867-D0E61881AED4}"/>
              </a:ext>
            </a:extLst>
          </p:cNvPr>
          <p:cNvPicPr>
            <a:picLocks noChangeAspect="1"/>
          </p:cNvPicPr>
          <p:nvPr/>
        </p:nvPicPr>
        <p:blipFill>
          <a:blip r:embed="rId3"/>
          <a:stretch>
            <a:fillRect/>
          </a:stretch>
        </p:blipFill>
        <p:spPr>
          <a:xfrm>
            <a:off x="7271458" y="2818634"/>
            <a:ext cx="800100" cy="260350"/>
          </a:xfrm>
          <a:prstGeom prst="rect">
            <a:avLst/>
          </a:prstGeom>
        </p:spPr>
      </p:pic>
      <p:pic>
        <p:nvPicPr>
          <p:cNvPr id="24" name="図 23">
            <a:extLst>
              <a:ext uri="{FF2B5EF4-FFF2-40B4-BE49-F238E27FC236}">
                <a16:creationId xmlns:a16="http://schemas.microsoft.com/office/drawing/2014/main" id="{DBB94447-E53A-3F40-A772-43E69859D7FF}"/>
              </a:ext>
            </a:extLst>
          </p:cNvPr>
          <p:cNvPicPr>
            <a:picLocks noChangeAspect="1"/>
          </p:cNvPicPr>
          <p:nvPr/>
        </p:nvPicPr>
        <p:blipFill>
          <a:blip r:embed="rId4"/>
          <a:stretch>
            <a:fillRect/>
          </a:stretch>
        </p:blipFill>
        <p:spPr>
          <a:xfrm>
            <a:off x="6500091" y="3638112"/>
            <a:ext cx="939800" cy="260350"/>
          </a:xfrm>
          <a:prstGeom prst="rect">
            <a:avLst/>
          </a:prstGeom>
        </p:spPr>
      </p:pic>
    </p:spTree>
    <p:extLst>
      <p:ext uri="{BB962C8B-B14F-4D97-AF65-F5344CB8AC3E}">
        <p14:creationId xmlns:p14="http://schemas.microsoft.com/office/powerpoint/2010/main" val="2964514830"/>
      </p:ext>
    </p:extLst>
  </p:cSld>
  <p:clrMapOvr>
    <a:masterClrMapping/>
  </p:clrMapOvr>
</p:sld>
</file>

<file path=ppt/theme/theme1.xml><?xml version="1.0" encoding="utf-8"?>
<a:theme xmlns:a="http://schemas.openxmlformats.org/drawingml/2006/main" name="テンプレート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latin typeface="ヒラギノ角ゴ ProN W3"/>
            <a:ea typeface="ヒラギノ角ゴ ProN W3"/>
            <a:cs typeface="ヒラギノ角ゴ ProN W3"/>
          </a:defRPr>
        </a:defPPr>
      </a:lstStyle>
      <a:style>
        <a:lnRef idx="1">
          <a:schemeClr val="accent1"/>
        </a:lnRef>
        <a:fillRef idx="3">
          <a:schemeClr val="accent1"/>
        </a:fillRef>
        <a:effectRef idx="2">
          <a:schemeClr val="accent1"/>
        </a:effectRef>
        <a:fontRef idx="minor">
          <a:schemeClr val="lt1"/>
        </a:fontRef>
      </a:style>
    </a:spDef>
    <a:lnDef>
      <a:spPr>
        <a:ln>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kumimoji="1" dirty="0" smtClean="0">
            <a:latin typeface="ヒラギノ角ゴ ProN W3"/>
            <a:ea typeface="ヒラギノ角ゴ ProN W3"/>
            <a:cs typeface="ヒラギノ角ゴ ProN W3"/>
          </a:defRPr>
        </a:defPPr>
      </a:lstStyle>
    </a:txDef>
  </a:objectDefaults>
  <a:extraClrSchemeLst/>
  <a:extLst>
    <a:ext uri="{05A4C25C-085E-4340-85A3-A5531E510DB2}">
      <thm15:themeFamily xmlns:thm15="http://schemas.microsoft.com/office/thememl/2012/main" name="条件分岐１" id="{7737267F-BE2C-E54D-A785-992638AA558F}" vid="{8E3EBB13-5BDB-D843-95D3-586672866BEF}"/>
    </a:ext>
  </a:extLst>
</a:theme>
</file>

<file path=docProps/app.xml><?xml version="1.0" encoding="utf-8"?>
<Properties xmlns="http://schemas.openxmlformats.org/officeDocument/2006/extended-properties" xmlns:vt="http://schemas.openxmlformats.org/officeDocument/2006/docPropsVTypes">
  <Template>テンプレート4-3</Template>
  <TotalTime>25</TotalTime>
  <Words>151</Words>
  <Application>Microsoft Macintosh PowerPoint</Application>
  <PresentationFormat>画面に合わせる (16:10)</PresentationFormat>
  <Paragraphs>11</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ヒラギノ角ゴ ProN W3</vt:lpstr>
      <vt:lpstr>Arial</vt:lpstr>
      <vt:lpstr>Calibri</vt:lpstr>
      <vt:lpstr>テンプレート4-3</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世戸　祥貴</dc:creator>
  <cp:lastModifiedBy>世戸　祥貴</cp:lastModifiedBy>
  <cp:revision>4</cp:revision>
  <cp:lastPrinted>2014-10-13T07:32:32Z</cp:lastPrinted>
  <dcterms:created xsi:type="dcterms:W3CDTF">2019-11-27T08:18:50Z</dcterms:created>
  <dcterms:modified xsi:type="dcterms:W3CDTF">2019-11-27T08:44:34Z</dcterms:modified>
</cp:coreProperties>
</file>