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Lst>
  <p:sldSz cx="9144000" cy="5715000" type="screen16x10"/>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9F9F9"/>
    <a:srgbClr val="F3F0CD"/>
    <a:srgbClr val="F7F5DE"/>
    <a:srgbClr val="D4E7F4"/>
    <a:srgbClr val="AAD4F4"/>
    <a:srgbClr val="7CAFFF"/>
    <a:srgbClr val="D8F4D5"/>
    <a:srgbClr val="DFF1C8"/>
    <a:srgbClr val="E1F9EA"/>
    <a:srgbClr val="F2D1C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82" autoAdjust="0"/>
    <p:restoredTop sz="94694"/>
  </p:normalViewPr>
  <p:slideViewPr>
    <p:cSldViewPr snapToGrid="0" snapToObjects="1">
      <p:cViewPr varScale="1">
        <p:scale>
          <a:sx n="154" d="100"/>
          <a:sy n="154" d="100"/>
        </p:scale>
        <p:origin x="1216" y="184"/>
      </p:cViewPr>
      <p:guideLst>
        <p:guide orient="horz" pos="180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775355"/>
            <a:ext cx="7772400" cy="1225021"/>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CA346BF-520C-8945-8905-F8B705749369}" type="datetimeFigureOut">
              <a:rPr kumimoji="1" lang="ja-JP" altLang="en-US" smtClean="0"/>
              <a:t>2019/11/27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3098459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CA346BF-520C-8945-8905-F8B705749369}" type="datetimeFigureOut">
              <a:rPr kumimoji="1" lang="ja-JP" altLang="en-US" smtClean="0"/>
              <a:t>2019/11/27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3291706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28865"/>
            <a:ext cx="2057400" cy="4876271"/>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28865"/>
            <a:ext cx="6019800" cy="4876271"/>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CA346BF-520C-8945-8905-F8B705749369}" type="datetimeFigureOut">
              <a:rPr kumimoji="1" lang="ja-JP" altLang="en-US" smtClean="0"/>
              <a:t>2019/11/27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2258106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CA346BF-520C-8945-8905-F8B705749369}" type="datetimeFigureOut">
              <a:rPr kumimoji="1" lang="ja-JP" altLang="en-US" smtClean="0"/>
              <a:t>2019/11/27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3808581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672417"/>
            <a:ext cx="7772400" cy="1135063"/>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CA346BF-520C-8945-8905-F8B705749369}" type="datetimeFigureOut">
              <a:rPr kumimoji="1" lang="ja-JP" altLang="en-US" smtClean="0"/>
              <a:t>2019/11/27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3663723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CA346BF-520C-8945-8905-F8B705749369}" type="datetimeFigureOut">
              <a:rPr kumimoji="1" lang="ja-JP" altLang="en-US" smtClean="0"/>
              <a:t>2019/11/27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1192668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CA346BF-520C-8945-8905-F8B705749369}" type="datetimeFigureOut">
              <a:rPr kumimoji="1" lang="ja-JP" altLang="en-US" smtClean="0"/>
              <a:t>2019/11/27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425256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CA346BF-520C-8945-8905-F8B705749369}" type="datetimeFigureOut">
              <a:rPr kumimoji="1" lang="ja-JP" altLang="en-US" smtClean="0"/>
              <a:t>2019/11/27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1066567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CA346BF-520C-8945-8905-F8B705749369}" type="datetimeFigureOut">
              <a:rPr kumimoji="1" lang="ja-JP" altLang="en-US" smtClean="0"/>
              <a:t>2019/11/27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638962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227542"/>
            <a:ext cx="3008313" cy="968375"/>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CA346BF-520C-8945-8905-F8B705749369}" type="datetimeFigureOut">
              <a:rPr kumimoji="1" lang="ja-JP" altLang="en-US" smtClean="0"/>
              <a:t>2019/11/27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3895323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000500"/>
            <a:ext cx="5486400" cy="472282"/>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CA346BF-520C-8945-8905-F8B705749369}" type="datetimeFigureOut">
              <a:rPr kumimoji="1" lang="ja-JP" altLang="en-US" smtClean="0"/>
              <a:t>2019/11/27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1188361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BCA346BF-520C-8945-8905-F8B705749369}" type="datetimeFigureOut">
              <a:rPr kumimoji="1" lang="ja-JP" altLang="en-US" smtClean="0"/>
              <a:t>2019/11/27</a:t>
            </a:fld>
            <a:endParaRPr kumimoji="1" lang="ja-JP" altLang="en-US"/>
          </a:p>
        </p:txBody>
      </p:sp>
      <p:sp>
        <p:nvSpPr>
          <p:cNvPr id="5" name="フッター プレースホルダー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1122776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正方形/長方形 36">
            <a:extLst>
              <a:ext uri="{FF2B5EF4-FFF2-40B4-BE49-F238E27FC236}">
                <a16:creationId xmlns:a16="http://schemas.microsoft.com/office/drawing/2014/main" id="{2A5F62A9-2A4D-9845-BABF-F848678ED837}"/>
              </a:ext>
            </a:extLst>
          </p:cNvPr>
          <p:cNvSpPr/>
          <p:nvPr/>
        </p:nvSpPr>
        <p:spPr>
          <a:xfrm>
            <a:off x="0" y="6104"/>
            <a:ext cx="9144000" cy="5715000"/>
          </a:xfrm>
          <a:prstGeom prst="rect">
            <a:avLst/>
          </a:prstGeom>
          <a:solidFill>
            <a:srgbClr val="F9F9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ヒラギノ角ゴ ProN W3"/>
              <a:ea typeface="ヒラギノ角ゴ ProN W3"/>
              <a:cs typeface="ヒラギノ角ゴ ProN W3"/>
            </a:endParaRPr>
          </a:p>
        </p:txBody>
      </p:sp>
      <p:sp>
        <p:nvSpPr>
          <p:cNvPr id="17" name="正方形/長方形 16">
            <a:extLst>
              <a:ext uri="{FF2B5EF4-FFF2-40B4-BE49-F238E27FC236}">
                <a16:creationId xmlns:a16="http://schemas.microsoft.com/office/drawing/2014/main" id="{2FBAD3F6-30FF-D245-BCB9-69796F14013D}"/>
              </a:ext>
            </a:extLst>
          </p:cNvPr>
          <p:cNvSpPr/>
          <p:nvPr/>
        </p:nvSpPr>
        <p:spPr>
          <a:xfrm>
            <a:off x="4156362" y="183555"/>
            <a:ext cx="4871261" cy="400110"/>
          </a:xfrm>
          <a:prstGeom prst="rect">
            <a:avLst/>
          </a:prstGeom>
          <a:solidFill>
            <a:srgbClr val="F3F0CD"/>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ヒラギノ角ゴ ProN W3"/>
              <a:ea typeface="ヒラギノ角ゴ ProN W3"/>
              <a:cs typeface="ヒラギノ角ゴ ProN W3"/>
            </a:endParaRPr>
          </a:p>
        </p:txBody>
      </p:sp>
      <p:sp>
        <p:nvSpPr>
          <p:cNvPr id="15" name="正方形/長方形 14">
            <a:extLst>
              <a:ext uri="{FF2B5EF4-FFF2-40B4-BE49-F238E27FC236}">
                <a16:creationId xmlns:a16="http://schemas.microsoft.com/office/drawing/2014/main" id="{903ACD89-CDAF-B041-AD89-B2BDC5723E8B}"/>
              </a:ext>
            </a:extLst>
          </p:cNvPr>
          <p:cNvSpPr/>
          <p:nvPr/>
        </p:nvSpPr>
        <p:spPr>
          <a:xfrm>
            <a:off x="4156362" y="694094"/>
            <a:ext cx="4871261" cy="4921128"/>
          </a:xfrm>
          <a:prstGeom prst="rect">
            <a:avLst/>
          </a:prstGeom>
          <a:noFill/>
          <a:ln w="28575">
            <a:solidFill>
              <a:srgbClr val="7CAF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ヒラギノ角ゴ ProN W3"/>
              <a:ea typeface="ヒラギノ角ゴ ProN W3"/>
              <a:cs typeface="ヒラギノ角ゴ ProN W3"/>
            </a:endParaRPr>
          </a:p>
        </p:txBody>
      </p:sp>
      <p:sp>
        <p:nvSpPr>
          <p:cNvPr id="9" name="正方形/長方形 8">
            <a:extLst>
              <a:ext uri="{FF2B5EF4-FFF2-40B4-BE49-F238E27FC236}">
                <a16:creationId xmlns:a16="http://schemas.microsoft.com/office/drawing/2014/main" id="{2BC65469-D06B-D24D-9D6A-970885C93B66}"/>
              </a:ext>
            </a:extLst>
          </p:cNvPr>
          <p:cNvSpPr/>
          <p:nvPr/>
        </p:nvSpPr>
        <p:spPr>
          <a:xfrm>
            <a:off x="50137" y="1421477"/>
            <a:ext cx="3823593" cy="2216635"/>
          </a:xfrm>
          <a:prstGeom prst="rect">
            <a:avLst/>
          </a:prstGeom>
          <a:solidFill>
            <a:srgbClr val="D4E7F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ヒラギノ角ゴ ProN W3"/>
              <a:ea typeface="ヒラギノ角ゴ ProN W3"/>
              <a:cs typeface="ヒラギノ角ゴ ProN W3"/>
            </a:endParaRPr>
          </a:p>
        </p:txBody>
      </p:sp>
      <p:sp>
        <p:nvSpPr>
          <p:cNvPr id="5" name="テキスト ボックス 4">
            <a:extLst>
              <a:ext uri="{FF2B5EF4-FFF2-40B4-BE49-F238E27FC236}">
                <a16:creationId xmlns:a16="http://schemas.microsoft.com/office/drawing/2014/main" id="{50EE16AC-524E-2945-929D-A8EB71F97091}"/>
              </a:ext>
            </a:extLst>
          </p:cNvPr>
          <p:cNvSpPr txBox="1"/>
          <p:nvPr/>
        </p:nvSpPr>
        <p:spPr>
          <a:xfrm>
            <a:off x="4156362" y="730284"/>
            <a:ext cx="4354286" cy="584775"/>
          </a:xfrm>
          <a:prstGeom prst="rect">
            <a:avLst/>
          </a:prstGeom>
          <a:noFill/>
          <a:ln>
            <a:noFill/>
          </a:ln>
        </p:spPr>
        <p:txBody>
          <a:bodyPr wrap="square" rtlCol="0">
            <a:spAutoFit/>
          </a:bodyPr>
          <a:lstStyle/>
          <a:p>
            <a:r>
              <a:rPr lang="ja-JP" altLang="en-US" sz="3200">
                <a:solidFill>
                  <a:srgbClr val="7030A0"/>
                </a:solidFill>
                <a:latin typeface="ヒラギノ角ゴ ProN W3"/>
                <a:ea typeface="ヒラギノ角ゴ ProN W3"/>
                <a:cs typeface="ヒラギノ角ゴ ProN W3"/>
              </a:rPr>
              <a:t>◆</a:t>
            </a:r>
            <a:r>
              <a:rPr kumimoji="1" lang="ja-JP" altLang="en-US" sz="3200">
                <a:solidFill>
                  <a:srgbClr val="7030A0"/>
                </a:solidFill>
                <a:latin typeface="ヒラギノ角ゴ ProN W3"/>
                <a:ea typeface="ヒラギノ角ゴ ProN W3"/>
                <a:cs typeface="ヒラギノ角ゴ ProN W3"/>
              </a:rPr>
              <a:t>解説</a:t>
            </a:r>
            <a:endParaRPr kumimoji="1" lang="ja-JP" altLang="en-US" sz="3200" dirty="0">
              <a:solidFill>
                <a:srgbClr val="7030A0"/>
              </a:solidFill>
              <a:latin typeface="ヒラギノ角ゴ ProN W3"/>
              <a:ea typeface="ヒラギノ角ゴ ProN W3"/>
              <a:cs typeface="ヒラギノ角ゴ ProN W3"/>
            </a:endParaRPr>
          </a:p>
        </p:txBody>
      </p:sp>
      <p:sp>
        <p:nvSpPr>
          <p:cNvPr id="13" name="テキスト ボックス 12">
            <a:extLst>
              <a:ext uri="{FF2B5EF4-FFF2-40B4-BE49-F238E27FC236}">
                <a16:creationId xmlns:a16="http://schemas.microsoft.com/office/drawing/2014/main" id="{C7C1801E-49EF-4C4B-9E88-B410E44AAF37}"/>
              </a:ext>
            </a:extLst>
          </p:cNvPr>
          <p:cNvSpPr txBox="1"/>
          <p:nvPr/>
        </p:nvSpPr>
        <p:spPr>
          <a:xfrm>
            <a:off x="4130285" y="1230396"/>
            <a:ext cx="4974827" cy="923330"/>
          </a:xfrm>
          <a:prstGeom prst="rect">
            <a:avLst/>
          </a:prstGeom>
          <a:noFill/>
        </p:spPr>
        <p:txBody>
          <a:bodyPr wrap="square" rtlCol="0">
            <a:spAutoFit/>
          </a:bodyPr>
          <a:lstStyle/>
          <a:p>
            <a:r>
              <a:rPr lang="en-US" altLang="ja-JP" dirty="0">
                <a:latin typeface="ヒラギノ角ゴ ProN W3"/>
                <a:ea typeface="ヒラギノ角ゴ ProN W3"/>
                <a:cs typeface="ヒラギノ角ゴ ProN W3"/>
              </a:rPr>
              <a:t>Scratch</a:t>
            </a:r>
            <a:r>
              <a:rPr lang="ja-JP" altLang="en-US">
                <a:latin typeface="ヒラギノ角ゴ ProN W3"/>
                <a:ea typeface="ヒラギノ角ゴ ProN W3"/>
                <a:cs typeface="ヒラギノ角ゴ ProN W3"/>
              </a:rPr>
              <a:t>は、　ボタンが押された時や、</a:t>
            </a:r>
            <a:endParaRPr lang="en-US" altLang="ja-JP" dirty="0">
              <a:latin typeface="ヒラギノ角ゴ ProN W3"/>
              <a:ea typeface="ヒラギノ角ゴ ProN W3"/>
              <a:cs typeface="ヒラギノ角ゴ ProN W3"/>
            </a:endParaRPr>
          </a:p>
          <a:p>
            <a:r>
              <a:rPr lang="ja-JP" altLang="en-US">
                <a:latin typeface="ヒラギノ角ゴ ProN W3"/>
                <a:ea typeface="ヒラギノ角ゴ ProN W3"/>
                <a:cs typeface="ヒラギノ角ゴ ProN W3"/>
              </a:rPr>
              <a:t>時ていのキーが押されたことを処理を始める</a:t>
            </a:r>
            <a:endParaRPr lang="en-US" altLang="ja-JP" dirty="0">
              <a:latin typeface="ヒラギノ角ゴ ProN W3"/>
              <a:ea typeface="ヒラギノ角ゴ ProN W3"/>
              <a:cs typeface="ヒラギノ角ゴ ProN W3"/>
            </a:endParaRPr>
          </a:p>
          <a:p>
            <a:r>
              <a:rPr lang="ja-JP" altLang="en-US">
                <a:latin typeface="ヒラギノ角ゴ ProN W3"/>
                <a:ea typeface="ヒラギノ角ゴ ProN W3"/>
                <a:cs typeface="ヒラギノ角ゴ ProN W3"/>
              </a:rPr>
              <a:t>条件として設定することができます。</a:t>
            </a:r>
            <a:endParaRPr lang="en-US" altLang="ja-JP" dirty="0">
              <a:latin typeface="ヒラギノ角ゴ ProN W3"/>
              <a:ea typeface="ヒラギノ角ゴ ProN W3"/>
              <a:cs typeface="ヒラギノ角ゴ ProN W3"/>
            </a:endParaRPr>
          </a:p>
        </p:txBody>
      </p:sp>
      <p:sp>
        <p:nvSpPr>
          <p:cNvPr id="14" name="テキスト ボックス 13">
            <a:extLst>
              <a:ext uri="{FF2B5EF4-FFF2-40B4-BE49-F238E27FC236}">
                <a16:creationId xmlns:a16="http://schemas.microsoft.com/office/drawing/2014/main" id="{95BD3F65-2CFF-AE49-AD07-8DFD984DBCE6}"/>
              </a:ext>
            </a:extLst>
          </p:cNvPr>
          <p:cNvSpPr txBox="1"/>
          <p:nvPr/>
        </p:nvSpPr>
        <p:spPr>
          <a:xfrm>
            <a:off x="4119035" y="194206"/>
            <a:ext cx="5920509" cy="400110"/>
          </a:xfrm>
          <a:prstGeom prst="rect">
            <a:avLst/>
          </a:prstGeom>
          <a:noFill/>
        </p:spPr>
        <p:txBody>
          <a:bodyPr wrap="square" rtlCol="0">
            <a:spAutoFit/>
          </a:bodyPr>
          <a:lstStyle/>
          <a:p>
            <a:r>
              <a:rPr kumimoji="1" lang="ja-JP" altLang="en-US" sz="2000">
                <a:latin typeface="ヒラギノ角ゴ ProN W3"/>
                <a:ea typeface="ヒラギノ角ゴ ProN W3"/>
                <a:cs typeface="ヒラギノ角ゴ ProN W3"/>
              </a:rPr>
              <a:t>「猫を分身させながら歩かせてみよう！</a:t>
            </a:r>
            <a:r>
              <a:rPr lang="ja-JP" altLang="en-US" sz="2000">
                <a:latin typeface="ヒラギノ角ゴ ProN W3"/>
                <a:ea typeface="ヒラギノ角ゴ ProN W3"/>
                <a:cs typeface="ヒラギノ角ゴ ProN W3"/>
              </a:rPr>
              <a:t>」</a:t>
            </a:r>
            <a:endParaRPr kumimoji="1" lang="ja-JP" altLang="en-US" sz="2000" dirty="0">
              <a:latin typeface="ヒラギノ角ゴ ProN W3"/>
              <a:ea typeface="ヒラギノ角ゴ ProN W3"/>
              <a:cs typeface="ヒラギノ角ゴ ProN W3"/>
            </a:endParaRPr>
          </a:p>
        </p:txBody>
      </p:sp>
      <p:sp>
        <p:nvSpPr>
          <p:cNvPr id="16" name="テキスト ボックス 15">
            <a:extLst>
              <a:ext uri="{FF2B5EF4-FFF2-40B4-BE49-F238E27FC236}">
                <a16:creationId xmlns:a16="http://schemas.microsoft.com/office/drawing/2014/main" id="{7B871B03-9EFC-AE45-846C-91106798A3CC}"/>
              </a:ext>
            </a:extLst>
          </p:cNvPr>
          <p:cNvSpPr txBox="1"/>
          <p:nvPr/>
        </p:nvSpPr>
        <p:spPr>
          <a:xfrm>
            <a:off x="50137" y="755383"/>
            <a:ext cx="1878676" cy="584775"/>
          </a:xfrm>
          <a:prstGeom prst="rect">
            <a:avLst/>
          </a:prstGeom>
          <a:noFill/>
        </p:spPr>
        <p:txBody>
          <a:bodyPr wrap="square" rtlCol="0">
            <a:spAutoFit/>
          </a:bodyPr>
          <a:lstStyle/>
          <a:p>
            <a:r>
              <a:rPr kumimoji="1" lang="ja-JP" altLang="en-US" sz="3200">
                <a:solidFill>
                  <a:srgbClr val="7030A0"/>
                </a:solidFill>
                <a:latin typeface="ヒラギノ角ゴ ProN W3"/>
                <a:ea typeface="ヒラギノ角ゴ ProN W3"/>
                <a:cs typeface="ヒラギノ角ゴ ProN W3"/>
              </a:rPr>
              <a:t>◆解答例</a:t>
            </a:r>
            <a:endParaRPr kumimoji="1" lang="ja-JP" altLang="en-US" sz="3200" dirty="0">
              <a:solidFill>
                <a:srgbClr val="7030A0"/>
              </a:solidFill>
              <a:latin typeface="ヒラギノ角ゴ ProN W3"/>
              <a:ea typeface="ヒラギノ角ゴ ProN W3"/>
              <a:cs typeface="ヒラギノ角ゴ ProN W3"/>
            </a:endParaRPr>
          </a:p>
        </p:txBody>
      </p:sp>
      <p:sp>
        <p:nvSpPr>
          <p:cNvPr id="26" name="テキスト ボックス 25">
            <a:extLst>
              <a:ext uri="{FF2B5EF4-FFF2-40B4-BE49-F238E27FC236}">
                <a16:creationId xmlns:a16="http://schemas.microsoft.com/office/drawing/2014/main" id="{9A4784C2-2031-7D40-992B-6664AB372E26}"/>
              </a:ext>
            </a:extLst>
          </p:cNvPr>
          <p:cNvSpPr txBox="1"/>
          <p:nvPr/>
        </p:nvSpPr>
        <p:spPr>
          <a:xfrm>
            <a:off x="4130284" y="3418127"/>
            <a:ext cx="4974827" cy="1754326"/>
          </a:xfrm>
          <a:prstGeom prst="rect">
            <a:avLst/>
          </a:prstGeom>
          <a:noFill/>
        </p:spPr>
        <p:txBody>
          <a:bodyPr wrap="square" rtlCol="0">
            <a:spAutoFit/>
          </a:bodyPr>
          <a:lstStyle/>
          <a:p>
            <a:r>
              <a:rPr lang="ja-JP" altLang="en-US">
                <a:latin typeface="ヒラギノ角ゴ ProN W3"/>
                <a:ea typeface="ヒラギノ角ゴ ProN W3"/>
                <a:cs typeface="ヒラギノ角ゴ ProN W3"/>
              </a:rPr>
              <a:t>今回の場合、キーボードの⇨キーが押された時を条件と設定し、その下に</a:t>
            </a:r>
            <a:endParaRPr lang="en-US" altLang="ja-JP" dirty="0">
              <a:latin typeface="ヒラギノ角ゴ ProN W3"/>
              <a:ea typeface="ヒラギノ角ゴ ProN W3"/>
              <a:cs typeface="ヒラギノ角ゴ ProN W3"/>
            </a:endParaRPr>
          </a:p>
          <a:p>
            <a:r>
              <a:rPr lang="ja-JP" altLang="en-US">
                <a:latin typeface="ヒラギノ角ゴ ProN W3"/>
                <a:ea typeface="ヒラギノ角ゴ ProN W3"/>
                <a:cs typeface="ヒラギノ角ゴ ProN W3"/>
              </a:rPr>
              <a:t>命令と　　　</a:t>
            </a:r>
            <a:r>
              <a:rPr lang="en-US" altLang="ja-JP" dirty="0">
                <a:latin typeface="ヒラギノ角ゴ ProN W3"/>
                <a:ea typeface="ヒラギノ角ゴ ProN W3"/>
                <a:cs typeface="ヒラギノ角ゴ ProN W3"/>
              </a:rPr>
              <a:t> </a:t>
            </a:r>
            <a:r>
              <a:rPr lang="ja-JP" altLang="en-US">
                <a:latin typeface="ヒラギノ角ゴ ProN W3"/>
                <a:ea typeface="ヒラギノ角ゴ ProN W3"/>
                <a:cs typeface="ヒラギノ角ゴ ProN W3"/>
              </a:rPr>
              <a:t>命令を組み合わせることで、</a:t>
            </a:r>
            <a:endParaRPr lang="en-US" altLang="ja-JP" dirty="0">
              <a:latin typeface="ヒラギノ角ゴ ProN W3"/>
              <a:ea typeface="ヒラギノ角ゴ ProN W3"/>
              <a:cs typeface="ヒラギノ角ゴ ProN W3"/>
            </a:endParaRPr>
          </a:p>
          <a:p>
            <a:r>
              <a:rPr lang="ja-JP" altLang="en-US">
                <a:latin typeface="ヒラギノ角ゴ ProN W3"/>
                <a:ea typeface="ヒラギノ角ゴ ProN W3"/>
                <a:cs typeface="ヒラギノ角ゴ ProN W3"/>
              </a:rPr>
              <a:t>⇨キーを押すたびにスプライトが今いる座標にクローンを作った後、右に</a:t>
            </a:r>
            <a:r>
              <a:rPr lang="en-US" altLang="ja-JP" dirty="0">
                <a:latin typeface="ヒラギノ角ゴ ProN W3"/>
                <a:ea typeface="ヒラギノ角ゴ ProN W3"/>
                <a:cs typeface="ヒラギノ角ゴ ProN W3"/>
              </a:rPr>
              <a:t>10</a:t>
            </a:r>
            <a:r>
              <a:rPr lang="ja-JP" altLang="en-US">
                <a:latin typeface="ヒラギノ角ゴ ProN W3"/>
                <a:ea typeface="ヒラギノ角ゴ ProN W3"/>
                <a:cs typeface="ヒラギノ角ゴ ProN W3"/>
              </a:rPr>
              <a:t>歩進むプログラムが出来上がります。　　　　　</a:t>
            </a:r>
            <a:r>
              <a:rPr lang="en-US" altLang="ja-JP" dirty="0">
                <a:latin typeface="ヒラギノ角ゴ ProN W3"/>
                <a:ea typeface="ヒラギノ角ゴ ProN W3"/>
                <a:cs typeface="ヒラギノ角ゴ ProN W3"/>
              </a:rPr>
              <a:t>  </a:t>
            </a:r>
          </a:p>
        </p:txBody>
      </p:sp>
      <p:sp>
        <p:nvSpPr>
          <p:cNvPr id="30" name="テキスト ボックス 29">
            <a:extLst>
              <a:ext uri="{FF2B5EF4-FFF2-40B4-BE49-F238E27FC236}">
                <a16:creationId xmlns:a16="http://schemas.microsoft.com/office/drawing/2014/main" id="{93438BC7-7F3D-1444-8F50-ABE6033B935B}"/>
              </a:ext>
            </a:extLst>
          </p:cNvPr>
          <p:cNvSpPr txBox="1"/>
          <p:nvPr/>
        </p:nvSpPr>
        <p:spPr>
          <a:xfrm>
            <a:off x="4119035" y="2205037"/>
            <a:ext cx="4974827" cy="1477328"/>
          </a:xfrm>
          <a:prstGeom prst="rect">
            <a:avLst/>
          </a:prstGeom>
          <a:noFill/>
        </p:spPr>
        <p:txBody>
          <a:bodyPr wrap="square" rtlCol="0">
            <a:spAutoFit/>
          </a:bodyPr>
          <a:lstStyle/>
          <a:p>
            <a:r>
              <a:rPr lang="ja-JP" altLang="en-US">
                <a:latin typeface="ヒラギノ角ゴ ProN W3"/>
                <a:ea typeface="ヒラギノ角ゴ ProN W3"/>
                <a:cs typeface="ヒラギノ角ゴ ProN W3"/>
              </a:rPr>
              <a:t>また、　　　　　</a:t>
            </a:r>
            <a:r>
              <a:rPr lang="en-US" altLang="ja-JP" dirty="0">
                <a:latin typeface="ヒラギノ角ゴ ProN W3"/>
                <a:ea typeface="ヒラギノ角ゴ ProN W3"/>
                <a:cs typeface="ヒラギノ角ゴ ProN W3"/>
              </a:rPr>
              <a:t> </a:t>
            </a:r>
            <a:r>
              <a:rPr lang="ja-JP" altLang="en-US">
                <a:latin typeface="ヒラギノ角ゴ ProN W3"/>
                <a:ea typeface="ヒラギノ角ゴ ProN W3"/>
                <a:cs typeface="ヒラギノ角ゴ ProN W3"/>
              </a:rPr>
              <a:t>命令を使用することで、</a:t>
            </a:r>
            <a:endParaRPr lang="en-US" altLang="ja-JP" dirty="0">
              <a:latin typeface="ヒラギノ角ゴ ProN W3"/>
              <a:ea typeface="ヒラギノ角ゴ ProN W3"/>
              <a:cs typeface="ヒラギノ角ゴ ProN W3"/>
            </a:endParaRPr>
          </a:p>
          <a:p>
            <a:r>
              <a:rPr lang="ja-JP" altLang="en-US">
                <a:latin typeface="ヒラギノ角ゴ ProN W3"/>
                <a:ea typeface="ヒラギノ角ゴ ProN W3"/>
                <a:cs typeface="ヒラギノ角ゴ ProN W3"/>
              </a:rPr>
              <a:t>同じスプライトに限りスプライト項目から</a:t>
            </a:r>
            <a:endParaRPr lang="en-US" altLang="ja-JP" dirty="0">
              <a:latin typeface="ヒラギノ角ゴ ProN W3"/>
              <a:ea typeface="ヒラギノ角ゴ ProN W3"/>
              <a:cs typeface="ヒラギノ角ゴ ProN W3"/>
            </a:endParaRPr>
          </a:p>
          <a:p>
            <a:r>
              <a:rPr lang="ja-JP" altLang="en-US">
                <a:latin typeface="ヒラギノ角ゴ ProN W3"/>
                <a:ea typeface="ヒラギノ角ゴ ProN W3"/>
                <a:cs typeface="ヒラギノ角ゴ ProN W3"/>
              </a:rPr>
              <a:t>新たなスキンを追加することなく新しいスプライトを追加していくことができます。</a:t>
            </a:r>
            <a:endParaRPr lang="en-US" altLang="ja-JP" dirty="0">
              <a:latin typeface="ヒラギノ角ゴ ProN W3"/>
              <a:ea typeface="ヒラギノ角ゴ ProN W3"/>
              <a:cs typeface="ヒラギノ角ゴ ProN W3"/>
            </a:endParaRPr>
          </a:p>
          <a:p>
            <a:endParaRPr lang="en-US" altLang="ja-JP" dirty="0">
              <a:latin typeface="ヒラギノ角ゴ ProN W3"/>
              <a:ea typeface="ヒラギノ角ゴ ProN W3"/>
              <a:cs typeface="ヒラギノ角ゴ ProN W3"/>
            </a:endParaRPr>
          </a:p>
        </p:txBody>
      </p:sp>
      <p:pic>
        <p:nvPicPr>
          <p:cNvPr id="35" name="図 34" descr="文字と数字と文字の加工写真&#10;&#10;自動的に生成された説明">
            <a:extLst>
              <a:ext uri="{FF2B5EF4-FFF2-40B4-BE49-F238E27FC236}">
                <a16:creationId xmlns:a16="http://schemas.microsoft.com/office/drawing/2014/main" id="{7596692E-4D24-F946-9D3C-8CEB02783659}"/>
              </a:ext>
            </a:extLst>
          </p:cNvPr>
          <p:cNvPicPr>
            <a:picLocks noChangeAspect="1"/>
          </p:cNvPicPr>
          <p:nvPr/>
        </p:nvPicPr>
        <p:blipFill>
          <a:blip r:embed="rId2"/>
          <a:stretch>
            <a:fillRect/>
          </a:stretch>
        </p:blipFill>
        <p:spPr>
          <a:xfrm>
            <a:off x="134359" y="1500113"/>
            <a:ext cx="3631288" cy="2031325"/>
          </a:xfrm>
          <a:prstGeom prst="rect">
            <a:avLst/>
          </a:prstGeom>
        </p:spPr>
      </p:pic>
      <p:pic>
        <p:nvPicPr>
          <p:cNvPr id="38" name="図 37">
            <a:extLst>
              <a:ext uri="{FF2B5EF4-FFF2-40B4-BE49-F238E27FC236}">
                <a16:creationId xmlns:a16="http://schemas.microsoft.com/office/drawing/2014/main" id="{AFB60266-48F8-A241-B628-B55061D1CE7A}"/>
              </a:ext>
            </a:extLst>
          </p:cNvPr>
          <p:cNvPicPr>
            <a:picLocks noChangeAspect="1"/>
          </p:cNvPicPr>
          <p:nvPr/>
        </p:nvPicPr>
        <p:blipFill>
          <a:blip r:embed="rId3"/>
          <a:stretch>
            <a:fillRect/>
          </a:stretch>
        </p:blipFill>
        <p:spPr>
          <a:xfrm>
            <a:off x="5446504" y="1284887"/>
            <a:ext cx="290390" cy="260350"/>
          </a:xfrm>
          <a:prstGeom prst="rect">
            <a:avLst/>
          </a:prstGeom>
        </p:spPr>
      </p:pic>
      <p:pic>
        <p:nvPicPr>
          <p:cNvPr id="40" name="図 39">
            <a:extLst>
              <a:ext uri="{FF2B5EF4-FFF2-40B4-BE49-F238E27FC236}">
                <a16:creationId xmlns:a16="http://schemas.microsoft.com/office/drawing/2014/main" id="{F47368C2-3990-FB4D-818C-8DC70F1B837C}"/>
              </a:ext>
            </a:extLst>
          </p:cNvPr>
          <p:cNvPicPr>
            <a:picLocks noChangeAspect="1"/>
          </p:cNvPicPr>
          <p:nvPr/>
        </p:nvPicPr>
        <p:blipFill>
          <a:blip r:embed="rId4"/>
          <a:stretch>
            <a:fillRect/>
          </a:stretch>
        </p:blipFill>
        <p:spPr>
          <a:xfrm>
            <a:off x="4840937" y="2261934"/>
            <a:ext cx="1260342" cy="274767"/>
          </a:xfrm>
          <a:prstGeom prst="rect">
            <a:avLst/>
          </a:prstGeom>
        </p:spPr>
      </p:pic>
      <p:pic>
        <p:nvPicPr>
          <p:cNvPr id="42" name="図 41">
            <a:extLst>
              <a:ext uri="{FF2B5EF4-FFF2-40B4-BE49-F238E27FC236}">
                <a16:creationId xmlns:a16="http://schemas.microsoft.com/office/drawing/2014/main" id="{758B8EA2-FF0F-E848-83CE-7603950AA30D}"/>
              </a:ext>
            </a:extLst>
          </p:cNvPr>
          <p:cNvPicPr>
            <a:picLocks noChangeAspect="1"/>
          </p:cNvPicPr>
          <p:nvPr/>
        </p:nvPicPr>
        <p:blipFill>
          <a:blip r:embed="rId4"/>
          <a:stretch>
            <a:fillRect/>
          </a:stretch>
        </p:blipFill>
        <p:spPr>
          <a:xfrm>
            <a:off x="7209040" y="3750302"/>
            <a:ext cx="1339850" cy="292100"/>
          </a:xfrm>
          <a:prstGeom prst="rect">
            <a:avLst/>
          </a:prstGeom>
        </p:spPr>
      </p:pic>
      <p:pic>
        <p:nvPicPr>
          <p:cNvPr id="44" name="図 43">
            <a:extLst>
              <a:ext uri="{FF2B5EF4-FFF2-40B4-BE49-F238E27FC236}">
                <a16:creationId xmlns:a16="http://schemas.microsoft.com/office/drawing/2014/main" id="{29F1F63F-A1C1-DB48-AC6B-3C25945C42CE}"/>
              </a:ext>
            </a:extLst>
          </p:cNvPr>
          <p:cNvPicPr>
            <a:picLocks noChangeAspect="1"/>
          </p:cNvPicPr>
          <p:nvPr/>
        </p:nvPicPr>
        <p:blipFill>
          <a:blip r:embed="rId5"/>
          <a:stretch>
            <a:fillRect/>
          </a:stretch>
        </p:blipFill>
        <p:spPr>
          <a:xfrm>
            <a:off x="4924885" y="4046841"/>
            <a:ext cx="745345" cy="248449"/>
          </a:xfrm>
          <a:prstGeom prst="rect">
            <a:avLst/>
          </a:prstGeom>
        </p:spPr>
      </p:pic>
    </p:spTree>
    <p:extLst>
      <p:ext uri="{BB962C8B-B14F-4D97-AF65-F5344CB8AC3E}">
        <p14:creationId xmlns:p14="http://schemas.microsoft.com/office/powerpoint/2010/main" val="2964514830"/>
      </p:ext>
    </p:extLst>
  </p:cSld>
  <p:clrMapOvr>
    <a:masterClrMapping/>
  </p:clrMapOvr>
</p:sld>
</file>

<file path=ppt/theme/theme1.xml><?xml version="1.0" encoding="utf-8"?>
<a:theme xmlns:a="http://schemas.openxmlformats.org/drawingml/2006/main" name="テンプレート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solidFill>
              <a:schemeClr val="tx1"/>
            </a:solidFill>
            <a:latin typeface="ヒラギノ角ゴ ProN W3"/>
            <a:ea typeface="ヒラギノ角ゴ ProN W3"/>
            <a:cs typeface="ヒラギノ角ゴ ProN W3"/>
          </a:defRPr>
        </a:defPPr>
      </a:lstStyle>
      <a:style>
        <a:lnRef idx="1">
          <a:schemeClr val="accent1"/>
        </a:lnRef>
        <a:fillRef idx="3">
          <a:schemeClr val="accent1"/>
        </a:fillRef>
        <a:effectRef idx="2">
          <a:schemeClr val="accent1"/>
        </a:effectRef>
        <a:fontRef idx="minor">
          <a:schemeClr val="lt1"/>
        </a:fontRef>
      </a:style>
    </a:spDef>
    <a:lnDef>
      <a:spPr>
        <a:ln>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kumimoji="1" dirty="0" smtClean="0">
            <a:latin typeface="ヒラギノ角ゴ ProN W3"/>
            <a:ea typeface="ヒラギノ角ゴ ProN W3"/>
            <a:cs typeface="ヒラギノ角ゴ ProN W3"/>
          </a:defRPr>
        </a:defPPr>
      </a:lstStyle>
    </a:txDef>
  </a:objectDefaults>
  <a:extraClrSchemeLst/>
  <a:extLst>
    <a:ext uri="{05A4C25C-085E-4340-85A3-A5531E510DB2}">
      <thm15:themeFamily xmlns:thm15="http://schemas.microsoft.com/office/thememl/2012/main" name="条件分岐１" id="{7737267F-BE2C-E54D-A785-992638AA558F}" vid="{8E3EBB13-5BDB-D843-95D3-586672866BEF}"/>
    </a:ext>
  </a:extLst>
</a:theme>
</file>

<file path=docProps/app.xml><?xml version="1.0" encoding="utf-8"?>
<Properties xmlns="http://schemas.openxmlformats.org/officeDocument/2006/extended-properties" xmlns:vt="http://schemas.openxmlformats.org/officeDocument/2006/docPropsVTypes">
  <Template>テンプレート4-3</Template>
  <TotalTime>39</TotalTime>
  <Words>129</Words>
  <Application>Microsoft Macintosh PowerPoint</Application>
  <PresentationFormat>画面に合わせる (16:10)</PresentationFormat>
  <Paragraphs>12</Paragraphs>
  <Slides>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ヒラギノ角ゴ ProN W3</vt:lpstr>
      <vt:lpstr>Arial</vt:lpstr>
      <vt:lpstr>Calibri</vt:lpstr>
      <vt:lpstr>テンプレート4-3</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世戸　祥貴</dc:creator>
  <cp:lastModifiedBy>世戸　祥貴</cp:lastModifiedBy>
  <cp:revision>6</cp:revision>
  <cp:lastPrinted>2014-10-13T07:32:32Z</cp:lastPrinted>
  <dcterms:created xsi:type="dcterms:W3CDTF">2019-11-27T08:18:50Z</dcterms:created>
  <dcterms:modified xsi:type="dcterms:W3CDTF">2019-11-27T08:58:31Z</dcterms:modified>
</cp:coreProperties>
</file>