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9144000" cy="5715000" type="screen16x10"/>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9F9F9"/>
    <a:srgbClr val="F3F0CD"/>
    <a:srgbClr val="F7F5DE"/>
    <a:srgbClr val="D4E7F4"/>
    <a:srgbClr val="AAD4F4"/>
    <a:srgbClr val="7CAFFF"/>
    <a:srgbClr val="D8F4D5"/>
    <a:srgbClr val="DFF1C8"/>
    <a:srgbClr val="E1F9EA"/>
    <a:srgbClr val="F2D1C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3" autoAdjust="0"/>
    <p:restoredTop sz="94694"/>
  </p:normalViewPr>
  <p:slideViewPr>
    <p:cSldViewPr snapToGrid="0" snapToObjects="1">
      <p:cViewPr varScale="1">
        <p:scale>
          <a:sx n="166" d="100"/>
          <a:sy n="166" d="100"/>
        </p:scale>
        <p:origin x="96" y="184"/>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75355"/>
            <a:ext cx="7772400" cy="1225021"/>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09845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29170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28865"/>
            <a:ext cx="2057400" cy="4876271"/>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28865"/>
            <a:ext cx="6019800" cy="4876271"/>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225810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808581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672417"/>
            <a:ext cx="7772400" cy="1135063"/>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663723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192668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425256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06656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63896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27542"/>
            <a:ext cx="3008313" cy="968375"/>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89532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000500"/>
            <a:ext cx="5486400" cy="472282"/>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18836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BCA346BF-520C-8945-8905-F8B705749369}" type="datetimeFigureOut">
              <a:rPr kumimoji="1" lang="ja-JP" altLang="en-US" smtClean="0"/>
              <a:t>2019/11/27</a:t>
            </a:fld>
            <a:endParaRPr kumimoji="1" lang="ja-JP" altLang="en-US"/>
          </a:p>
        </p:txBody>
      </p:sp>
      <p:sp>
        <p:nvSpPr>
          <p:cNvPr id="5" name="フッター プレースホルダー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12277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2A5F62A9-2A4D-9845-BABF-F848678ED837}"/>
              </a:ext>
            </a:extLst>
          </p:cNvPr>
          <p:cNvSpPr/>
          <p:nvPr/>
        </p:nvSpPr>
        <p:spPr>
          <a:xfrm>
            <a:off x="0" y="6104"/>
            <a:ext cx="9144000" cy="5715000"/>
          </a:xfrm>
          <a:prstGeom prst="rect">
            <a:avLst/>
          </a:prstGeom>
          <a:solidFill>
            <a:srgbClr val="F9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ヒラギノ角ゴ ProN W3"/>
              <a:ea typeface="ヒラギノ角ゴ ProN W3"/>
              <a:cs typeface="ヒラギノ角ゴ ProN W3"/>
            </a:endParaRPr>
          </a:p>
        </p:txBody>
      </p:sp>
      <p:sp>
        <p:nvSpPr>
          <p:cNvPr id="17" name="正方形/長方形 16">
            <a:extLst>
              <a:ext uri="{FF2B5EF4-FFF2-40B4-BE49-F238E27FC236}">
                <a16:creationId xmlns:a16="http://schemas.microsoft.com/office/drawing/2014/main" id="{2FBAD3F6-30FF-D245-BCB9-69796F14013D}"/>
              </a:ext>
            </a:extLst>
          </p:cNvPr>
          <p:cNvSpPr/>
          <p:nvPr/>
        </p:nvSpPr>
        <p:spPr>
          <a:xfrm>
            <a:off x="4156362" y="183555"/>
            <a:ext cx="4871261" cy="400110"/>
          </a:xfrm>
          <a:prstGeom prst="rect">
            <a:avLst/>
          </a:prstGeom>
          <a:solidFill>
            <a:srgbClr val="F3F0CD"/>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ヒラギノ角ゴ ProN W3"/>
              <a:ea typeface="ヒラギノ角ゴ ProN W3"/>
              <a:cs typeface="ヒラギノ角ゴ ProN W3"/>
            </a:endParaRPr>
          </a:p>
        </p:txBody>
      </p:sp>
      <p:sp>
        <p:nvSpPr>
          <p:cNvPr id="15" name="正方形/長方形 14">
            <a:extLst>
              <a:ext uri="{FF2B5EF4-FFF2-40B4-BE49-F238E27FC236}">
                <a16:creationId xmlns:a16="http://schemas.microsoft.com/office/drawing/2014/main" id="{903ACD89-CDAF-B041-AD89-B2BDC5723E8B}"/>
              </a:ext>
            </a:extLst>
          </p:cNvPr>
          <p:cNvSpPr/>
          <p:nvPr/>
        </p:nvSpPr>
        <p:spPr>
          <a:xfrm>
            <a:off x="4156362" y="694094"/>
            <a:ext cx="4871261" cy="4921128"/>
          </a:xfrm>
          <a:prstGeom prst="rect">
            <a:avLst/>
          </a:prstGeom>
          <a:noFill/>
          <a:ln w="28575">
            <a:solidFill>
              <a:srgbClr val="7CAF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ヒラギノ角ゴ ProN W3"/>
              <a:ea typeface="ヒラギノ角ゴ ProN W3"/>
              <a:cs typeface="ヒラギノ角ゴ ProN W3"/>
            </a:endParaRPr>
          </a:p>
        </p:txBody>
      </p:sp>
      <p:sp>
        <p:nvSpPr>
          <p:cNvPr id="9" name="正方形/長方形 8">
            <a:extLst>
              <a:ext uri="{FF2B5EF4-FFF2-40B4-BE49-F238E27FC236}">
                <a16:creationId xmlns:a16="http://schemas.microsoft.com/office/drawing/2014/main" id="{2BC65469-D06B-D24D-9D6A-970885C93B66}"/>
              </a:ext>
            </a:extLst>
          </p:cNvPr>
          <p:cNvSpPr/>
          <p:nvPr/>
        </p:nvSpPr>
        <p:spPr>
          <a:xfrm>
            <a:off x="50137" y="1421477"/>
            <a:ext cx="3815281" cy="2194559"/>
          </a:xfrm>
          <a:prstGeom prst="rect">
            <a:avLst/>
          </a:prstGeom>
          <a:solidFill>
            <a:srgbClr val="D4E7F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ヒラギノ角ゴ ProN W3"/>
              <a:ea typeface="ヒラギノ角ゴ ProN W3"/>
              <a:cs typeface="ヒラギノ角ゴ ProN W3"/>
            </a:endParaRPr>
          </a:p>
        </p:txBody>
      </p:sp>
      <p:sp>
        <p:nvSpPr>
          <p:cNvPr id="5" name="テキスト ボックス 4">
            <a:extLst>
              <a:ext uri="{FF2B5EF4-FFF2-40B4-BE49-F238E27FC236}">
                <a16:creationId xmlns:a16="http://schemas.microsoft.com/office/drawing/2014/main" id="{50EE16AC-524E-2945-929D-A8EB71F97091}"/>
              </a:ext>
            </a:extLst>
          </p:cNvPr>
          <p:cNvSpPr txBox="1"/>
          <p:nvPr/>
        </p:nvSpPr>
        <p:spPr>
          <a:xfrm>
            <a:off x="4156362" y="730284"/>
            <a:ext cx="4354286" cy="584775"/>
          </a:xfrm>
          <a:prstGeom prst="rect">
            <a:avLst/>
          </a:prstGeom>
          <a:noFill/>
          <a:ln>
            <a:noFill/>
          </a:ln>
        </p:spPr>
        <p:txBody>
          <a:bodyPr wrap="square" rtlCol="0">
            <a:spAutoFit/>
          </a:bodyPr>
          <a:lstStyle/>
          <a:p>
            <a:r>
              <a:rPr lang="ja-JP" altLang="en-US" sz="3200">
                <a:solidFill>
                  <a:srgbClr val="7030A0"/>
                </a:solidFill>
                <a:latin typeface="ヒラギノ角ゴ ProN W3"/>
                <a:ea typeface="ヒラギノ角ゴ ProN W3"/>
                <a:cs typeface="ヒラギノ角ゴ ProN W3"/>
              </a:rPr>
              <a:t>◆</a:t>
            </a:r>
            <a:r>
              <a:rPr kumimoji="1" lang="ja-JP" altLang="en-US" sz="3200">
                <a:solidFill>
                  <a:srgbClr val="7030A0"/>
                </a:solidFill>
                <a:latin typeface="ヒラギノ角ゴ ProN W3"/>
                <a:ea typeface="ヒラギノ角ゴ ProN W3"/>
                <a:cs typeface="ヒラギノ角ゴ ProN W3"/>
              </a:rPr>
              <a:t>解説</a:t>
            </a:r>
            <a:endParaRPr kumimoji="1" lang="ja-JP" altLang="en-US" sz="3200" dirty="0">
              <a:solidFill>
                <a:srgbClr val="7030A0"/>
              </a:solidFill>
              <a:latin typeface="ヒラギノ角ゴ ProN W3"/>
              <a:ea typeface="ヒラギノ角ゴ ProN W3"/>
              <a:cs typeface="ヒラギノ角ゴ ProN W3"/>
            </a:endParaRPr>
          </a:p>
        </p:txBody>
      </p:sp>
      <p:sp>
        <p:nvSpPr>
          <p:cNvPr id="13" name="テキスト ボックス 12">
            <a:extLst>
              <a:ext uri="{FF2B5EF4-FFF2-40B4-BE49-F238E27FC236}">
                <a16:creationId xmlns:a16="http://schemas.microsoft.com/office/drawing/2014/main" id="{C7C1801E-49EF-4C4B-9E88-B410E44AAF37}"/>
              </a:ext>
            </a:extLst>
          </p:cNvPr>
          <p:cNvSpPr txBox="1"/>
          <p:nvPr/>
        </p:nvSpPr>
        <p:spPr>
          <a:xfrm>
            <a:off x="4130285" y="1230396"/>
            <a:ext cx="4974827" cy="646331"/>
          </a:xfrm>
          <a:prstGeom prst="rect">
            <a:avLst/>
          </a:prstGeom>
          <a:noFill/>
        </p:spPr>
        <p:txBody>
          <a:bodyPr wrap="square" rtlCol="0">
            <a:spAutoFit/>
          </a:bodyPr>
          <a:lstStyle/>
          <a:p>
            <a:r>
              <a:rPr lang="ja-JP" altLang="en-US">
                <a:latin typeface="ヒラギノ角ゴ ProN W3"/>
                <a:ea typeface="ヒラギノ角ゴ ProN W3"/>
                <a:cs typeface="ヒラギノ角ゴ ProN W3"/>
              </a:rPr>
              <a:t>プログラミングにおいて、</a:t>
            </a:r>
            <a:endParaRPr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変数は切っても切り離せないものです。</a:t>
            </a:r>
            <a:endParaRPr lang="en-US" altLang="ja-JP" dirty="0">
              <a:latin typeface="ヒラギノ角ゴ ProN W3"/>
              <a:ea typeface="ヒラギノ角ゴ ProN W3"/>
              <a:cs typeface="ヒラギノ角ゴ ProN W3"/>
            </a:endParaRPr>
          </a:p>
        </p:txBody>
      </p:sp>
      <p:sp>
        <p:nvSpPr>
          <p:cNvPr id="14" name="テキスト ボックス 13">
            <a:extLst>
              <a:ext uri="{FF2B5EF4-FFF2-40B4-BE49-F238E27FC236}">
                <a16:creationId xmlns:a16="http://schemas.microsoft.com/office/drawing/2014/main" id="{95BD3F65-2CFF-AE49-AD07-8DFD984DBCE6}"/>
              </a:ext>
            </a:extLst>
          </p:cNvPr>
          <p:cNvSpPr txBox="1"/>
          <p:nvPr/>
        </p:nvSpPr>
        <p:spPr>
          <a:xfrm>
            <a:off x="4924885" y="183555"/>
            <a:ext cx="5920509" cy="400110"/>
          </a:xfrm>
          <a:prstGeom prst="rect">
            <a:avLst/>
          </a:prstGeom>
          <a:noFill/>
        </p:spPr>
        <p:txBody>
          <a:bodyPr wrap="square" rtlCol="0">
            <a:spAutoFit/>
          </a:bodyPr>
          <a:lstStyle/>
          <a:p>
            <a:r>
              <a:rPr kumimoji="1" lang="ja-JP" altLang="en-US" sz="2000">
                <a:latin typeface="ヒラギノ角ゴ ProN W3"/>
                <a:ea typeface="ヒラギノ角ゴ ProN W3"/>
                <a:cs typeface="ヒラギノ角ゴ ProN W3"/>
              </a:rPr>
              <a:t>「変数を使ってみよう！</a:t>
            </a:r>
            <a:r>
              <a:rPr lang="ja-JP" altLang="en-US" sz="2000">
                <a:latin typeface="ヒラギノ角ゴ ProN W3"/>
                <a:ea typeface="ヒラギノ角ゴ ProN W3"/>
                <a:cs typeface="ヒラギノ角ゴ ProN W3"/>
              </a:rPr>
              <a:t>」</a:t>
            </a:r>
            <a:endParaRPr kumimoji="1" lang="ja-JP" altLang="en-US" sz="2000" dirty="0">
              <a:latin typeface="ヒラギノ角ゴ ProN W3"/>
              <a:ea typeface="ヒラギノ角ゴ ProN W3"/>
              <a:cs typeface="ヒラギノ角ゴ ProN W3"/>
            </a:endParaRPr>
          </a:p>
        </p:txBody>
      </p:sp>
      <p:sp>
        <p:nvSpPr>
          <p:cNvPr id="16" name="テキスト ボックス 15">
            <a:extLst>
              <a:ext uri="{FF2B5EF4-FFF2-40B4-BE49-F238E27FC236}">
                <a16:creationId xmlns:a16="http://schemas.microsoft.com/office/drawing/2014/main" id="{7B871B03-9EFC-AE45-846C-91106798A3CC}"/>
              </a:ext>
            </a:extLst>
          </p:cNvPr>
          <p:cNvSpPr txBox="1"/>
          <p:nvPr/>
        </p:nvSpPr>
        <p:spPr>
          <a:xfrm>
            <a:off x="50137" y="755383"/>
            <a:ext cx="1878676" cy="584775"/>
          </a:xfrm>
          <a:prstGeom prst="rect">
            <a:avLst/>
          </a:prstGeom>
          <a:noFill/>
        </p:spPr>
        <p:txBody>
          <a:bodyPr wrap="square" rtlCol="0">
            <a:spAutoFit/>
          </a:bodyPr>
          <a:lstStyle/>
          <a:p>
            <a:r>
              <a:rPr kumimoji="1" lang="ja-JP" altLang="en-US" sz="3200">
                <a:solidFill>
                  <a:srgbClr val="7030A0"/>
                </a:solidFill>
                <a:latin typeface="ヒラギノ角ゴ ProN W3"/>
                <a:ea typeface="ヒラギノ角ゴ ProN W3"/>
                <a:cs typeface="ヒラギノ角ゴ ProN W3"/>
              </a:rPr>
              <a:t>◆解答例</a:t>
            </a:r>
            <a:endParaRPr kumimoji="1" lang="ja-JP" altLang="en-US" sz="3200" dirty="0">
              <a:solidFill>
                <a:srgbClr val="7030A0"/>
              </a:solidFill>
              <a:latin typeface="ヒラギノ角ゴ ProN W3"/>
              <a:ea typeface="ヒラギノ角ゴ ProN W3"/>
              <a:cs typeface="ヒラギノ角ゴ ProN W3"/>
            </a:endParaRPr>
          </a:p>
        </p:txBody>
      </p:sp>
      <p:sp>
        <p:nvSpPr>
          <p:cNvPr id="26" name="テキスト ボックス 25">
            <a:extLst>
              <a:ext uri="{FF2B5EF4-FFF2-40B4-BE49-F238E27FC236}">
                <a16:creationId xmlns:a16="http://schemas.microsoft.com/office/drawing/2014/main" id="{9A4784C2-2031-7D40-992B-6664AB372E26}"/>
              </a:ext>
            </a:extLst>
          </p:cNvPr>
          <p:cNvSpPr txBox="1"/>
          <p:nvPr/>
        </p:nvSpPr>
        <p:spPr>
          <a:xfrm>
            <a:off x="4132614" y="3317959"/>
            <a:ext cx="4974827" cy="2585323"/>
          </a:xfrm>
          <a:prstGeom prst="rect">
            <a:avLst/>
          </a:prstGeom>
          <a:noFill/>
        </p:spPr>
        <p:txBody>
          <a:bodyPr wrap="square" rtlCol="0">
            <a:spAutoFit/>
          </a:bodyPr>
          <a:lstStyle/>
          <a:p>
            <a:r>
              <a:rPr lang="ja-JP" altLang="en-US">
                <a:latin typeface="ヒラギノ角ゴ ProN W3"/>
                <a:ea typeface="ヒラギノ角ゴ ProN W3"/>
                <a:cs typeface="ヒラギノ角ゴ ProN W3"/>
              </a:rPr>
              <a:t>解答例の場合、</a:t>
            </a:r>
            <a:endParaRPr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まず箱となる「</a:t>
            </a:r>
            <a:r>
              <a:rPr lang="en-US" altLang="ja-JP" dirty="0">
                <a:latin typeface="ヒラギノ角ゴ ProN W3"/>
                <a:ea typeface="ヒラギノ角ゴ ProN W3"/>
                <a:cs typeface="ヒラギノ角ゴ ProN W3"/>
              </a:rPr>
              <a:t>a</a:t>
            </a:r>
            <a:r>
              <a:rPr lang="ja-JP" altLang="en-US">
                <a:latin typeface="ヒラギノ角ゴ ProN W3"/>
                <a:ea typeface="ヒラギノ角ゴ ProN W3"/>
                <a:cs typeface="ヒラギノ角ゴ ProN W3"/>
              </a:rPr>
              <a:t>」という変数を作成します。</a:t>
            </a:r>
            <a:endParaRPr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その変数</a:t>
            </a:r>
            <a:r>
              <a:rPr lang="en-US" altLang="ja-JP" dirty="0">
                <a:latin typeface="ヒラギノ角ゴ ProN W3"/>
                <a:ea typeface="ヒラギノ角ゴ ProN W3"/>
                <a:cs typeface="ヒラギノ角ゴ ProN W3"/>
              </a:rPr>
              <a:t>a</a:t>
            </a:r>
            <a:r>
              <a:rPr lang="ja-JP" altLang="en-US">
                <a:latin typeface="ヒラギノ角ゴ ProN W3"/>
                <a:ea typeface="ヒラギノ角ゴ ProN W3"/>
                <a:cs typeface="ヒラギノ角ゴ ProN W3"/>
              </a:rPr>
              <a:t>の中身を、　　　　命令を使うことで「</a:t>
            </a:r>
            <a:r>
              <a:rPr lang="en-US" altLang="ja-JP" dirty="0">
                <a:solidFill>
                  <a:srgbClr val="FF0000"/>
                </a:solidFill>
                <a:latin typeface="ヒラギノ角ゴ ProN W3"/>
                <a:ea typeface="ヒラギノ角ゴ ProN W3"/>
                <a:cs typeface="ヒラギノ角ゴ ProN W3"/>
              </a:rPr>
              <a:t>0</a:t>
            </a:r>
            <a:r>
              <a:rPr lang="ja-JP" altLang="en-US">
                <a:latin typeface="ヒラギノ角ゴ ProN W3"/>
                <a:ea typeface="ヒラギノ角ゴ ProN W3"/>
                <a:cs typeface="ヒラギノ角ゴ ProN W3"/>
              </a:rPr>
              <a:t>」にします。次に、　　　　</a:t>
            </a:r>
            <a:r>
              <a:rPr lang="en-US" altLang="ja-JP" dirty="0">
                <a:latin typeface="ヒラギノ角ゴ ProN W3"/>
                <a:ea typeface="ヒラギノ角ゴ ProN W3"/>
                <a:cs typeface="ヒラギノ角ゴ ProN W3"/>
              </a:rPr>
              <a:t>  </a:t>
            </a:r>
            <a:r>
              <a:rPr lang="ja-JP" altLang="en-US">
                <a:latin typeface="ヒラギノ角ゴ ProN W3"/>
                <a:ea typeface="ヒラギノ角ゴ ProN W3"/>
                <a:cs typeface="ヒラギノ角ゴ ProN W3"/>
              </a:rPr>
              <a:t>命令を</a:t>
            </a:r>
            <a:endParaRPr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することで変数</a:t>
            </a:r>
            <a:r>
              <a:rPr lang="en-US" altLang="ja-JP" dirty="0">
                <a:latin typeface="ヒラギノ角ゴ ProN W3"/>
                <a:ea typeface="ヒラギノ角ゴ ProN W3"/>
                <a:cs typeface="ヒラギノ角ゴ ProN W3"/>
              </a:rPr>
              <a:t>a</a:t>
            </a:r>
            <a:r>
              <a:rPr lang="ja-JP" altLang="en-US">
                <a:latin typeface="ヒラギノ角ゴ ProN W3"/>
                <a:ea typeface="ヒラギノ角ゴ ProN W3"/>
                <a:cs typeface="ヒラギノ角ゴ ProN W3"/>
              </a:rPr>
              <a:t>の中身に</a:t>
            </a:r>
            <a:r>
              <a:rPr lang="ja-JP" altLang="en-US">
                <a:solidFill>
                  <a:srgbClr val="FF0000"/>
                </a:solidFill>
                <a:latin typeface="ヒラギノ角ゴ ProN W3"/>
                <a:ea typeface="ヒラギノ角ゴ ProN W3"/>
                <a:cs typeface="ヒラギノ角ゴ ProN W3"/>
              </a:rPr>
              <a:t>１</a:t>
            </a:r>
            <a:r>
              <a:rPr lang="ja-JP" altLang="en-US">
                <a:latin typeface="ヒラギノ角ゴ ProN W3"/>
                <a:ea typeface="ヒラギノ角ゴ ProN W3"/>
                <a:cs typeface="ヒラギノ角ゴ ProN W3"/>
              </a:rPr>
              <a:t>を加え、変数</a:t>
            </a:r>
            <a:r>
              <a:rPr lang="en-US" altLang="ja-JP" dirty="0">
                <a:latin typeface="ヒラギノ角ゴ ProN W3"/>
                <a:ea typeface="ヒラギノ角ゴ ProN W3"/>
                <a:cs typeface="ヒラギノ角ゴ ProN W3"/>
              </a:rPr>
              <a:t>a</a:t>
            </a:r>
            <a:r>
              <a:rPr lang="ja-JP" altLang="en-US">
                <a:latin typeface="ヒラギノ角ゴ ProN W3"/>
                <a:ea typeface="ヒラギノ角ゴ ProN W3"/>
                <a:cs typeface="ヒラギノ角ゴ ProN W3"/>
              </a:rPr>
              <a:t>の</a:t>
            </a:r>
            <a:endParaRPr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中身を「</a:t>
            </a:r>
            <a:r>
              <a:rPr lang="en-US" altLang="ja-JP" dirty="0">
                <a:solidFill>
                  <a:srgbClr val="FF0000"/>
                </a:solidFill>
                <a:latin typeface="ヒラギノ角ゴ ProN W3"/>
                <a:ea typeface="ヒラギノ角ゴ ProN W3"/>
                <a:cs typeface="ヒラギノ角ゴ ProN W3"/>
              </a:rPr>
              <a:t>0</a:t>
            </a:r>
            <a:r>
              <a:rPr lang="ja-JP" altLang="en-US">
                <a:latin typeface="ヒラギノ角ゴ ProN W3"/>
                <a:ea typeface="ヒラギノ角ゴ ProN W3"/>
                <a:cs typeface="ヒラギノ角ゴ ProN W3"/>
              </a:rPr>
              <a:t>」から「</a:t>
            </a:r>
            <a:r>
              <a:rPr lang="en-US" altLang="ja-JP" dirty="0">
                <a:solidFill>
                  <a:srgbClr val="FF0000"/>
                </a:solidFill>
                <a:latin typeface="ヒラギノ角ゴ ProN W3"/>
                <a:ea typeface="ヒラギノ角ゴ ProN W3"/>
                <a:cs typeface="ヒラギノ角ゴ ProN W3"/>
              </a:rPr>
              <a:t>1</a:t>
            </a:r>
            <a:r>
              <a:rPr lang="ja-JP" altLang="en-US">
                <a:latin typeface="ヒラギノ角ゴ ProN W3"/>
                <a:ea typeface="ヒラギノ角ゴ ProN W3"/>
                <a:cs typeface="ヒラギノ角ゴ ProN W3"/>
              </a:rPr>
              <a:t>」にします。最後に、</a:t>
            </a:r>
            <a:endParaRPr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　　　　命令を使用することで、変数</a:t>
            </a:r>
            <a:r>
              <a:rPr lang="en-US" altLang="ja-JP" dirty="0">
                <a:latin typeface="ヒラギノ角ゴ ProN W3"/>
                <a:ea typeface="ヒラギノ角ゴ ProN W3"/>
                <a:cs typeface="ヒラギノ角ゴ ProN W3"/>
              </a:rPr>
              <a:t>a</a:t>
            </a:r>
            <a:r>
              <a:rPr lang="ja-JP" altLang="en-US">
                <a:latin typeface="ヒラギノ角ゴ ProN W3"/>
                <a:ea typeface="ヒラギノ角ゴ ProN W3"/>
                <a:cs typeface="ヒラギノ角ゴ ProN W3"/>
              </a:rPr>
              <a:t>の中身を確認することができます。</a:t>
            </a:r>
            <a:endParaRPr lang="en-US" altLang="ja-JP" dirty="0">
              <a:latin typeface="ヒラギノ角ゴ ProN W3"/>
              <a:ea typeface="ヒラギノ角ゴ ProN W3"/>
              <a:cs typeface="ヒラギノ角ゴ ProN W3"/>
            </a:endParaRPr>
          </a:p>
          <a:p>
            <a:endParaRPr lang="en-US" altLang="ja-JP" dirty="0">
              <a:latin typeface="ヒラギノ角ゴ ProN W3"/>
              <a:ea typeface="ヒラギノ角ゴ ProN W3"/>
              <a:cs typeface="ヒラギノ角ゴ ProN W3"/>
            </a:endParaRPr>
          </a:p>
        </p:txBody>
      </p:sp>
      <p:sp>
        <p:nvSpPr>
          <p:cNvPr id="30" name="テキスト ボックス 29">
            <a:extLst>
              <a:ext uri="{FF2B5EF4-FFF2-40B4-BE49-F238E27FC236}">
                <a16:creationId xmlns:a16="http://schemas.microsoft.com/office/drawing/2014/main" id="{93438BC7-7F3D-1444-8F50-ABE6033B935B}"/>
              </a:ext>
            </a:extLst>
          </p:cNvPr>
          <p:cNvSpPr txBox="1"/>
          <p:nvPr/>
        </p:nvSpPr>
        <p:spPr>
          <a:xfrm>
            <a:off x="4130283" y="1877638"/>
            <a:ext cx="4974827" cy="1477328"/>
          </a:xfrm>
          <a:prstGeom prst="rect">
            <a:avLst/>
          </a:prstGeom>
          <a:noFill/>
        </p:spPr>
        <p:txBody>
          <a:bodyPr wrap="square" rtlCol="0">
            <a:spAutoFit/>
          </a:bodyPr>
          <a:lstStyle/>
          <a:p>
            <a:r>
              <a:rPr lang="ja-JP" altLang="en-US">
                <a:latin typeface="ヒラギノ角ゴ ProN W3"/>
                <a:ea typeface="ヒラギノ角ゴ ProN W3"/>
                <a:cs typeface="ヒラギノ角ゴ ProN W3"/>
              </a:rPr>
              <a:t>変数とは、数字や文字などを格納するための</a:t>
            </a:r>
            <a:endParaRPr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「箱」のようなものです。</a:t>
            </a:r>
            <a:endParaRPr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変数に入れた数字や文字は、表示するための命令を使用することでいつでも表示させることができます。</a:t>
            </a:r>
            <a:endParaRPr lang="en-US" altLang="ja-JP" dirty="0">
              <a:latin typeface="ヒラギノ角ゴ ProN W3"/>
              <a:ea typeface="ヒラギノ角ゴ ProN W3"/>
              <a:cs typeface="ヒラギノ角ゴ ProN W3"/>
            </a:endParaRPr>
          </a:p>
        </p:txBody>
      </p:sp>
      <p:pic>
        <p:nvPicPr>
          <p:cNvPr id="50" name="図 49">
            <a:extLst>
              <a:ext uri="{FF2B5EF4-FFF2-40B4-BE49-F238E27FC236}">
                <a16:creationId xmlns:a16="http://schemas.microsoft.com/office/drawing/2014/main" id="{278F4B4A-5B4A-304D-9CCD-FDA38463B9E3}"/>
              </a:ext>
            </a:extLst>
          </p:cNvPr>
          <p:cNvPicPr>
            <a:picLocks noChangeAspect="1"/>
          </p:cNvPicPr>
          <p:nvPr/>
        </p:nvPicPr>
        <p:blipFill>
          <a:blip r:embed="rId2"/>
          <a:stretch>
            <a:fillRect/>
          </a:stretch>
        </p:blipFill>
        <p:spPr>
          <a:xfrm>
            <a:off x="126318" y="1483592"/>
            <a:ext cx="3655775" cy="2049318"/>
          </a:xfrm>
          <a:prstGeom prst="rect">
            <a:avLst/>
          </a:prstGeom>
        </p:spPr>
      </p:pic>
      <p:pic>
        <p:nvPicPr>
          <p:cNvPr id="52" name="図 51">
            <a:extLst>
              <a:ext uri="{FF2B5EF4-FFF2-40B4-BE49-F238E27FC236}">
                <a16:creationId xmlns:a16="http://schemas.microsoft.com/office/drawing/2014/main" id="{9672D063-F39A-CE48-B359-E61EA07CE62B}"/>
              </a:ext>
            </a:extLst>
          </p:cNvPr>
          <p:cNvPicPr>
            <a:picLocks noChangeAspect="1"/>
          </p:cNvPicPr>
          <p:nvPr/>
        </p:nvPicPr>
        <p:blipFill>
          <a:blip r:embed="rId3"/>
          <a:stretch>
            <a:fillRect/>
          </a:stretch>
        </p:blipFill>
        <p:spPr>
          <a:xfrm>
            <a:off x="6295085" y="3927725"/>
            <a:ext cx="981695" cy="245424"/>
          </a:xfrm>
          <a:prstGeom prst="rect">
            <a:avLst/>
          </a:prstGeom>
        </p:spPr>
      </p:pic>
      <p:pic>
        <p:nvPicPr>
          <p:cNvPr id="54" name="図 53">
            <a:extLst>
              <a:ext uri="{FF2B5EF4-FFF2-40B4-BE49-F238E27FC236}">
                <a16:creationId xmlns:a16="http://schemas.microsoft.com/office/drawing/2014/main" id="{48322A28-7B9F-C940-84B5-5BD44EA57E50}"/>
              </a:ext>
            </a:extLst>
          </p:cNvPr>
          <p:cNvPicPr>
            <a:picLocks noChangeAspect="1"/>
          </p:cNvPicPr>
          <p:nvPr/>
        </p:nvPicPr>
        <p:blipFill>
          <a:blip r:embed="rId4"/>
          <a:stretch>
            <a:fillRect/>
          </a:stretch>
        </p:blipFill>
        <p:spPr>
          <a:xfrm>
            <a:off x="6785932" y="4220741"/>
            <a:ext cx="1151675" cy="246788"/>
          </a:xfrm>
          <a:prstGeom prst="rect">
            <a:avLst/>
          </a:prstGeom>
        </p:spPr>
      </p:pic>
      <p:pic>
        <p:nvPicPr>
          <p:cNvPr id="56" name="図 55">
            <a:extLst>
              <a:ext uri="{FF2B5EF4-FFF2-40B4-BE49-F238E27FC236}">
                <a16:creationId xmlns:a16="http://schemas.microsoft.com/office/drawing/2014/main" id="{90EEFF7B-2F7E-7746-81A0-0CE174349114}"/>
              </a:ext>
            </a:extLst>
          </p:cNvPr>
          <p:cNvPicPr>
            <a:picLocks noChangeAspect="1"/>
          </p:cNvPicPr>
          <p:nvPr/>
        </p:nvPicPr>
        <p:blipFill>
          <a:blip r:embed="rId5"/>
          <a:stretch>
            <a:fillRect/>
          </a:stretch>
        </p:blipFill>
        <p:spPr>
          <a:xfrm>
            <a:off x="4226912" y="5045464"/>
            <a:ext cx="844550" cy="254000"/>
          </a:xfrm>
          <a:prstGeom prst="rect">
            <a:avLst/>
          </a:prstGeom>
        </p:spPr>
      </p:pic>
    </p:spTree>
    <p:extLst>
      <p:ext uri="{BB962C8B-B14F-4D97-AF65-F5344CB8AC3E}">
        <p14:creationId xmlns:p14="http://schemas.microsoft.com/office/powerpoint/2010/main" val="2964514830"/>
      </p:ext>
    </p:extLst>
  </p:cSld>
  <p:clrMapOvr>
    <a:masterClrMapping/>
  </p:clrMapOvr>
</p:sld>
</file>

<file path=ppt/theme/theme1.xml><?xml version="1.0" encoding="utf-8"?>
<a:theme xmlns:a="http://schemas.openxmlformats.org/drawingml/2006/main" name="テンプレート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latin typeface="ヒラギノ角ゴ ProN W3"/>
            <a:ea typeface="ヒラギノ角ゴ ProN W3"/>
            <a:cs typeface="ヒラギノ角ゴ ProN W3"/>
          </a:defRPr>
        </a:defPPr>
      </a:lstStyle>
      <a:style>
        <a:lnRef idx="1">
          <a:schemeClr val="accent1"/>
        </a:lnRef>
        <a:fillRef idx="3">
          <a:schemeClr val="accent1"/>
        </a:fillRef>
        <a:effectRef idx="2">
          <a:schemeClr val="accent1"/>
        </a:effectRef>
        <a:fontRef idx="minor">
          <a:schemeClr val="lt1"/>
        </a:fontRef>
      </a:style>
    </a:spDef>
    <a:lnDef>
      <a:spPr>
        <a:ln>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kumimoji="1" dirty="0" smtClean="0">
            <a:latin typeface="ヒラギノ角ゴ ProN W3"/>
            <a:ea typeface="ヒラギノ角ゴ ProN W3"/>
            <a:cs typeface="ヒラギノ角ゴ ProN W3"/>
          </a:defRPr>
        </a:defPPr>
      </a:lstStyle>
    </a:txDef>
  </a:objectDefaults>
  <a:extraClrSchemeLst/>
  <a:extLst>
    <a:ext uri="{05A4C25C-085E-4340-85A3-A5531E510DB2}">
      <thm15:themeFamily xmlns:thm15="http://schemas.microsoft.com/office/thememl/2012/main" name="条件分岐１" id="{7737267F-BE2C-E54D-A785-992638AA558F}" vid="{8E3EBB13-5BDB-D843-95D3-586672866BEF}"/>
    </a:ext>
  </a:extLst>
</a:theme>
</file>

<file path=docProps/app.xml><?xml version="1.0" encoding="utf-8"?>
<Properties xmlns="http://schemas.openxmlformats.org/officeDocument/2006/extended-properties" xmlns:vt="http://schemas.openxmlformats.org/officeDocument/2006/docPropsVTypes">
  <Template>テンプレート4-3</Template>
  <TotalTime>84</TotalTime>
  <Words>164</Words>
  <Application>Microsoft Macintosh PowerPoint</Application>
  <PresentationFormat>画面に合わせる (16:10)</PresentationFormat>
  <Paragraphs>14</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ヒラギノ角ゴ ProN W3</vt:lpstr>
      <vt:lpstr>Arial</vt:lpstr>
      <vt:lpstr>Calibri</vt:lpstr>
      <vt:lpstr>テンプレート4-3</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世戸　祥貴</dc:creator>
  <cp:lastModifiedBy>世戸　祥貴</cp:lastModifiedBy>
  <cp:revision>11</cp:revision>
  <cp:lastPrinted>2014-10-13T07:32:32Z</cp:lastPrinted>
  <dcterms:created xsi:type="dcterms:W3CDTF">2019-11-27T08:18:50Z</dcterms:created>
  <dcterms:modified xsi:type="dcterms:W3CDTF">2019-11-27T09:43:37Z</dcterms:modified>
</cp:coreProperties>
</file>