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5"/>
  </p:handoutMasterIdLst>
  <p:sldIdLst>
    <p:sldId id="256" r:id="rId4"/>
    <p:sldId id="296" r:id="rId5"/>
    <p:sldId id="262" r:id="rId6"/>
    <p:sldId id="266" r:id="rId7"/>
    <p:sldId id="294" r:id="rId8"/>
    <p:sldId id="302" r:id="rId9"/>
    <p:sldId id="285" r:id="rId10"/>
    <p:sldId id="282" r:id="rId11"/>
    <p:sldId id="289" r:id="rId12"/>
    <p:sldId id="29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xmlns="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xmlns="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xmlns="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xmlns="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xmlns="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xmlns="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xmlns="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xmlns="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xmlns="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xmlns="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xmlns="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xmlns="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xmlns="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xmlns="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3" r:id="rId10"/>
    <p:sldLayoutId id="2147483744" r:id="rId11"/>
    <p:sldLayoutId id="2147483746" r:id="rId12"/>
    <p:sldLayoutId id="2147483747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zemh@ju.edu.jo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0" y="2896064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Recognition Of Flower Species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0" y="3673055"/>
            <a:ext cx="121918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Using CNN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ownload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4582" r="4582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1018903"/>
            <a:ext cx="5760720" cy="5839096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4.Reference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sz="1400" i="1" dirty="0" smtClean="0"/>
              <a:t> </a:t>
            </a:r>
            <a:r>
              <a:rPr lang="en-IN" sz="1400" dirty="0" smtClean="0"/>
              <a:t>T</a:t>
            </a:r>
            <a:r>
              <a:rPr lang="en-IN" sz="1400" dirty="0" smtClean="0"/>
              <a:t>. </a:t>
            </a:r>
            <a:r>
              <a:rPr lang="en-IN" sz="1400" dirty="0" err="1" smtClean="0"/>
              <a:t>Saitoh</a:t>
            </a:r>
            <a:r>
              <a:rPr lang="en-IN" sz="1400" dirty="0" smtClean="0"/>
              <a:t> and T. Kaneko, "Automatic recognition of wild Flowers", </a:t>
            </a:r>
            <a:r>
              <a:rPr lang="en-IN" sz="1400" i="1" dirty="0" smtClean="0"/>
              <a:t>Pattern Recognition Proceedings. 15th International Conference on</a:t>
            </a:r>
            <a:r>
              <a:rPr lang="en-IN" sz="1400" dirty="0" smtClean="0"/>
              <a:t>, vol. 2, no. 2, pp. 507-510, 2000</a:t>
            </a:r>
            <a:r>
              <a:rPr lang="en-IN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1400" dirty="0" smtClean="0"/>
          </a:p>
          <a:p>
            <a:pPr>
              <a:buFont typeface="Arial" pitchFamily="34" charset="0"/>
              <a:buChar char="•"/>
            </a:pPr>
            <a:r>
              <a:rPr lang="en-IN" sz="1400" dirty="0" smtClean="0"/>
              <a:t> N. Kumar, P.N. </a:t>
            </a:r>
            <a:r>
              <a:rPr lang="en-IN" sz="1400" dirty="0" err="1" smtClean="0"/>
              <a:t>Belhumeur</a:t>
            </a:r>
            <a:r>
              <a:rPr lang="en-IN" sz="1400" dirty="0" smtClean="0"/>
              <a:t>, A. </a:t>
            </a:r>
            <a:r>
              <a:rPr lang="en-IN" sz="1400" dirty="0" err="1" smtClean="0"/>
              <a:t>Biswas</a:t>
            </a:r>
            <a:r>
              <a:rPr lang="en-IN" sz="1400" dirty="0" smtClean="0"/>
              <a:t>, D.W. Jacobs, W.J. Kress, I.C. Lopez, et al., "</a:t>
            </a:r>
            <a:r>
              <a:rPr lang="en-IN" sz="1400" dirty="0" err="1" smtClean="0"/>
              <a:t>Leafsnap</a:t>
            </a:r>
            <a:r>
              <a:rPr lang="en-IN" sz="1400" dirty="0" smtClean="0"/>
              <a:t>: A computer vision system for automatic plant species identification", </a:t>
            </a:r>
            <a:r>
              <a:rPr lang="en-IN" sz="1400" i="1" dirty="0" smtClean="0"/>
              <a:t>European Conference on Computer Vision</a:t>
            </a:r>
            <a:r>
              <a:rPr lang="en-IN" sz="1400" dirty="0" smtClean="0"/>
              <a:t>, pp. 502-516, 2012</a:t>
            </a:r>
            <a:r>
              <a:rPr lang="en-IN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1400" dirty="0" smtClean="0"/>
          </a:p>
          <a:p>
            <a:pPr>
              <a:buFont typeface="Arial" pitchFamily="34" charset="0"/>
              <a:buChar char="•"/>
            </a:pPr>
            <a:r>
              <a:rPr lang="en-IN" sz="1400" dirty="0" smtClean="0"/>
              <a:t>D. </a:t>
            </a:r>
            <a:r>
              <a:rPr lang="en-IN" sz="1400" dirty="0" err="1" smtClean="0"/>
              <a:t>Barthelemy</a:t>
            </a:r>
            <a:r>
              <a:rPr lang="en-IN" sz="1400" dirty="0" smtClean="0"/>
              <a:t>, "The </a:t>
            </a:r>
            <a:r>
              <a:rPr lang="en-IN" sz="1400" dirty="0" err="1" smtClean="0"/>
              <a:t>pl©ntnet</a:t>
            </a:r>
            <a:r>
              <a:rPr lang="en-IN" sz="1400" dirty="0" smtClean="0"/>
              <a:t> project: A computational plant identification and collaborative information system", </a:t>
            </a:r>
            <a:r>
              <a:rPr lang="en-IN" sz="1400" i="1" dirty="0" smtClean="0"/>
              <a:t>Technical report XIII World Forestry Congress</a:t>
            </a:r>
            <a:r>
              <a:rPr lang="en-IN" sz="1400" dirty="0" smtClean="0"/>
              <a:t>, 2009</a:t>
            </a:r>
            <a:r>
              <a:rPr lang="en-IN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1400" i="1" dirty="0" smtClean="0"/>
          </a:p>
          <a:p>
            <a:pPr>
              <a:buFont typeface="Arial" pitchFamily="34" charset="0"/>
              <a:buChar char="•"/>
            </a:pPr>
            <a:r>
              <a:rPr lang="en-IN" sz="1400" dirty="0" smtClean="0"/>
              <a:t>M.E. </a:t>
            </a:r>
            <a:r>
              <a:rPr lang="en-IN" sz="1400" dirty="0" err="1" smtClean="0"/>
              <a:t>Nilsback</a:t>
            </a:r>
            <a:r>
              <a:rPr lang="en-IN" sz="1400" dirty="0" smtClean="0"/>
              <a:t> and A. </a:t>
            </a:r>
            <a:r>
              <a:rPr lang="en-IN" sz="1400" dirty="0" err="1" smtClean="0"/>
              <a:t>Zisserman</a:t>
            </a:r>
            <a:r>
              <a:rPr lang="en-IN" sz="1400" dirty="0" smtClean="0"/>
              <a:t>, "Automated flower classification over a large number of classes", </a:t>
            </a:r>
            <a:r>
              <a:rPr lang="en-IN" sz="1400" i="1" dirty="0" smtClean="0"/>
              <a:t>Indian Conference on Computer Vision Graphics and Image Processing</a:t>
            </a:r>
            <a:r>
              <a:rPr lang="en-IN" sz="1400" dirty="0" smtClean="0"/>
              <a:t>, pp. 722-729, 2008.</a:t>
            </a:r>
            <a:endParaRPr lang="en-IN" sz="1400" i="1" dirty="0" smtClean="0"/>
          </a:p>
          <a:p>
            <a:r>
              <a:rPr lang="en-IN" sz="1400" dirty="0" smtClean="0">
                <a:latin typeface="+mn-lt"/>
                <a:hlinkClick r:id="rId3"/>
              </a:rPr>
              <a:t>zemh@ju.edu.jo</a:t>
            </a:r>
            <a:endParaRPr lang="en-IN" sz="1400" dirty="0" smtClean="0">
              <a:latin typeface="+mn-lt"/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xmlns="" id="{AD7DA95F-039D-486A-B977-9B7F3E9EFFF5}"/>
              </a:ext>
            </a:extLst>
          </p:cNvPr>
          <p:cNvSpPr txBox="1">
            <a:spLocks/>
          </p:cNvSpPr>
          <p:nvPr/>
        </p:nvSpPr>
        <p:spPr>
          <a:xfrm>
            <a:off x="8895805" y="3751729"/>
            <a:ext cx="2455817" cy="45719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SARITH DIVAKAR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00178D20-B4D8-476A-A292-E5886EC99418}"/>
              </a:ext>
            </a:extLst>
          </p:cNvPr>
          <p:cNvSpPr txBox="1">
            <a:spLocks/>
          </p:cNvSpPr>
          <p:nvPr/>
        </p:nvSpPr>
        <p:spPr>
          <a:xfrm>
            <a:off x="9392193" y="2124635"/>
            <a:ext cx="1802675" cy="11026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accent4"/>
                </a:solidFill>
              </a:rPr>
              <a:t>PROJECT GUIDE</a:t>
            </a:r>
            <a:endParaRPr lang="en-US" altLang="ko-KR" sz="1400" b="1" dirty="0">
              <a:solidFill>
                <a:schemeClr val="accent4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45558E4B-A6C4-4C1E-8F16-C165BF9EAC3B}"/>
              </a:ext>
            </a:extLst>
          </p:cNvPr>
          <p:cNvSpPr txBox="1">
            <a:spLocks/>
          </p:cNvSpPr>
          <p:nvPr/>
        </p:nvSpPr>
        <p:spPr>
          <a:xfrm>
            <a:off x="1035424" y="3684494"/>
            <a:ext cx="2729752" cy="224565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ATHMAJA  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15F8C897-3769-4293-AF70-7F4307167B8A}"/>
              </a:ext>
            </a:extLst>
          </p:cNvPr>
          <p:cNvSpPr txBox="1">
            <a:spLocks/>
          </p:cNvSpPr>
          <p:nvPr/>
        </p:nvSpPr>
        <p:spPr>
          <a:xfrm>
            <a:off x="699247" y="1922929"/>
            <a:ext cx="3294529" cy="151951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accent4"/>
                </a:solidFill>
              </a:rPr>
              <a:t>PROJECT LEADER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209DE9D8-7A3F-4631-B5AB-16725BDDC890}"/>
              </a:ext>
            </a:extLst>
          </p:cNvPr>
          <p:cNvSpPr txBox="1">
            <a:spLocks/>
          </p:cNvSpPr>
          <p:nvPr/>
        </p:nvSpPr>
        <p:spPr>
          <a:xfrm>
            <a:off x="3375212" y="3724835"/>
            <a:ext cx="2998696" cy="131781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KAVYA 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5889ECCE-8042-4AA1-8C80-04C506DAC3CC}"/>
              </a:ext>
            </a:extLst>
          </p:cNvPr>
          <p:cNvSpPr txBox="1">
            <a:spLocks/>
          </p:cNvSpPr>
          <p:nvPr/>
        </p:nvSpPr>
        <p:spPr>
          <a:xfrm>
            <a:off x="3321424" y="2151530"/>
            <a:ext cx="3146611" cy="106231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accent4"/>
                </a:solidFill>
                <a:cs typeface="Arial" pitchFamily="34" charset="0"/>
              </a:rPr>
              <a:t>TEAM MEMBER</a:t>
            </a:r>
            <a:endParaRPr lang="en-US" altLang="ko-KR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633C98AC-34D7-444D-A3E8-428D89799F03}"/>
              </a:ext>
            </a:extLst>
          </p:cNvPr>
          <p:cNvSpPr txBox="1">
            <a:spLocks/>
          </p:cNvSpPr>
          <p:nvPr/>
        </p:nvSpPr>
        <p:spPr>
          <a:xfrm>
            <a:off x="6642847" y="3751729"/>
            <a:ext cx="1667435" cy="128394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NISHA  </a:t>
            </a:r>
            <a:r>
              <a:rPr lang="en-US" altLang="ko-KR" dirty="0" smtClean="0">
                <a:solidFill>
                  <a:schemeClr val="tx1"/>
                </a:solidFill>
              </a:rPr>
              <a:t>PV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xmlns="" id="{8D49B5B1-D1DC-427C-AB16-F04088597677}"/>
              </a:ext>
            </a:extLst>
          </p:cNvPr>
          <p:cNvSpPr txBox="1">
            <a:spLocks/>
          </p:cNvSpPr>
          <p:nvPr/>
        </p:nvSpPr>
        <p:spPr>
          <a:xfrm>
            <a:off x="6078071" y="2232212"/>
            <a:ext cx="2675964" cy="90095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accent4"/>
                </a:solidFill>
              </a:rPr>
              <a:t>TEAM MEMBER</a:t>
            </a:r>
            <a:endParaRPr lang="en-US" altLang="ko-KR" sz="1400" b="1" dirty="0">
              <a:solidFill>
                <a:schemeClr val="accent4"/>
              </a:solidFill>
            </a:endParaRPr>
          </a:p>
        </p:txBody>
      </p:sp>
      <p:sp>
        <p:nvSpPr>
          <p:cNvPr id="30" name="직사각형 1">
            <a:extLst>
              <a:ext uri="{FF2B5EF4-FFF2-40B4-BE49-F238E27FC236}">
                <a16:creationId xmlns:a16="http://schemas.microsoft.com/office/drawing/2014/main" xmlns="" id="{44025C8F-D442-49A4-82F7-C45A67F2A8DC}"/>
              </a:ext>
            </a:extLst>
          </p:cNvPr>
          <p:cNvSpPr/>
          <p:nvPr/>
        </p:nvSpPr>
        <p:spPr>
          <a:xfrm>
            <a:off x="8606119" y="4155141"/>
            <a:ext cx="297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ASST.PROFFESOR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/>
              <a:t>  </a:t>
            </a:r>
            <a:endParaRPr lang="en-US" altLang="ko-KR" sz="1200" dirty="0"/>
          </a:p>
        </p:txBody>
      </p:sp>
      <p:sp>
        <p:nvSpPr>
          <p:cNvPr id="31" name="직사각형 38">
            <a:extLst>
              <a:ext uri="{FF2B5EF4-FFF2-40B4-BE49-F238E27FC236}">
                <a16:creationId xmlns:a16="http://schemas.microsoft.com/office/drawing/2014/main" xmlns="" id="{921DB03D-6DB7-4BBA-ABB7-89BAB8094A4F}"/>
              </a:ext>
            </a:extLst>
          </p:cNvPr>
          <p:cNvSpPr/>
          <p:nvPr/>
        </p:nvSpPr>
        <p:spPr>
          <a:xfrm>
            <a:off x="1196789" y="4114800"/>
            <a:ext cx="2420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KSD17IT005 </a:t>
            </a:r>
            <a:r>
              <a:rPr lang="en-US" altLang="ko-KR" sz="1400" dirty="0" smtClean="0"/>
              <a:t>  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sp>
        <p:nvSpPr>
          <p:cNvPr id="32" name="직사각형 39">
            <a:extLst>
              <a:ext uri="{FF2B5EF4-FFF2-40B4-BE49-F238E27FC236}">
                <a16:creationId xmlns:a16="http://schemas.microsoft.com/office/drawing/2014/main" xmlns="" id="{1E5152EA-30DC-48DF-8173-EF2F99073CD7}"/>
              </a:ext>
            </a:extLst>
          </p:cNvPr>
          <p:cNvSpPr/>
          <p:nvPr/>
        </p:nvSpPr>
        <p:spPr>
          <a:xfrm>
            <a:off x="3307976" y="4128247"/>
            <a:ext cx="3267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KSD17IT012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ko-KR" sz="1200" dirty="0" smtClean="0"/>
              <a:t>  </a:t>
            </a:r>
            <a:endParaRPr lang="en-US" altLang="ko-KR" sz="1200" dirty="0"/>
          </a:p>
        </p:txBody>
      </p:sp>
      <p:sp>
        <p:nvSpPr>
          <p:cNvPr id="33" name="직사각형 40">
            <a:extLst>
              <a:ext uri="{FF2B5EF4-FFF2-40B4-BE49-F238E27FC236}">
                <a16:creationId xmlns:a16="http://schemas.microsoft.com/office/drawing/2014/main" xmlns="" id="{E404F194-9558-4993-A682-45F7F873C9D2}"/>
              </a:ext>
            </a:extLst>
          </p:cNvPr>
          <p:cNvSpPr/>
          <p:nvPr/>
        </p:nvSpPr>
        <p:spPr>
          <a:xfrm>
            <a:off x="6454589" y="4141694"/>
            <a:ext cx="2111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KSD17IT022 </a:t>
            </a:r>
            <a:r>
              <a:rPr lang="en-US" altLang="ko-KR" sz="1400" dirty="0" smtClean="0"/>
              <a:t>   </a:t>
            </a:r>
            <a:endParaRPr lang="en-US" altLang="ko-KR" sz="1400" dirty="0"/>
          </a:p>
        </p:txBody>
      </p:sp>
      <p:sp>
        <p:nvSpPr>
          <p:cNvPr id="38" name="Title 22">
            <a:extLst>
              <a:ext uri="{FF2B5EF4-FFF2-40B4-BE49-F238E27FC236}">
                <a16:creationId xmlns:a16="http://schemas.microsoft.com/office/drawing/2014/main" xmlns="" id="{E8F27343-5F77-4D88-A16E-8E8978C847B0}"/>
              </a:ext>
            </a:extLst>
          </p:cNvPr>
          <p:cNvSpPr txBox="1">
            <a:spLocks/>
          </p:cNvSpPr>
          <p:nvPr/>
        </p:nvSpPr>
        <p:spPr>
          <a:xfrm>
            <a:off x="0" y="660359"/>
            <a:ext cx="12192000" cy="745958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/>
              <a:t>Our Team</a:t>
            </a:r>
            <a:endParaRPr lang="ko-KR" altLang="en-US" sz="5400" dirty="0"/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xmlns="" id="{BD8C4803-360B-4FE5-B469-80076BBE40C8}"/>
              </a:ext>
            </a:extLst>
          </p:cNvPr>
          <p:cNvSpPr txBox="1">
            <a:spLocks/>
          </p:cNvSpPr>
          <p:nvPr/>
        </p:nvSpPr>
        <p:spPr>
          <a:xfrm>
            <a:off x="1352550" y="1561862"/>
            <a:ext cx="9641472" cy="5293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ko-KR" sz="1200" b="1" i="1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PROJECT  GUIDE AND PROJECT MEMBERS</a:t>
            </a:r>
            <a:endParaRPr lang="ko-KR" altLang="en-US" sz="1200" b="1" i="1" dirty="0" smtClean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0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540" y="323515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1B798CC-A50B-4833-A9F4-CD4A9317294E}"/>
              </a:ext>
            </a:extLst>
          </p:cNvPr>
          <p:cNvGrpSpPr/>
          <p:nvPr/>
        </p:nvGrpSpPr>
        <p:grpSpPr>
          <a:xfrm>
            <a:off x="4166562" y="1710827"/>
            <a:ext cx="5501856" cy="830997"/>
            <a:chOff x="5776287" y="1615577"/>
            <a:chExt cx="5501856" cy="83099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EF024045-B298-4962-9312-D0F2ECA5F537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51979" y="1666120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200" b="1" i="1" dirty="0" smtClean="0">
                    <a:solidFill>
                      <a:schemeClr val="bg1"/>
                    </a:solidFill>
                    <a:cs typeface="Arial" pitchFamily="34" charset="0"/>
                  </a:rPr>
                  <a:t>Introduction</a:t>
                </a:r>
                <a:endParaRPr lang="ko-KR" altLang="en-US" sz="3200" b="1" i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A9459A3-3616-4690-9950-AA429FBFDFB4}"/>
              </a:ext>
            </a:extLst>
          </p:cNvPr>
          <p:cNvGrpSpPr/>
          <p:nvPr/>
        </p:nvGrpSpPr>
        <p:grpSpPr>
          <a:xfrm>
            <a:off x="4166562" y="2850652"/>
            <a:ext cx="5501856" cy="830997"/>
            <a:chOff x="5776287" y="1615577"/>
            <a:chExt cx="5501856" cy="8309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305C2F2B-CA7A-4DFE-9546-DDCD4C7CD701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FAEB471A-C385-402A-A8DD-57F933A5D346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6096E1CD-75CD-452D-A4BE-E1789794770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200" b="1" i="1" dirty="0" smtClean="0">
                    <a:solidFill>
                      <a:schemeClr val="bg1"/>
                    </a:solidFill>
                    <a:cs typeface="Arial" pitchFamily="34" charset="0"/>
                  </a:rPr>
                  <a:t>Requirements</a:t>
                </a:r>
                <a:endParaRPr lang="ko-KR" altLang="en-US" sz="3200" b="1" i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01892250-0812-424C-9181-78128436C8F3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7ED876F-7A33-4478-9ED3-A2053B8B8EEA}"/>
              </a:ext>
            </a:extLst>
          </p:cNvPr>
          <p:cNvGrpSpPr/>
          <p:nvPr/>
        </p:nvGrpSpPr>
        <p:grpSpPr>
          <a:xfrm>
            <a:off x="4166562" y="3990477"/>
            <a:ext cx="5501856" cy="830997"/>
            <a:chOff x="5776287" y="1615577"/>
            <a:chExt cx="5501856" cy="8309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D83C7EEA-D7A0-4CCA-B9CA-80018BB8D4A8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D4184A27-D783-41AE-BF78-834B54A99CF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7DDE9DD4-9B53-4681-95FD-81AD463B262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200" b="1" i="1" dirty="0" smtClean="0">
                    <a:solidFill>
                      <a:schemeClr val="bg1"/>
                    </a:solidFill>
                    <a:cs typeface="Arial" pitchFamily="34" charset="0"/>
                  </a:rPr>
                  <a:t>System Design</a:t>
                </a:r>
                <a:endParaRPr lang="ko-KR" altLang="en-US" sz="3200" b="1" i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2D4E945-B51D-4D17-A36E-ABB30618F236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93FF8F0-0341-431C-9CC0-5437F8473CAD}"/>
              </a:ext>
            </a:extLst>
          </p:cNvPr>
          <p:cNvGrpSpPr/>
          <p:nvPr/>
        </p:nvGrpSpPr>
        <p:grpSpPr>
          <a:xfrm>
            <a:off x="4166562" y="5130302"/>
            <a:ext cx="5501856" cy="830997"/>
            <a:chOff x="5776287" y="1615577"/>
            <a:chExt cx="5501856" cy="83099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A9585401-6AF6-460A-9FFF-F2B339A0A706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CAA6C6CE-4240-4698-BAE8-FECAAD714380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EB5FFC5C-85C1-4ABD-85BC-2489AF1C6166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200" b="1" i="1" dirty="0" smtClean="0">
                    <a:solidFill>
                      <a:schemeClr val="bg1"/>
                    </a:solidFill>
                    <a:cs typeface="Arial" pitchFamily="34" charset="0"/>
                  </a:rPr>
                  <a:t>Reference</a:t>
                </a:r>
                <a:endParaRPr lang="ko-KR" altLang="en-US" sz="3200" b="1" i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5FB8D4DD-DB44-40F9-8FF0-AD92E175052C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386DBC13-95E7-4C1A-AF99-CC8F6212FB9E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CE6F925-1329-461C-AC7C-C7F2CDF199DE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A6628D8-CB2C-471D-9AC3-F09F428486BA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DDE0BA12-A4FF-4C16-88CE-9D7AEFD8E9F0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47B6650B-3813-4290-92F3-478A32614B0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CF267B17-2C67-4B78-8859-E800DA91ADD2}"/>
              </a:ext>
            </a:extLst>
          </p:cNvPr>
          <p:cNvSpPr/>
          <p:nvPr/>
        </p:nvSpPr>
        <p:spPr>
          <a:xfrm rot="5400000">
            <a:off x="-1758439" y="2725388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7AF4E780-8920-4322-9A87-9DD344690DAE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3D198E3-9A3A-4082-B0E1-E020A95744D1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xmlns="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5335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1.Introduction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260CF3D0-3E75-4B9A-86FB-4DBCF34AC62D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97BEF99F-03C5-4264-86AE-376FF014FB5E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EC113BB-1075-4195-8334-0C76D151BDC5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EF1F746-51AA-4093-8A63-830FC3F5E8DD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">
            <a:extLst>
              <a:ext uri="{FF2B5EF4-FFF2-40B4-BE49-F238E27FC236}">
                <a16:creationId xmlns:a16="http://schemas.microsoft.com/office/drawing/2014/main" xmlns="" id="{05FD003C-2108-4410-A4C3-ECE50459B569}"/>
              </a:ext>
            </a:extLst>
          </p:cNvPr>
          <p:cNvGrpSpPr/>
          <p:nvPr/>
        </p:nvGrpSpPr>
        <p:grpSpPr>
          <a:xfrm>
            <a:off x="2207623" y="2172939"/>
            <a:ext cx="4489182" cy="2489266"/>
            <a:chOff x="144187" y="1916832"/>
            <a:chExt cx="9920293" cy="6939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DE2832D-39EB-46F2-B863-C58D8FB073E3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85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2A0D2FDD-DECC-4729-B5FA-EFA6053D82D0}"/>
                </a:ext>
              </a:extLst>
            </p:cNvPr>
            <p:cNvSpPr txBox="1"/>
            <p:nvPr/>
          </p:nvSpPr>
          <p:spPr>
            <a:xfrm>
              <a:off x="144187" y="2533566"/>
              <a:ext cx="9742000" cy="77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43DB0BB9-AC35-4575-B52D-8CD98DBE5104}"/>
              </a:ext>
            </a:extLst>
          </p:cNvPr>
          <p:cNvSpPr txBox="1">
            <a:spLocks/>
          </p:cNvSpPr>
          <p:nvPr/>
        </p:nvSpPr>
        <p:spPr>
          <a:xfrm>
            <a:off x="684688" y="3409406"/>
            <a:ext cx="1940949" cy="176172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66651" y="1252653"/>
            <a:ext cx="10228217" cy="475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SimSun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SimSun" pitchFamily="2" charset="-122"/>
              <a:cs typeface="Times New Roman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Automatic identification and recognition of  flower species is necessary to know about their existence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Flower Species Recognition is a hard problem  because there are millions of flower species around the world.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We can perform real-time flower species recognition using computer vision and machine learning algorithms with the help of  python.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Hence </a:t>
            </a:r>
            <a:r>
              <a:rPr lang="en-US" sz="2000" b="1" dirty="0" smtClean="0">
                <a:solidFill>
                  <a:schemeClr val="bg1"/>
                </a:solidFill>
              </a:rPr>
              <a:t>in this proposed </a:t>
            </a:r>
            <a:r>
              <a:rPr lang="en-US" sz="2000" b="1" dirty="0" smtClean="0">
                <a:solidFill>
                  <a:schemeClr val="bg1"/>
                </a:solidFill>
              </a:rPr>
              <a:t>system</a:t>
            </a:r>
            <a:r>
              <a:rPr lang="en-US" sz="2000" b="1" dirty="0" smtClean="0">
                <a:solidFill>
                  <a:schemeClr val="bg1"/>
                </a:solidFill>
              </a:rPr>
              <a:t>, </a:t>
            </a:r>
            <a:r>
              <a:rPr lang="en-US" sz="2000" b="1" dirty="0" smtClean="0">
                <a:solidFill>
                  <a:schemeClr val="bg1"/>
                </a:solidFill>
              </a:rPr>
              <a:t>a Deep learning approach using </a:t>
            </a:r>
            <a:r>
              <a:rPr lang="en-US" sz="2000" b="1" dirty="0" err="1" smtClean="0">
                <a:solidFill>
                  <a:schemeClr val="bg1"/>
                </a:solidFill>
              </a:rPr>
              <a:t>Convolutional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Neural Networks (CNN) is used to recognize flower species with high accuracy. </a:t>
            </a:r>
            <a:endParaRPr lang="en-IN" sz="2000" b="1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SimSun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 smtClean="0">
              <a:solidFill>
                <a:schemeClr val="bg1"/>
              </a:solidFill>
              <a:latin typeface="Calibri" pitchFamily="34" charset="0"/>
              <a:ea typeface="SimSun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23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Our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Approach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Rounded Rectangle 6">
            <a:extLst>
              <a:ext uri="{FF2B5EF4-FFF2-40B4-BE49-F238E27FC236}">
                <a16:creationId xmlns:a16="http://schemas.microsoft.com/office/drawing/2014/main" xmlns="" id="{4CAD1D6D-7974-4CD5-B6A5-BD8EE220D5A0}"/>
              </a:ext>
            </a:extLst>
          </p:cNvPr>
          <p:cNvSpPr/>
          <p:nvPr/>
        </p:nvSpPr>
        <p:spPr>
          <a:xfrm>
            <a:off x="535577" y="1267096"/>
            <a:ext cx="10802983" cy="52120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  <a:scene3d>
            <a:camera prst="orthographicFront"/>
            <a:lightRig rig="threePt" dir="t"/>
          </a:scene3d>
          <a:sp3d extrusionH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45" name="Chevron 7">
            <a:extLst>
              <a:ext uri="{FF2B5EF4-FFF2-40B4-BE49-F238E27FC236}">
                <a16:creationId xmlns:a16="http://schemas.microsoft.com/office/drawing/2014/main" xmlns="" id="{1AE3752D-7340-4C78-B46B-6F2E09AEC8B0}"/>
              </a:ext>
            </a:extLst>
          </p:cNvPr>
          <p:cNvSpPr/>
          <p:nvPr/>
        </p:nvSpPr>
        <p:spPr>
          <a:xfrm rot="2700000">
            <a:off x="10652433" y="5890629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6" name="Chevron 8">
            <a:extLst>
              <a:ext uri="{FF2B5EF4-FFF2-40B4-BE49-F238E27FC236}">
                <a16:creationId xmlns:a16="http://schemas.microsoft.com/office/drawing/2014/main" xmlns="" id="{95A761FF-4A11-496C-B46F-02EB0B4B09A0}"/>
              </a:ext>
            </a:extLst>
          </p:cNvPr>
          <p:cNvSpPr/>
          <p:nvPr/>
        </p:nvSpPr>
        <p:spPr>
          <a:xfrm rot="13500000">
            <a:off x="199914" y="881369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CBCC8EBD-205D-4BB4-92C7-3F8BFB1C8D66}"/>
              </a:ext>
            </a:extLst>
          </p:cNvPr>
          <p:cNvGrpSpPr/>
          <p:nvPr/>
        </p:nvGrpSpPr>
        <p:grpSpPr>
          <a:xfrm>
            <a:off x="1699503" y="1554481"/>
            <a:ext cx="8215205" cy="4675706"/>
            <a:chOff x="1324730" y="2032388"/>
            <a:chExt cx="2492735" cy="34272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EE8643F-FC09-435B-A04C-8A79BE85AD28}"/>
                </a:ext>
              </a:extLst>
            </p:cNvPr>
            <p:cNvSpPr txBox="1"/>
            <p:nvPr/>
          </p:nvSpPr>
          <p:spPr>
            <a:xfrm>
              <a:off x="1378750" y="2084093"/>
              <a:ext cx="2438715" cy="29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600" b="1" dirty="0" smtClean="0"/>
                <a:t>Flower species </a:t>
              </a:r>
              <a:r>
                <a:rPr lang="en-US" sz="1600" b="1" dirty="0" smtClean="0"/>
                <a:t>recognition is one of the most challenging and difficult problem in computer vision due to a variety of reasons :</a:t>
              </a:r>
            </a:p>
            <a:p>
              <a:endParaRPr lang="en-US" sz="1600" b="1" dirty="0" smtClean="0"/>
            </a:p>
            <a:p>
              <a:endParaRPr lang="en-US" sz="1600" b="1" dirty="0" smtClean="0">
                <a:solidFill>
                  <a:schemeClr val="accent4">
                    <a:lumMod val="75000"/>
                  </a:schemeClr>
                </a:solidFill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sz="1600" dirty="0" smtClean="0">
                  <a:cs typeface="Arial" pitchFamily="34" charset="0"/>
                </a:rPr>
                <a:t>Availability of flower dataset</a:t>
              </a: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sz="1600" dirty="0" smtClean="0">
                  <a:cs typeface="Arial" pitchFamily="34" charset="0"/>
                </a:rPr>
                <a:t>Millions of flower species around the world</a:t>
              </a: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sz="1600" dirty="0" smtClean="0">
                  <a:cs typeface="Arial" pitchFamily="34" charset="0"/>
                </a:rPr>
                <a:t>High inter-class as well as intra-class variation</a:t>
              </a: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sz="1600" dirty="0" smtClean="0">
                  <a:cs typeface="Arial" pitchFamily="34" charset="0"/>
                </a:rPr>
                <a:t>Fine-grained classification problem</a:t>
              </a: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sz="1600" dirty="0" smtClean="0">
                  <a:cs typeface="Arial" pitchFamily="34" charset="0"/>
                </a:rPr>
                <a:t>Segmentation , View-point, Occlusion ,Illumination and so on.</a:t>
              </a: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93AD95E8-4B3A-4BE4-8850-8A803ABB938C}"/>
                </a:ext>
              </a:extLst>
            </p:cNvPr>
            <p:cNvSpPr txBox="1"/>
            <p:nvPr/>
          </p:nvSpPr>
          <p:spPr>
            <a:xfrm>
              <a:off x="1324730" y="2032388"/>
              <a:ext cx="2466632" cy="2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PROBLEM STATEMENT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160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Our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Approach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Rounded Rectangle 6">
            <a:extLst>
              <a:ext uri="{FF2B5EF4-FFF2-40B4-BE49-F238E27FC236}">
                <a16:creationId xmlns:a16="http://schemas.microsoft.com/office/drawing/2014/main" xmlns="" id="{4CAD1D6D-7974-4CD5-B6A5-BD8EE220D5A0}"/>
              </a:ext>
            </a:extLst>
          </p:cNvPr>
          <p:cNvSpPr/>
          <p:nvPr/>
        </p:nvSpPr>
        <p:spPr>
          <a:xfrm>
            <a:off x="535577" y="1267096"/>
            <a:ext cx="10802983" cy="52120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  <a:scene3d>
            <a:camera prst="orthographicFront"/>
            <a:lightRig rig="threePt" dir="t"/>
          </a:scene3d>
          <a:sp3d extrusionH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45" name="Chevron 7">
            <a:extLst>
              <a:ext uri="{FF2B5EF4-FFF2-40B4-BE49-F238E27FC236}">
                <a16:creationId xmlns:a16="http://schemas.microsoft.com/office/drawing/2014/main" xmlns="" id="{1AE3752D-7340-4C78-B46B-6F2E09AEC8B0}"/>
              </a:ext>
            </a:extLst>
          </p:cNvPr>
          <p:cNvSpPr/>
          <p:nvPr/>
        </p:nvSpPr>
        <p:spPr>
          <a:xfrm rot="2700000">
            <a:off x="10652433" y="5890629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6" name="Chevron 8">
            <a:extLst>
              <a:ext uri="{FF2B5EF4-FFF2-40B4-BE49-F238E27FC236}">
                <a16:creationId xmlns:a16="http://schemas.microsoft.com/office/drawing/2014/main" xmlns="" id="{95A761FF-4A11-496C-B46F-02EB0B4B09A0}"/>
              </a:ext>
            </a:extLst>
          </p:cNvPr>
          <p:cNvSpPr/>
          <p:nvPr/>
        </p:nvSpPr>
        <p:spPr>
          <a:xfrm rot="13500000">
            <a:off x="199914" y="881369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Group 58">
            <a:extLst>
              <a:ext uri="{FF2B5EF4-FFF2-40B4-BE49-F238E27FC236}">
                <a16:creationId xmlns:a16="http://schemas.microsoft.com/office/drawing/2014/main" xmlns="" id="{CBCC8EBD-205D-4BB4-92C7-3F8BFB1C8D66}"/>
              </a:ext>
            </a:extLst>
          </p:cNvPr>
          <p:cNvGrpSpPr/>
          <p:nvPr/>
        </p:nvGrpSpPr>
        <p:grpSpPr>
          <a:xfrm>
            <a:off x="1699503" y="1554500"/>
            <a:ext cx="8215205" cy="7384119"/>
            <a:chOff x="1324730" y="2032388"/>
            <a:chExt cx="2492735" cy="54125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EE8643F-FC09-435B-A04C-8A79BE85AD28}"/>
                </a:ext>
              </a:extLst>
            </p:cNvPr>
            <p:cNvSpPr txBox="1"/>
            <p:nvPr/>
          </p:nvSpPr>
          <p:spPr>
            <a:xfrm>
              <a:off x="1378750" y="2084091"/>
              <a:ext cx="2438715" cy="489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accent1">
                      <a:lumMod val="75000"/>
                    </a:schemeClr>
                  </a:solidFill>
                </a:rPr>
                <a:t>The Existing </a:t>
              </a:r>
              <a:r>
                <a:rPr lang="en-US" altLang="ko-KR" sz="1600" b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altLang="ko-KR" sz="1600" b="1" dirty="0" smtClean="0">
                  <a:solidFill>
                    <a:schemeClr val="accent1">
                      <a:lumMod val="75000"/>
                    </a:schemeClr>
                  </a:solidFill>
                </a:rPr>
                <a:t>ystems are still seem to be quite difficult to analyze due to complex 3D structure and high intra-class variation of flower species, therefore in Proposed System</a:t>
              </a:r>
              <a:r>
                <a:rPr lang="en-US" sz="1600" b="1" dirty="0" smtClean="0">
                  <a:solidFill>
                    <a:schemeClr val="accent1">
                      <a:lumMod val="75000"/>
                    </a:schemeClr>
                  </a:solidFill>
                </a:rPr>
                <a:t> :</a:t>
              </a:r>
            </a:p>
            <a:p>
              <a:endParaRPr lang="en-US" sz="1600" b="1" dirty="0" smtClean="0"/>
            </a:p>
            <a:p>
              <a:pPr>
                <a:buFont typeface="Wingdings" pitchFamily="2" charset="2"/>
                <a:buChar char="§"/>
              </a:pPr>
              <a:r>
                <a:rPr lang="en-US" altLang="ko-KR" sz="1600" dirty="0" smtClean="0">
                  <a:cs typeface="Arial" pitchFamily="34" charset="0"/>
                </a:rPr>
                <a:t>CNN is used to Recognize Flower Species with high accuracy in less time.</a:t>
              </a: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sz="1600" dirty="0" smtClean="0">
                  <a:cs typeface="Arial" pitchFamily="34" charset="0"/>
                </a:rPr>
                <a:t>CNN is the most efficient algorithm in AI for image processing.</a:t>
              </a: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sz="1600" dirty="0" smtClean="0">
                  <a:cs typeface="Arial" pitchFamily="34" charset="0"/>
                </a:rPr>
                <a:t>The system detects flower in the image as well as recognize which species it belongs to.</a:t>
              </a: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sz="1600" dirty="0" smtClean="0">
                  <a:cs typeface="Arial" pitchFamily="34" charset="0"/>
                </a:rPr>
                <a:t>The system performs real-time flower species recognition.</a:t>
              </a: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sz="1600" dirty="0" smtClean="0">
                  <a:cs typeface="Arial" pitchFamily="34" charset="0"/>
                </a:rPr>
                <a:t>The automatic  method detects the region around the flower in an image , then uses cropped images to learn a strong CNN  classifier to distinguish different flower classes.</a:t>
              </a: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cs typeface="Arial" pitchFamily="34" charset="0"/>
              </a:endParaRPr>
            </a:p>
            <a:p>
              <a:endParaRPr lang="en-US" altLang="ko-KR" sz="1600" dirty="0" smtClean="0"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endParaRPr lang="en-US" altLang="ko-KR" sz="1600" b="1" dirty="0" smtClean="0"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endParaRPr lang="en-US" altLang="ko-KR" sz="1600" dirty="0" smtClean="0">
                <a:cs typeface="Arial" pitchFamily="34" charset="0"/>
              </a:endParaRPr>
            </a:p>
            <a:p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93AD95E8-4B3A-4BE4-8850-8A803ABB938C}"/>
                </a:ext>
              </a:extLst>
            </p:cNvPr>
            <p:cNvSpPr txBox="1"/>
            <p:nvPr/>
          </p:nvSpPr>
          <p:spPr>
            <a:xfrm>
              <a:off x="1324730" y="2032388"/>
              <a:ext cx="2466632" cy="2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PROPOSED SYSTEM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160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2.Requirements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0A3E791-E0F1-49D6-9FE5-F0BB5CAA7A85}"/>
              </a:ext>
            </a:extLst>
          </p:cNvPr>
          <p:cNvSpPr/>
          <p:nvPr/>
        </p:nvSpPr>
        <p:spPr>
          <a:xfrm>
            <a:off x="3569192" y="1878618"/>
            <a:ext cx="4956243" cy="165795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dirty="0" smtClean="0"/>
              <a:t>z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116FB2D-9EF0-4B74-BD8E-9CE331A12CEA}"/>
              </a:ext>
            </a:extLst>
          </p:cNvPr>
          <p:cNvSpPr/>
          <p:nvPr/>
        </p:nvSpPr>
        <p:spPr>
          <a:xfrm>
            <a:off x="2716306" y="2097742"/>
            <a:ext cx="1035424" cy="10689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14457D-DC8B-4F65-91CF-FD590E45F979}"/>
              </a:ext>
            </a:extLst>
          </p:cNvPr>
          <p:cNvSpPr txBox="1"/>
          <p:nvPr/>
        </p:nvSpPr>
        <p:spPr>
          <a:xfrm>
            <a:off x="3953435" y="2422515"/>
            <a:ext cx="424927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Functional Requirements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2E26196-5492-43A2-B4BE-6434D4CC8B90}"/>
              </a:ext>
            </a:extLst>
          </p:cNvPr>
          <p:cNvSpPr txBox="1"/>
          <p:nvPr/>
        </p:nvSpPr>
        <p:spPr>
          <a:xfrm>
            <a:off x="3079376" y="3916087"/>
            <a:ext cx="1158510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The system has following functional modules</a:t>
            </a:r>
          </a:p>
          <a:p>
            <a:endParaRPr lang="en-IN" sz="1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sz="1600" dirty="0" smtClean="0"/>
              <a:t>1. Collecting </a:t>
            </a:r>
            <a:r>
              <a:rPr lang="en-US" sz="1600" dirty="0" smtClean="0"/>
              <a:t>dataset.</a:t>
            </a:r>
          </a:p>
          <a:p>
            <a:pPr marL="342900" indent="-342900">
              <a:buAutoNum type="arabicPeriod"/>
            </a:pPr>
            <a:endParaRPr lang="en-IN" sz="1600" dirty="0" smtClean="0"/>
          </a:p>
          <a:p>
            <a:r>
              <a:rPr lang="en-US" sz="1600" dirty="0" smtClean="0"/>
              <a:t>2. Building the </a:t>
            </a:r>
            <a:r>
              <a:rPr lang="en-US" sz="1600" dirty="0" err="1" smtClean="0"/>
              <a:t>convolutional</a:t>
            </a:r>
            <a:r>
              <a:rPr lang="en-US" sz="1600" dirty="0" smtClean="0"/>
              <a:t> </a:t>
            </a:r>
            <a:r>
              <a:rPr lang="en-US" sz="1600" dirty="0" smtClean="0"/>
              <a:t>neural network.</a:t>
            </a:r>
          </a:p>
          <a:p>
            <a:endParaRPr lang="en-IN" sz="1600" dirty="0" smtClean="0"/>
          </a:p>
          <a:p>
            <a:r>
              <a:rPr lang="en-US" sz="1600" dirty="0" smtClean="0"/>
              <a:t>3. Training the </a:t>
            </a:r>
            <a:r>
              <a:rPr lang="en-US" sz="1600" dirty="0" err="1" smtClean="0"/>
              <a:t>convolutional</a:t>
            </a:r>
            <a:r>
              <a:rPr lang="en-US" sz="1600" dirty="0" smtClean="0"/>
              <a:t> </a:t>
            </a:r>
            <a:r>
              <a:rPr lang="en-US" sz="1600" dirty="0" smtClean="0"/>
              <a:t>neural network.</a:t>
            </a:r>
          </a:p>
          <a:p>
            <a:endParaRPr lang="en-IN" sz="1600" dirty="0" smtClean="0"/>
          </a:p>
          <a:p>
            <a:r>
              <a:rPr lang="en-US" sz="1600" dirty="0" smtClean="0"/>
              <a:t>4. Classification of images as flower species or not.</a:t>
            </a:r>
            <a:endParaRPr lang="en-US" altLang="ko-KR" sz="16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22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D14F6CF4-7930-47F7-B27D-242EB49491D1}"/>
              </a:ext>
            </a:extLst>
          </p:cNvPr>
          <p:cNvGrpSpPr/>
          <p:nvPr/>
        </p:nvGrpSpPr>
        <p:grpSpPr>
          <a:xfrm>
            <a:off x="5276774" y="838200"/>
            <a:ext cx="1809827" cy="5594807"/>
            <a:chOff x="5295824" y="914400"/>
            <a:chExt cx="1809827" cy="5594807"/>
          </a:xfrm>
        </p:grpSpPr>
        <p:sp>
          <p:nvSpPr>
            <p:cNvPr id="4" name="Oval 21">
              <a:extLst>
                <a:ext uri="{FF2B5EF4-FFF2-40B4-BE49-F238E27FC236}">
                  <a16:creationId xmlns:a16="http://schemas.microsoft.com/office/drawing/2014/main" xmlns="" id="{E84D7F80-12B4-43EA-A142-9AA28DF4324F}"/>
                </a:ext>
              </a:extLst>
            </p:cNvPr>
            <p:cNvSpPr/>
            <p:nvPr/>
          </p:nvSpPr>
          <p:spPr>
            <a:xfrm>
              <a:off x="5674687" y="1692745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xmlns="" id="{DAD33A40-AB58-47FD-BE48-F0907667BC30}"/>
                </a:ext>
              </a:extLst>
            </p:cNvPr>
            <p:cNvSpPr/>
            <p:nvPr/>
          </p:nvSpPr>
          <p:spPr>
            <a:xfrm rot="5400000">
              <a:off x="5497744" y="723329"/>
              <a:ext cx="1045064" cy="1427206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xmlns="" id="{9ADD6D2C-B59C-433A-BF95-E40378A57438}"/>
                </a:ext>
              </a:extLst>
            </p:cNvPr>
            <p:cNvSpPr/>
            <p:nvPr/>
          </p:nvSpPr>
          <p:spPr>
            <a:xfrm>
              <a:off x="5667648" y="3970823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xmlns="" id="{F20EAF1C-3200-42F9-8F45-8D730EDB8983}"/>
                </a:ext>
              </a:extLst>
            </p:cNvPr>
            <p:cNvSpPr/>
            <p:nvPr/>
          </p:nvSpPr>
          <p:spPr>
            <a:xfrm rot="5400000">
              <a:off x="5486897" y="5273070"/>
              <a:ext cx="1045064" cy="1427209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449013 w 1449013"/>
                <a:gd name="connsiteY4" fmla="*/ 972519 h 1952472"/>
                <a:gd name="connsiteX5" fmla="*/ 1449013 w 1449013"/>
                <a:gd name="connsiteY5" fmla="*/ 1444072 h 1952472"/>
                <a:gd name="connsiteX6" fmla="*/ 857954 w 1449013"/>
                <a:gd name="connsiteY6" fmla="*/ 1444072 h 1952472"/>
                <a:gd name="connsiteX7" fmla="*/ 857954 w 1449013"/>
                <a:gd name="connsiteY7" fmla="*/ 1542845 h 1952472"/>
                <a:gd name="connsiteX8" fmla="*/ 953273 w 1449013"/>
                <a:gd name="connsiteY8" fmla="*/ 1723701 h 1952472"/>
                <a:gd name="connsiteX9" fmla="*/ 724507 w 1449013"/>
                <a:gd name="connsiteY9" fmla="*/ 1952472 h 1952472"/>
                <a:gd name="connsiteX10" fmla="*/ 495741 w 1449013"/>
                <a:gd name="connsiteY10" fmla="*/ 1723701 h 1952472"/>
                <a:gd name="connsiteX11" fmla="*/ 591060 w 1449013"/>
                <a:gd name="connsiteY11" fmla="*/ 1542845 h 1952472"/>
                <a:gd name="connsiteX12" fmla="*/ 591060 w 1449013"/>
                <a:gd name="connsiteY12" fmla="*/ 1444072 h 1952472"/>
                <a:gd name="connsiteX13" fmla="*/ 0 w 1449013"/>
                <a:gd name="connsiteY13" fmla="*/ 1444072 h 1952472"/>
                <a:gd name="connsiteX14" fmla="*/ 0 w 1449013"/>
                <a:gd name="connsiteY14" fmla="*/ 967906 h 1952472"/>
                <a:gd name="connsiteX15" fmla="*/ 141381 w 1449013"/>
                <a:gd name="connsiteY15" fmla="*/ 1005593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449013 w 1449013"/>
                <a:gd name="connsiteY3" fmla="*/ 972519 h 1952472"/>
                <a:gd name="connsiteX4" fmla="*/ 1449013 w 1449013"/>
                <a:gd name="connsiteY4" fmla="*/ 1444072 h 1952472"/>
                <a:gd name="connsiteX5" fmla="*/ 857954 w 1449013"/>
                <a:gd name="connsiteY5" fmla="*/ 1444072 h 1952472"/>
                <a:gd name="connsiteX6" fmla="*/ 857954 w 1449013"/>
                <a:gd name="connsiteY6" fmla="*/ 1542845 h 1952472"/>
                <a:gd name="connsiteX7" fmla="*/ 953273 w 1449013"/>
                <a:gd name="connsiteY7" fmla="*/ 1723701 h 1952472"/>
                <a:gd name="connsiteX8" fmla="*/ 724507 w 1449013"/>
                <a:gd name="connsiteY8" fmla="*/ 1952472 h 1952472"/>
                <a:gd name="connsiteX9" fmla="*/ 495741 w 1449013"/>
                <a:gd name="connsiteY9" fmla="*/ 1723701 h 1952472"/>
                <a:gd name="connsiteX10" fmla="*/ 591060 w 1449013"/>
                <a:gd name="connsiteY10" fmla="*/ 1542845 h 1952472"/>
                <a:gd name="connsiteX11" fmla="*/ 591060 w 1449013"/>
                <a:gd name="connsiteY11" fmla="*/ 1444072 h 1952472"/>
                <a:gd name="connsiteX12" fmla="*/ 0 w 1449013"/>
                <a:gd name="connsiteY12" fmla="*/ 1444072 h 1952472"/>
                <a:gd name="connsiteX13" fmla="*/ 0 w 1449013"/>
                <a:gd name="connsiteY13" fmla="*/ 967906 h 1952472"/>
                <a:gd name="connsiteX14" fmla="*/ 141381 w 1449013"/>
                <a:gd name="connsiteY14" fmla="*/ 1005593 h 1952472"/>
                <a:gd name="connsiteX15" fmla="*/ 427338 w 1449013"/>
                <a:gd name="connsiteY15" fmla="*/ 719630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449013 w 1449013"/>
                <a:gd name="connsiteY2" fmla="*/ 972519 h 1952472"/>
                <a:gd name="connsiteX3" fmla="*/ 1449013 w 1449013"/>
                <a:gd name="connsiteY3" fmla="*/ 1444072 h 1952472"/>
                <a:gd name="connsiteX4" fmla="*/ 857954 w 1449013"/>
                <a:gd name="connsiteY4" fmla="*/ 1444072 h 1952472"/>
                <a:gd name="connsiteX5" fmla="*/ 857954 w 1449013"/>
                <a:gd name="connsiteY5" fmla="*/ 1542845 h 1952472"/>
                <a:gd name="connsiteX6" fmla="*/ 953273 w 1449013"/>
                <a:gd name="connsiteY6" fmla="*/ 1723701 h 1952472"/>
                <a:gd name="connsiteX7" fmla="*/ 724507 w 1449013"/>
                <a:gd name="connsiteY7" fmla="*/ 1952472 h 1952472"/>
                <a:gd name="connsiteX8" fmla="*/ 495741 w 1449013"/>
                <a:gd name="connsiteY8" fmla="*/ 1723701 h 1952472"/>
                <a:gd name="connsiteX9" fmla="*/ 591060 w 1449013"/>
                <a:gd name="connsiteY9" fmla="*/ 1542845 h 1952472"/>
                <a:gd name="connsiteX10" fmla="*/ 591060 w 1449013"/>
                <a:gd name="connsiteY10" fmla="*/ 1444072 h 1952472"/>
                <a:gd name="connsiteX11" fmla="*/ 0 w 1449013"/>
                <a:gd name="connsiteY11" fmla="*/ 1444072 h 1952472"/>
                <a:gd name="connsiteX12" fmla="*/ 0 w 1449013"/>
                <a:gd name="connsiteY12" fmla="*/ 967906 h 1952472"/>
                <a:gd name="connsiteX13" fmla="*/ 141381 w 1449013"/>
                <a:gd name="connsiteY13" fmla="*/ 1005593 h 1952472"/>
                <a:gd name="connsiteX14" fmla="*/ 427338 w 1449013"/>
                <a:gd name="connsiteY14" fmla="*/ 719630 h 1952472"/>
                <a:gd name="connsiteX15" fmla="*/ 141381 w 1449013"/>
                <a:gd name="connsiteY15" fmla="*/ 43366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972519 h 1952472"/>
                <a:gd name="connsiteX2" fmla="*/ 1449013 w 1449013"/>
                <a:gd name="connsiteY2" fmla="*/ 1444072 h 1952472"/>
                <a:gd name="connsiteX3" fmla="*/ 857954 w 1449013"/>
                <a:gd name="connsiteY3" fmla="*/ 1444072 h 1952472"/>
                <a:gd name="connsiteX4" fmla="*/ 857954 w 1449013"/>
                <a:gd name="connsiteY4" fmla="*/ 1542845 h 1952472"/>
                <a:gd name="connsiteX5" fmla="*/ 953273 w 1449013"/>
                <a:gd name="connsiteY5" fmla="*/ 1723701 h 1952472"/>
                <a:gd name="connsiteX6" fmla="*/ 724507 w 1449013"/>
                <a:gd name="connsiteY6" fmla="*/ 1952472 h 1952472"/>
                <a:gd name="connsiteX7" fmla="*/ 495741 w 1449013"/>
                <a:gd name="connsiteY7" fmla="*/ 1723701 h 1952472"/>
                <a:gd name="connsiteX8" fmla="*/ 591060 w 1449013"/>
                <a:gd name="connsiteY8" fmla="*/ 1542845 h 1952472"/>
                <a:gd name="connsiteX9" fmla="*/ 591060 w 1449013"/>
                <a:gd name="connsiteY9" fmla="*/ 1444072 h 1952472"/>
                <a:gd name="connsiteX10" fmla="*/ 0 w 1449013"/>
                <a:gd name="connsiteY10" fmla="*/ 1444072 h 1952472"/>
                <a:gd name="connsiteX11" fmla="*/ 0 w 1449013"/>
                <a:gd name="connsiteY11" fmla="*/ 967906 h 1952472"/>
                <a:gd name="connsiteX12" fmla="*/ 141381 w 1449013"/>
                <a:gd name="connsiteY12" fmla="*/ 1005593 h 1952472"/>
                <a:gd name="connsiteX13" fmla="*/ 427338 w 1449013"/>
                <a:gd name="connsiteY13" fmla="*/ 719630 h 1952472"/>
                <a:gd name="connsiteX14" fmla="*/ 141381 w 1449013"/>
                <a:gd name="connsiteY14" fmla="*/ 433666 h 1952472"/>
                <a:gd name="connsiteX15" fmla="*/ 0 w 1449013"/>
                <a:gd name="connsiteY15" fmla="*/ 471352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1444072 h 1952472"/>
                <a:gd name="connsiteX2" fmla="*/ 857954 w 1449013"/>
                <a:gd name="connsiteY2" fmla="*/ 1444072 h 1952472"/>
                <a:gd name="connsiteX3" fmla="*/ 857954 w 1449013"/>
                <a:gd name="connsiteY3" fmla="*/ 1542845 h 1952472"/>
                <a:gd name="connsiteX4" fmla="*/ 953273 w 1449013"/>
                <a:gd name="connsiteY4" fmla="*/ 1723701 h 1952472"/>
                <a:gd name="connsiteX5" fmla="*/ 724507 w 1449013"/>
                <a:gd name="connsiteY5" fmla="*/ 1952472 h 1952472"/>
                <a:gd name="connsiteX6" fmla="*/ 495741 w 1449013"/>
                <a:gd name="connsiteY6" fmla="*/ 1723701 h 1952472"/>
                <a:gd name="connsiteX7" fmla="*/ 591060 w 1449013"/>
                <a:gd name="connsiteY7" fmla="*/ 1542845 h 1952472"/>
                <a:gd name="connsiteX8" fmla="*/ 591060 w 1449013"/>
                <a:gd name="connsiteY8" fmla="*/ 1444072 h 1952472"/>
                <a:gd name="connsiteX9" fmla="*/ 0 w 1449013"/>
                <a:gd name="connsiteY9" fmla="*/ 1444072 h 1952472"/>
                <a:gd name="connsiteX10" fmla="*/ 0 w 1449013"/>
                <a:gd name="connsiteY10" fmla="*/ 967906 h 1952472"/>
                <a:gd name="connsiteX11" fmla="*/ 141381 w 1449013"/>
                <a:gd name="connsiteY11" fmla="*/ 1005593 h 1952472"/>
                <a:gd name="connsiteX12" fmla="*/ 427338 w 1449013"/>
                <a:gd name="connsiteY12" fmla="*/ 719630 h 1952472"/>
                <a:gd name="connsiteX13" fmla="*/ 141381 w 1449013"/>
                <a:gd name="connsiteY13" fmla="*/ 433666 h 1952472"/>
                <a:gd name="connsiteX14" fmla="*/ 0 w 1449013"/>
                <a:gd name="connsiteY14" fmla="*/ 47135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xmlns="" id="{46174572-A78E-47D0-AFD4-FF645D157E8C}"/>
                </a:ext>
              </a:extLst>
            </p:cNvPr>
            <p:cNvSpPr/>
            <p:nvPr/>
          </p:nvSpPr>
          <p:spPr>
            <a:xfrm rot="16200000" flipH="1">
              <a:off x="5869533" y="2988497"/>
              <a:ext cx="1045064" cy="1427172"/>
            </a:xfrm>
            <a:custGeom>
              <a:avLst/>
              <a:gdLst/>
              <a:ahLst/>
              <a:cxnLst/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967858"/>
                  </a:lnTo>
                  <a:cubicBezTo>
                    <a:pt x="41554" y="991928"/>
                    <a:pt x="89878" y="1005545"/>
                    <a:pt x="141381" y="1005545"/>
                  </a:cubicBezTo>
                  <a:cubicBezTo>
                    <a:pt x="299311" y="1005545"/>
                    <a:pt x="427338" y="877515"/>
                    <a:pt x="427338" y="719582"/>
                  </a:cubicBezTo>
                  <a:cubicBezTo>
                    <a:pt x="427338" y="561649"/>
                    <a:pt x="299311" y="433619"/>
                    <a:pt x="141381" y="433619"/>
                  </a:cubicBezTo>
                  <a:cubicBezTo>
                    <a:pt x="89878" y="433619"/>
                    <a:pt x="41554" y="447235"/>
                    <a:pt x="0" y="471304"/>
                  </a:cubicBez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E56D5ED-9411-4B56-B5CE-263EF4BC1B90}"/>
              </a:ext>
            </a:extLst>
          </p:cNvPr>
          <p:cNvSpPr txBox="1"/>
          <p:nvPr/>
        </p:nvSpPr>
        <p:spPr>
          <a:xfrm>
            <a:off x="7094586" y="946177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6FA48AF-1C38-4A56-B293-69673FC21A8F}"/>
              </a:ext>
            </a:extLst>
          </p:cNvPr>
          <p:cNvSpPr txBox="1"/>
          <p:nvPr/>
        </p:nvSpPr>
        <p:spPr>
          <a:xfrm>
            <a:off x="4075161" y="2091865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6B2653C-5E87-472B-B7C5-204F9A001315}"/>
              </a:ext>
            </a:extLst>
          </p:cNvPr>
          <p:cNvSpPr txBox="1"/>
          <p:nvPr/>
        </p:nvSpPr>
        <p:spPr>
          <a:xfrm>
            <a:off x="7094586" y="3237553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B498A94-4F27-4FBA-9C64-B0D584F24F19}"/>
              </a:ext>
            </a:extLst>
          </p:cNvPr>
          <p:cNvSpPr txBox="1"/>
          <p:nvPr/>
        </p:nvSpPr>
        <p:spPr>
          <a:xfrm>
            <a:off x="4075161" y="4383241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B062103-85D1-41C9-93FA-ABFE7D1854AE}"/>
              </a:ext>
            </a:extLst>
          </p:cNvPr>
          <p:cNvSpPr txBox="1"/>
          <p:nvPr/>
        </p:nvSpPr>
        <p:spPr>
          <a:xfrm>
            <a:off x="7094586" y="5528930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05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83B1EEE-6245-4106-859C-6B8B99FAF10E}"/>
              </a:ext>
            </a:extLst>
          </p:cNvPr>
          <p:cNvGrpSpPr/>
          <p:nvPr/>
        </p:nvGrpSpPr>
        <p:grpSpPr>
          <a:xfrm>
            <a:off x="637019" y="2046931"/>
            <a:ext cx="3361942" cy="551532"/>
            <a:chOff x="803640" y="3362835"/>
            <a:chExt cx="2059657" cy="5515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DD39CB3-B589-452B-9374-B0D42A7717B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F48F54A-D603-4CFA-8D0C-9D1FFC7FBEC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OPENCV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F1E63DBE-B43D-4441-88C6-2FBD8E4D7AC4}"/>
              </a:ext>
            </a:extLst>
          </p:cNvPr>
          <p:cNvGrpSpPr/>
          <p:nvPr/>
        </p:nvGrpSpPr>
        <p:grpSpPr>
          <a:xfrm>
            <a:off x="637019" y="4338307"/>
            <a:ext cx="3361942" cy="551532"/>
            <a:chOff x="803640" y="3362835"/>
            <a:chExt cx="2059657" cy="5515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A3F0268-1179-4A76-899A-F0588198849A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E443A43-EFA4-4102-9BFE-5FD299BDBC1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PYTHON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CAD84C4A-97F9-4EF6-9B21-F8D5D12BA31A}"/>
              </a:ext>
            </a:extLst>
          </p:cNvPr>
          <p:cNvGrpSpPr/>
          <p:nvPr/>
        </p:nvGrpSpPr>
        <p:grpSpPr>
          <a:xfrm>
            <a:off x="8157191" y="901243"/>
            <a:ext cx="3361942" cy="551532"/>
            <a:chOff x="803640" y="3362835"/>
            <a:chExt cx="2059657" cy="5515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DF03947A-F1F9-4321-81E7-D66CF636BCC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39E0F12-325D-4CB7-8F43-A7BC3706223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CNN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194013B8-DE67-48D7-BC55-5B9D740FD563}"/>
              </a:ext>
            </a:extLst>
          </p:cNvPr>
          <p:cNvGrpSpPr/>
          <p:nvPr/>
        </p:nvGrpSpPr>
        <p:grpSpPr>
          <a:xfrm>
            <a:off x="8157191" y="3192619"/>
            <a:ext cx="3361942" cy="551532"/>
            <a:chOff x="803640" y="3362835"/>
            <a:chExt cx="2059657" cy="5515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A9C8C803-B072-4AD1-A906-336E765A88F2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E36F2D94-1329-4531-B7C3-D3E0B1380F3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TENSOR FLOW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AD15EFC6-A702-4C91-9ED7-2D4940FA48F6}"/>
              </a:ext>
            </a:extLst>
          </p:cNvPr>
          <p:cNvGrpSpPr/>
          <p:nvPr/>
        </p:nvGrpSpPr>
        <p:grpSpPr>
          <a:xfrm>
            <a:off x="8104940" y="5198472"/>
            <a:ext cx="3361942" cy="551532"/>
            <a:chOff x="803640" y="3362835"/>
            <a:chExt cx="2059657" cy="5515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EB5114A-8B47-44E3-AF7F-151E044DC68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BBC7FFF3-A1FF-4090-8217-30405539972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DATASETS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Text Placeholder 1">
            <a:extLst>
              <a:ext uri="{FF2B5EF4-FFF2-40B4-BE49-F238E27FC236}">
                <a16:creationId xmlns:a16="http://schemas.microsoft.com/office/drawing/2014/main" xmlns="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650082" y="182881"/>
            <a:ext cx="3877831" cy="1815736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chemeClr val="accent1"/>
                </a:solidFill>
              </a:rPr>
              <a:t>Tools And</a:t>
            </a:r>
            <a:r>
              <a:rPr lang="en-US" sz="4000" b="1" dirty="0" smtClean="0"/>
              <a:t> Technology Used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23495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0"/>
            <a:ext cx="11573197" cy="82027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3.System Design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ACA13750-9111-4F5B-94E5-87280AE8DDD1}"/>
              </a:ext>
            </a:extLst>
          </p:cNvPr>
          <p:cNvSpPr/>
          <p:nvPr/>
        </p:nvSpPr>
        <p:spPr>
          <a:xfrm>
            <a:off x="6936376" y="1018903"/>
            <a:ext cx="5255624" cy="58390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5A772D9-F1B9-4A38-A470-3BAAC98DB13D}"/>
              </a:ext>
            </a:extLst>
          </p:cNvPr>
          <p:cNvSpPr/>
          <p:nvPr/>
        </p:nvSpPr>
        <p:spPr>
          <a:xfrm>
            <a:off x="0" y="1345474"/>
            <a:ext cx="6777317" cy="4826726"/>
          </a:xfrm>
          <a:prstGeom prst="roundRect">
            <a:avLst>
              <a:gd name="adj" fmla="val 6167"/>
            </a:avLst>
          </a:prstGeom>
          <a:solidFill>
            <a:schemeClr val="accent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evron 13">
            <a:extLst>
              <a:ext uri="{FF2B5EF4-FFF2-40B4-BE49-F238E27FC236}">
                <a16:creationId xmlns:a16="http://schemas.microsoft.com/office/drawing/2014/main" xmlns="" id="{58D62EB8-294B-4751-8F44-58613794FD84}"/>
              </a:ext>
            </a:extLst>
          </p:cNvPr>
          <p:cNvSpPr/>
          <p:nvPr/>
        </p:nvSpPr>
        <p:spPr>
          <a:xfrm>
            <a:off x="1647293" y="1493393"/>
            <a:ext cx="383213" cy="50945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C9E687F-5498-41C4-9CE1-E6C9D49D1138}"/>
              </a:ext>
            </a:extLst>
          </p:cNvPr>
          <p:cNvSpPr txBox="1"/>
          <p:nvPr/>
        </p:nvSpPr>
        <p:spPr>
          <a:xfrm>
            <a:off x="2420471" y="1640541"/>
            <a:ext cx="2689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DESIGN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Chevron 21">
            <a:extLst>
              <a:ext uri="{FF2B5EF4-FFF2-40B4-BE49-F238E27FC236}">
                <a16:creationId xmlns:a16="http://schemas.microsoft.com/office/drawing/2014/main" xmlns="" id="{456AC493-1D5B-4988-B085-B96C5FB75637}"/>
              </a:ext>
            </a:extLst>
          </p:cNvPr>
          <p:cNvSpPr/>
          <p:nvPr/>
        </p:nvSpPr>
        <p:spPr>
          <a:xfrm>
            <a:off x="7768394" y="1212899"/>
            <a:ext cx="400199" cy="51315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FD85F75-B1EF-4DDD-BFCD-C71C72F23E43}"/>
              </a:ext>
            </a:extLst>
          </p:cNvPr>
          <p:cNvSpPr txBox="1"/>
          <p:nvPr/>
        </p:nvSpPr>
        <p:spPr>
          <a:xfrm>
            <a:off x="8337176" y="1344706"/>
            <a:ext cx="287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DATAFLOW DIAGRAM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" name="Picture 31" descr="https://olinzlwlon.us-05.visual-paradigm.com/rest/diagrams/projects/clipboard/1_A_fub86FYDwCG27s?dummy=Yws1b86E.thA6AAU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48195" y="2547257"/>
            <a:ext cx="6074228" cy="334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https://olinzlwlon.us-05.visual-paradigm.com/rest/diagrams/projects/clipboard/1_A_fub86FYDwCG27s?dummy=lelVb86A4cHAewE0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543801" y="1842247"/>
            <a:ext cx="4141693" cy="4719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8112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389</Words>
  <Application>Microsoft Office PowerPoint</Application>
  <PresentationFormat>Custom</PresentationFormat>
  <Paragraphs>126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Prasanth PV</cp:lastModifiedBy>
  <cp:revision>165</cp:revision>
  <dcterms:created xsi:type="dcterms:W3CDTF">2018-04-24T17:14:44Z</dcterms:created>
  <dcterms:modified xsi:type="dcterms:W3CDTF">2020-09-10T17:49:19Z</dcterms:modified>
</cp:coreProperties>
</file>