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 id="2147483677" r:id="rId3"/>
    <p:sldMasterId id="2147483689" r:id="rId4"/>
  </p:sldMasterIdLst>
  <p:notesMasterIdLst>
    <p:notesMasterId r:id="rId23"/>
  </p:notesMasterIdLst>
  <p:sldIdLst>
    <p:sldId id="256" r:id="rId5"/>
    <p:sldId id="257" r:id="rId6"/>
    <p:sldId id="258" r:id="rId7"/>
    <p:sldId id="259" r:id="rId8"/>
    <p:sldId id="260" r:id="rId9"/>
    <p:sldId id="261" r:id="rId10"/>
    <p:sldId id="263" r:id="rId11"/>
    <p:sldId id="272" r:id="rId12"/>
    <p:sldId id="264" r:id="rId13"/>
    <p:sldId id="265" r:id="rId14"/>
    <p:sldId id="266" r:id="rId15"/>
    <p:sldId id="267" r:id="rId16"/>
    <p:sldId id="268" r:id="rId17"/>
    <p:sldId id="269" r:id="rId18"/>
    <p:sldId id="274" r:id="rId19"/>
    <p:sldId id="273" r:id="rId20"/>
    <p:sldId id="270" r:id="rId21"/>
    <p:sldId id="271" r:id="rId22"/>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r4d57JZRUTbabTHcWr0yN/Cfg6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2269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19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3bb489db2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3bb489db2_4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ge3bb489db2_4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693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2800"/>
              <a:buFont typeface="Noto Sans Symbols"/>
              <a:buNone/>
              <a:defRPr sz="2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5pPr>
            <a:lvl6pPr marR="0" lvl="5" algn="l" rtl="0">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7pPr>
            <a:lvl8pPr marR="0" lvl="7" algn="l" rtl="0">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3" name="Google Shape;83;p31"/>
          <p:cNvSpPr>
            <a:spLocks noGrp="1"/>
          </p:cNvSpPr>
          <p:nvPr>
            <p:ph type="pic" idx="3"/>
          </p:nvPr>
        </p:nvSpPr>
        <p:spPr>
          <a:xfrm>
            <a:off x="4928616" y="1129553"/>
            <a:ext cx="3986784"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1" name="Google Shape;91;p32"/>
          <p:cNvSpPr>
            <a:spLocks noGrp="1"/>
          </p:cNvSpPr>
          <p:nvPr>
            <p:ph type="pic" idx="3"/>
          </p:nvPr>
        </p:nvSpPr>
        <p:spPr>
          <a:xfrm>
            <a:off x="7543800" y="1129553"/>
            <a:ext cx="1371600" cy="1481328"/>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2" name="Google Shape;92;p32"/>
          <p:cNvSpPr>
            <a:spLocks noGrp="1"/>
          </p:cNvSpPr>
          <p:nvPr>
            <p:ph type="pic" idx="4"/>
          </p:nvPr>
        </p:nvSpPr>
        <p:spPr>
          <a:xfrm>
            <a:off x="7543800" y="2629169"/>
            <a:ext cx="1371600" cy="1481328"/>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3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3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42"/>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2" name="Google Shape;162;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4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4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4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4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4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4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5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5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5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5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5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5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5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5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5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5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54"/>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8" name="Google Shape;238;p5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5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5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5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pic>
        <p:nvPicPr>
          <p:cNvPr id="265" name="Google Shape;265;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2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22"/>
          <p:cNvSpPr>
            <a:spLocks noGrp="1"/>
          </p:cNvSpPr>
          <p:nvPr>
            <p:ph type="pic" idx="2"/>
          </p:nvPr>
        </p:nvSpPr>
        <p:spPr>
          <a:xfrm>
            <a:off x="927100" y="1129553"/>
            <a:ext cx="7988300" cy="3886200"/>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26" name="Google Shape;26;p2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270" name="Google Shape;270;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228600" algn="l">
              <a:spcBef>
                <a:spcPts val="220"/>
              </a:spcBef>
              <a:spcAft>
                <a:spcPts val="0"/>
              </a:spcAft>
              <a:buSzPts val="1100"/>
              <a:buFont typeface="Arial"/>
              <a:buNone/>
              <a:defRPr sz="1100"/>
            </a:lvl6pPr>
            <a:lvl7pPr marL="3200400" lvl="6" indent="-228600" algn="l">
              <a:spcBef>
                <a:spcPts val="220"/>
              </a:spcBef>
              <a:spcAft>
                <a:spcPts val="0"/>
              </a:spcAft>
              <a:buSzPts val="1100"/>
              <a:buFont typeface="Arial"/>
              <a:buNone/>
              <a:defRPr sz="1100"/>
            </a:lvl7pPr>
            <a:lvl8pPr marL="3657600" lvl="7" indent="-228600" algn="l">
              <a:spcBef>
                <a:spcPts val="220"/>
              </a:spcBef>
              <a:spcAft>
                <a:spcPts val="0"/>
              </a:spcAft>
              <a:buSzPts val="1100"/>
              <a:buFont typeface="Arial"/>
              <a:buNone/>
              <a:defRPr sz="1100"/>
            </a:lvl8pPr>
            <a:lvl9pPr marL="4114800" lvl="8" indent="-228600" algn="l">
              <a:spcBef>
                <a:spcPts val="220"/>
              </a:spcBef>
              <a:spcAft>
                <a:spcPts val="0"/>
              </a:spcAft>
              <a:buSzPts val="1100"/>
              <a:buFont typeface="Arial"/>
              <a:buNone/>
              <a:defRPr sz="1100"/>
            </a:lvl9pPr>
          </a:lstStyle>
          <a:p>
            <a:endParaRPr/>
          </a:p>
        </p:txBody>
      </p:sp>
      <p:pic>
        <p:nvPicPr>
          <p:cNvPr id="275" name="Google Shape;275;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sp>
        <p:nvSpPr>
          <p:cNvPr id="280" name="Google Shape;280;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pic>
        <p:nvPicPr>
          <p:cNvPr id="281" name="Google Shape;281;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6" name="Google Shape;286;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sp>
        <p:nvSpPr>
          <p:cNvPr id="287" name="Google Shape;287;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8" name="Google Shape;288;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pic>
        <p:nvPicPr>
          <p:cNvPr id="289" name="Google Shape;289;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301" name="Google Shape;301;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2" name="Google Shape;302;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66"/>
          <p:cNvSpPr>
            <a:spLocks noGrp="1"/>
          </p:cNvSpPr>
          <p:nvPr>
            <p:ph type="pic" idx="2"/>
          </p:nvPr>
        </p:nvSpPr>
        <p:spPr>
          <a:xfrm>
            <a:off x="1792288" y="612775"/>
            <a:ext cx="5486400" cy="4114800"/>
          </a:xfrm>
          <a:prstGeom prst="rect">
            <a:avLst/>
          </a:prstGeom>
          <a:noFill/>
          <a:ln>
            <a:noFill/>
          </a:ln>
        </p:spPr>
        <p:txBody>
          <a:bodyPr spcFirstLastPara="1" wrap="square" lIns="0" tIns="0" rIns="0" bIns="0" anchor="t" anchorCtr="0">
            <a:noAutofit/>
          </a:bodyPr>
          <a:lstStyle>
            <a:lvl1pPr marR="0" lvl="0" algn="l" rtl="0">
              <a:lnSpc>
                <a:spcPct val="106000"/>
              </a:lnSpc>
              <a:spcBef>
                <a:spcPts val="2000"/>
              </a:spcBef>
              <a:spcAft>
                <a:spcPts val="0"/>
              </a:spcAft>
              <a:buClr>
                <a:schemeClr val="dk1"/>
              </a:buClr>
              <a:buSzPts val="2000"/>
              <a:buFont typeface="Noto Sans Symbols"/>
              <a:buNone/>
              <a:defRPr sz="2500" b="0" i="0" u="none" strike="noStrike" cap="none">
                <a:solidFill>
                  <a:schemeClr val="dk1"/>
                </a:solidFill>
                <a:latin typeface="Arial"/>
                <a:ea typeface="Arial"/>
                <a:cs typeface="Arial"/>
                <a:sym typeface="Arial"/>
              </a:defRPr>
            </a:lvl1pPr>
            <a:lvl2pPr marR="0" lvl="1" algn="l" rtl="0">
              <a:lnSpc>
                <a:spcPct val="106000"/>
              </a:lnSpc>
              <a:spcBef>
                <a:spcPts val="1760"/>
              </a:spcBef>
              <a:spcAft>
                <a:spcPts val="0"/>
              </a:spcAft>
              <a:buClr>
                <a:schemeClr val="dk1"/>
              </a:buClr>
              <a:buSzPts val="2200"/>
              <a:buFont typeface="Noto Sans Symbols"/>
              <a:buNone/>
              <a:defRPr sz="2200" b="0" i="0" u="none" strike="noStrike" cap="none">
                <a:solidFill>
                  <a:schemeClr val="dk1"/>
                </a:solidFill>
                <a:latin typeface="Arial"/>
                <a:ea typeface="Arial"/>
                <a:cs typeface="Arial"/>
                <a:sym typeface="Arial"/>
              </a:defRPr>
            </a:lvl2pPr>
            <a:lvl3pPr marR="0" lvl="2" algn="l" rtl="0">
              <a:lnSpc>
                <a:spcPct val="106000"/>
              </a:lnSpc>
              <a:spcBef>
                <a:spcPts val="76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R="0" lvl="3" algn="l" rtl="0">
              <a:lnSpc>
                <a:spcPct val="106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07" name="Google Shape;307;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8" name="Google Shape;308;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3" name="Google Shape;313;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6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8" name="Google Shape;318;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55" name="Google Shape;55;p2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2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2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1.jp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Google Shape;108;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0" name="Google Shape;180;p4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4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4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Copyrights © 2017 Innodatatics Inc. All Rights Reserved</a:t>
            </a:r>
            <a:endParaRPr sz="9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256" name="Google Shape;256;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None/>
            </a:pPr>
            <a:endParaRPr sz="3100">
              <a:solidFill>
                <a:srgbClr val="AFAFAF"/>
              </a:solidFill>
              <a:latin typeface="Arial"/>
              <a:ea typeface="Arial"/>
              <a:cs typeface="Arial"/>
              <a:sym typeface="Arial"/>
            </a:endParaRPr>
          </a:p>
        </p:txBody>
      </p:sp>
      <p:cxnSp>
        <p:nvCxnSpPr>
          <p:cNvPr id="258" name="Google Shape;258;p57"/>
          <p:cNvCxnSpPr/>
          <p:nvPr/>
        </p:nvCxnSpPr>
        <p:spPr>
          <a:xfrm>
            <a:off x="469900" y="992188"/>
            <a:ext cx="8504238" cy="0"/>
          </a:xfrm>
          <a:prstGeom prst="straightConnector1">
            <a:avLst/>
          </a:prstGeom>
          <a:noFill/>
          <a:ln>
            <a:noFill/>
          </a:ln>
        </p:spPr>
      </p:cxnSp>
      <p:sp>
        <p:nvSpPr>
          <p:cNvPr id="259" name="Google Shape;259;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fld id="{00000000-1234-1234-1234-123412341234}" type="slidenum">
              <a:rPr lang="en-US" sz="600">
                <a:solidFill>
                  <a:srgbClr val="000000"/>
                </a:solidFill>
                <a:latin typeface="Arial"/>
                <a:ea typeface="Arial"/>
                <a:cs typeface="Arial"/>
                <a:sym typeface="Arial"/>
              </a:rPr>
              <a:t>‹#›</a:t>
            </a:fld>
            <a:endParaRPr sz="600">
              <a:solidFill>
                <a:srgbClr val="000000"/>
              </a:solidFill>
              <a:latin typeface="Arial"/>
              <a:ea typeface="Arial"/>
              <a:cs typeface="Arial"/>
              <a:sym typeface="Arial"/>
            </a:endParaRPr>
          </a:p>
        </p:txBody>
      </p:sp>
      <p:pic>
        <p:nvPicPr>
          <p:cNvPr id="260" name="Google Shape;260;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65988" y="1534727"/>
            <a:ext cx="6268824" cy="1894273"/>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Clr>
                <a:srgbClr val="002776"/>
              </a:buClr>
              <a:buSzPts val="3600"/>
              <a:buFont typeface="Verdana"/>
              <a:buNone/>
            </a:pPr>
            <a:r>
              <a:rPr lang="en-US" sz="3000" u="sng" dirty="0">
                <a:solidFill>
                  <a:schemeClr val="dk1"/>
                </a:solidFill>
                <a:latin typeface="Arial" panose="020B0604020202020204" pitchFamily="34" charset="0"/>
                <a:cs typeface="Arial" panose="020B0604020202020204" pitchFamily="34" charset="0"/>
              </a:rPr>
              <a:t> </a:t>
            </a:r>
            <a:r>
              <a:rPr lang="en-IN" sz="2400" u="sng" dirty="0">
                <a:solidFill>
                  <a:srgbClr val="002776"/>
                </a:solidFill>
                <a:latin typeface="Arial" panose="020B0604020202020204" pitchFamily="34" charset="0"/>
                <a:ea typeface="Verdana"/>
                <a:cs typeface="Arial" panose="020B0604020202020204" pitchFamily="34" charset="0"/>
                <a:sym typeface="Verdana"/>
              </a:rPr>
              <a:t>Presented by:-</a:t>
            </a:r>
            <a:r>
              <a:rPr lang="en-IN" sz="2400" i="0" u="sng" strike="noStrike" cap="none" dirty="0">
                <a:solidFill>
                  <a:srgbClr val="002776"/>
                </a:solidFill>
                <a:latin typeface="Arial" panose="020B0604020202020204" pitchFamily="34" charset="0"/>
                <a:ea typeface="Verdana"/>
                <a:cs typeface="Arial" panose="020B0604020202020204" pitchFamily="34" charset="0"/>
                <a:sym typeface="Verdana"/>
              </a:rPr>
              <a:t> Group 3</a:t>
            </a:r>
            <a:endParaRPr u="sng" dirty="0">
              <a:latin typeface="Arial" panose="020B0604020202020204" pitchFamily="34" charset="0"/>
              <a:cs typeface="Arial" panose="020B0604020202020204" pitchFamily="34" charset="0"/>
            </a:endParaRPr>
          </a:p>
          <a:p>
            <a:pPr marL="0" marR="0" lvl="0" indent="0" rtl="0">
              <a:lnSpc>
                <a:spcPct val="100000"/>
              </a:lnSpc>
              <a:spcBef>
                <a:spcPts val="0"/>
              </a:spcBef>
              <a:spcAft>
                <a:spcPts val="0"/>
              </a:spcAft>
              <a:buClr>
                <a:srgbClr val="002776"/>
              </a:buClr>
              <a:buSzPts val="2400"/>
              <a:buFont typeface="Verdana"/>
              <a:buNone/>
            </a:pPr>
            <a:r>
              <a:rPr lang="en-US" sz="2400" i="0" u="sng" strike="noStrike" cap="none" dirty="0">
                <a:solidFill>
                  <a:srgbClr val="002776"/>
                </a:solidFill>
                <a:latin typeface="Arial" panose="020B0604020202020204" pitchFamily="34" charset="0"/>
                <a:ea typeface="Verdana"/>
                <a:cs typeface="Arial" panose="020B0604020202020204" pitchFamily="34" charset="0"/>
                <a:sym typeface="Verdana"/>
              </a:rPr>
              <a:t> Mentor </a:t>
            </a:r>
            <a:r>
              <a:rPr lang="en-US" sz="2400" u="sng" dirty="0">
                <a:solidFill>
                  <a:srgbClr val="002776"/>
                </a:solidFill>
                <a:latin typeface="Arial" panose="020B0604020202020204" pitchFamily="34" charset="0"/>
                <a:ea typeface="Verdana"/>
                <a:cs typeface="Arial" panose="020B0604020202020204" pitchFamily="34" charset="0"/>
                <a:sym typeface="Verdana"/>
              </a:rPr>
              <a:t>Name:- </a:t>
            </a:r>
            <a:r>
              <a:rPr lang="en-US" sz="2400" u="sng" dirty="0" err="1">
                <a:solidFill>
                  <a:srgbClr val="002776"/>
                </a:solidFill>
                <a:latin typeface="Arial" panose="020B0604020202020204" pitchFamily="34" charset="0"/>
                <a:ea typeface="Verdana"/>
                <a:cs typeface="Arial" panose="020B0604020202020204" pitchFamily="34" charset="0"/>
                <a:sym typeface="Verdana"/>
              </a:rPr>
              <a:t>Rajshekhar</a:t>
            </a:r>
            <a:endParaRPr u="sng" dirty="0">
              <a:latin typeface="Arial" panose="020B0604020202020204" pitchFamily="34" charset="0"/>
              <a:cs typeface="Arial" panose="020B0604020202020204" pitchFamily="34" charset="0"/>
            </a:endParaRPr>
          </a:p>
          <a:p>
            <a:pPr marL="0" marR="0" lvl="0" indent="0" rtl="0">
              <a:lnSpc>
                <a:spcPct val="100000"/>
              </a:lnSpc>
              <a:spcBef>
                <a:spcPts val="0"/>
              </a:spcBef>
              <a:spcAft>
                <a:spcPts val="0"/>
              </a:spcAft>
              <a:buClr>
                <a:srgbClr val="002776"/>
              </a:buClr>
              <a:buSzPts val="2400"/>
              <a:buFont typeface="Verdana"/>
              <a:buNone/>
            </a:pPr>
            <a:r>
              <a:rPr lang="en-US" sz="2400" i="0" u="sng" strike="noStrike" cap="none" dirty="0">
                <a:solidFill>
                  <a:srgbClr val="002776"/>
                </a:solidFill>
                <a:latin typeface="Arial" panose="020B0604020202020204" pitchFamily="34" charset="0"/>
                <a:ea typeface="Verdana"/>
                <a:cs typeface="Arial" panose="020B0604020202020204" pitchFamily="34" charset="0"/>
                <a:sym typeface="Verdana"/>
              </a:rPr>
              <a:t> Date of submission:- </a:t>
            </a:r>
            <a:r>
              <a:rPr lang="en-US" sz="2400" u="sng" dirty="0">
                <a:solidFill>
                  <a:srgbClr val="002776"/>
                </a:solidFill>
                <a:latin typeface="Arial" panose="020B0604020202020204" pitchFamily="34" charset="0"/>
                <a:ea typeface="Verdana"/>
                <a:cs typeface="Arial" panose="020B0604020202020204" pitchFamily="34" charset="0"/>
                <a:sym typeface="Verdana"/>
              </a:rPr>
              <a:t>9</a:t>
            </a:r>
            <a:r>
              <a:rPr lang="en-US" sz="2400" i="0" u="sng" strike="noStrike" cap="none" dirty="0">
                <a:solidFill>
                  <a:srgbClr val="002776"/>
                </a:solidFill>
                <a:latin typeface="Arial" panose="020B0604020202020204" pitchFamily="34" charset="0"/>
                <a:ea typeface="Verdana"/>
                <a:cs typeface="Arial" panose="020B0604020202020204" pitchFamily="34" charset="0"/>
                <a:sym typeface="Verdana"/>
              </a:rPr>
              <a:t>/Sep/22</a:t>
            </a:r>
            <a:endParaRPr u="sng" dirty="0">
              <a:latin typeface="Arial" panose="020B0604020202020204" pitchFamily="34" charset="0"/>
              <a:cs typeface="Arial" panose="020B0604020202020204" pitchFamily="34" charset="0"/>
            </a:endParaRPr>
          </a:p>
        </p:txBody>
      </p:sp>
      <p:pic>
        <p:nvPicPr>
          <p:cNvPr id="333" name="Google Shape;333;p1"/>
          <p:cNvPicPr preferRelativeResize="0"/>
          <p:nvPr/>
        </p:nvPicPr>
        <p:blipFill rotWithShape="1">
          <a:blip r:embed="rId3">
            <a:alphaModFix/>
          </a:blip>
          <a:srcRect/>
          <a:stretch/>
        </p:blipFill>
        <p:spPr>
          <a:xfrm>
            <a:off x="9766169" y="0"/>
            <a:ext cx="1348033" cy="471340"/>
          </a:xfrm>
          <a:prstGeom prst="rect">
            <a:avLst/>
          </a:prstGeom>
          <a:noFill/>
          <a:ln>
            <a:noFill/>
          </a:ln>
        </p:spPr>
      </p:pic>
      <p:sp>
        <p:nvSpPr>
          <p:cNvPr id="334" name="Google Shape;334;p1"/>
          <p:cNvSpPr txBox="1"/>
          <p:nvPr/>
        </p:nvSpPr>
        <p:spPr>
          <a:xfrm>
            <a:off x="0" y="2697927"/>
            <a:ext cx="4807670" cy="26160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IN"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IN" b="1" i="1" dirty="0">
                <a:highlight>
                  <a:srgbClr val="FFFF00"/>
                </a:highlight>
                <a:latin typeface="Arial" panose="020B0604020202020204" pitchFamily="34" charset="0"/>
                <a:cs typeface="Arial" panose="020B0604020202020204" pitchFamily="34" charset="0"/>
              </a:rPr>
              <a:t>Name of participants:</a:t>
            </a:r>
          </a:p>
          <a:p>
            <a:pPr marL="285750" marR="0" lvl="0" indent="-285750" algn="l" rtl="0">
              <a:spcBef>
                <a:spcPts val="0"/>
              </a:spcBef>
              <a:spcAft>
                <a:spcPts val="0"/>
              </a:spcAft>
              <a:buFont typeface="Wingdings" panose="05000000000000000000" pitchFamily="2" charset="2"/>
              <a:buChar char="ü"/>
            </a:pPr>
            <a:endParaRPr lang="en-IN" dirty="0">
              <a:latin typeface="Arial" panose="020B0604020202020204" pitchFamily="34" charset="0"/>
              <a:cs typeface="Arial" panose="020B0604020202020204" pitchFamily="34" charset="0"/>
            </a:endParaRPr>
          </a:p>
          <a:p>
            <a:pPr marL="285750" marR="0" lvl="0" indent="-285750" algn="l" rtl="0">
              <a:spcBef>
                <a:spcPts val="0"/>
              </a:spcBef>
              <a:spcAft>
                <a:spcPts val="0"/>
              </a:spcAft>
              <a:buFont typeface="Wingdings" panose="05000000000000000000" pitchFamily="2" charset="2"/>
              <a:buChar char="ü"/>
            </a:pPr>
            <a:r>
              <a:rPr lang="en-IN" sz="1800" dirty="0">
                <a:latin typeface="Arial" panose="020B0604020202020204" pitchFamily="34" charset="0"/>
                <a:cs typeface="Arial" panose="020B0604020202020204" pitchFamily="34" charset="0"/>
              </a:rPr>
              <a:t>Sonali </a:t>
            </a:r>
            <a:r>
              <a:rPr lang="en-IN" sz="1800" dirty="0" err="1">
                <a:latin typeface="Arial" panose="020B0604020202020204" pitchFamily="34" charset="0"/>
                <a:cs typeface="Arial" panose="020B0604020202020204" pitchFamily="34" charset="0"/>
              </a:rPr>
              <a:t>Sahu</a:t>
            </a:r>
            <a:endParaRPr lang="en-IN" sz="1800" dirty="0">
              <a:latin typeface="Arial" panose="020B0604020202020204" pitchFamily="34" charset="0"/>
              <a:cs typeface="Arial" panose="020B0604020202020204" pitchFamily="34" charset="0"/>
            </a:endParaRPr>
          </a:p>
          <a:p>
            <a:pPr marL="285750" marR="0" lvl="0" indent="-285750" algn="l" rtl="0">
              <a:spcBef>
                <a:spcPts val="0"/>
              </a:spcBef>
              <a:spcAft>
                <a:spcPts val="0"/>
              </a:spcAft>
              <a:buFont typeface="Wingdings" panose="05000000000000000000" pitchFamily="2" charset="2"/>
              <a:buChar char="ü"/>
            </a:pPr>
            <a:r>
              <a:rPr lang="en-IN" sz="1800" dirty="0">
                <a:latin typeface="Arial" panose="020B0604020202020204" pitchFamily="34" charset="0"/>
                <a:cs typeface="Arial" panose="020B0604020202020204" pitchFamily="34" charset="0"/>
              </a:rPr>
              <a:t>Mr. </a:t>
            </a:r>
            <a:r>
              <a:rPr lang="en-IN" sz="1800" b="0" i="0" u="none" strike="noStrike" dirty="0" err="1">
                <a:solidFill>
                  <a:srgbClr val="000000"/>
                </a:solidFill>
                <a:effectLst/>
                <a:latin typeface="Arial" panose="020B0604020202020204" pitchFamily="34" charset="0"/>
                <a:cs typeface="Arial" panose="020B0604020202020204" pitchFamily="34" charset="0"/>
              </a:rPr>
              <a:t>Mohd</a:t>
            </a:r>
            <a:r>
              <a:rPr lang="en-IN" sz="1800" b="0" i="0" u="none" strike="noStrike" dirty="0">
                <a:solidFill>
                  <a:srgbClr val="000000"/>
                </a:solidFill>
                <a:effectLst/>
                <a:latin typeface="Arial" panose="020B0604020202020204" pitchFamily="34" charset="0"/>
                <a:cs typeface="Arial" panose="020B0604020202020204" pitchFamily="34" charset="0"/>
              </a:rPr>
              <a:t> Yasir</a:t>
            </a:r>
            <a:r>
              <a:rPr lang="en-IN" dirty="0">
                <a:latin typeface="Arial" panose="020B0604020202020204" pitchFamily="34" charset="0"/>
                <a:cs typeface="Arial" panose="020B0604020202020204" pitchFamily="34" charset="0"/>
              </a:rPr>
              <a:t> </a:t>
            </a:r>
          </a:p>
          <a:p>
            <a:pPr marL="285750" marR="0" lvl="0" indent="-285750" algn="l" rtl="0">
              <a:spcBef>
                <a:spcPts val="0"/>
              </a:spcBef>
              <a:spcAft>
                <a:spcPts val="0"/>
              </a:spcAft>
              <a:buFont typeface="Wingdings" panose="05000000000000000000" pitchFamily="2" charset="2"/>
              <a:buChar char="ü"/>
            </a:pPr>
            <a:r>
              <a:rPr lang="en-IN" sz="1800" dirty="0">
                <a:latin typeface="Arial" panose="020B0604020202020204" pitchFamily="34" charset="0"/>
                <a:cs typeface="Arial" panose="020B0604020202020204" pitchFamily="34" charset="0"/>
              </a:rPr>
              <a:t>Mr. Akshay Arvind Ukey</a:t>
            </a:r>
          </a:p>
          <a:p>
            <a:pPr marL="285750" marR="0" lvl="0" indent="-285750" algn="l" rtl="0">
              <a:spcBef>
                <a:spcPts val="0"/>
              </a:spcBef>
              <a:spcAft>
                <a:spcPts val="0"/>
              </a:spcAft>
              <a:buFont typeface="Wingdings" panose="05000000000000000000" pitchFamily="2" charset="2"/>
              <a:buChar char="ü"/>
            </a:pPr>
            <a:r>
              <a:rPr lang="en-IN" sz="1800" dirty="0">
                <a:latin typeface="Arial" panose="020B0604020202020204" pitchFamily="34" charset="0"/>
                <a:cs typeface="Arial" panose="020B0604020202020204" pitchFamily="34" charset="0"/>
              </a:rPr>
              <a:t>Mr. </a:t>
            </a:r>
            <a:r>
              <a:rPr lang="en-IN" sz="1800" dirty="0" err="1">
                <a:latin typeface="Arial" panose="020B0604020202020204" pitchFamily="34" charset="0"/>
                <a:cs typeface="Arial" panose="020B0604020202020204" pitchFamily="34" charset="0"/>
              </a:rPr>
              <a:t>Sonu</a:t>
            </a:r>
            <a:r>
              <a:rPr lang="en-IN" sz="1800" dirty="0">
                <a:latin typeface="Arial" panose="020B0604020202020204" pitchFamily="34" charset="0"/>
                <a:cs typeface="Arial" panose="020B0604020202020204" pitchFamily="34" charset="0"/>
              </a:rPr>
              <a:t> Kumar </a:t>
            </a:r>
          </a:p>
          <a:p>
            <a:pPr marL="285750" marR="0" lvl="0" indent="-285750" algn="l" rtl="0">
              <a:spcBef>
                <a:spcPts val="0"/>
              </a:spcBef>
              <a:spcAft>
                <a:spcPts val="0"/>
              </a:spcAft>
              <a:buFont typeface="Wingdings" panose="05000000000000000000" pitchFamily="2" charset="2"/>
              <a:buChar char="ü"/>
            </a:pPr>
            <a:r>
              <a:rPr lang="en-IN" sz="1800" dirty="0">
                <a:latin typeface="Arial" panose="020B0604020202020204" pitchFamily="34" charset="0"/>
                <a:cs typeface="Arial" panose="020B0604020202020204" pitchFamily="34" charset="0"/>
              </a:rPr>
              <a:t>Mr. Nilesh Ashok </a:t>
            </a:r>
            <a:r>
              <a:rPr lang="en-IN" sz="1800" dirty="0" err="1">
                <a:latin typeface="Arial" panose="020B0604020202020204" pitchFamily="34" charset="0"/>
                <a:cs typeface="Arial" panose="020B0604020202020204" pitchFamily="34" charset="0"/>
              </a:rPr>
              <a:t>Chipade</a:t>
            </a:r>
            <a:r>
              <a:rPr lang="en-IN" sz="1800" dirty="0">
                <a:latin typeface="Arial" panose="020B0604020202020204" pitchFamily="34" charset="0"/>
                <a:cs typeface="Arial" panose="020B0604020202020204" pitchFamily="34" charset="0"/>
              </a:rPr>
              <a:t> </a:t>
            </a:r>
          </a:p>
          <a:p>
            <a:pPr marL="285750" marR="0" lvl="0" indent="-285750" algn="l" rtl="0">
              <a:spcBef>
                <a:spcPts val="0"/>
              </a:spcBef>
              <a:spcAft>
                <a:spcPts val="0"/>
              </a:spcAft>
              <a:buFont typeface="Wingdings" panose="05000000000000000000" pitchFamily="2" charset="2"/>
              <a:buChar char="ü"/>
            </a:pPr>
            <a:r>
              <a:rPr lang="en-IN" sz="1800" dirty="0">
                <a:latin typeface="Arial" panose="020B0604020202020204" pitchFamily="34" charset="0"/>
                <a:cs typeface="Arial" panose="020B0604020202020204" pitchFamily="34" charset="0"/>
              </a:rPr>
              <a:t>Mr. Vinayak Subhash </a:t>
            </a:r>
            <a:r>
              <a:rPr lang="en-IN" sz="1800" dirty="0" err="1">
                <a:latin typeface="Arial" panose="020B0604020202020204" pitchFamily="34" charset="0"/>
                <a:cs typeface="Arial" panose="020B0604020202020204" pitchFamily="34" charset="0"/>
              </a:rPr>
              <a:t>Dhage</a:t>
            </a:r>
            <a:r>
              <a:rPr lang="en-IN" sz="1800" dirty="0">
                <a:latin typeface="Arial" panose="020B0604020202020204" pitchFamily="34" charset="0"/>
                <a:cs typeface="Arial" panose="020B0604020202020204" pitchFamily="34" charset="0"/>
              </a:rPr>
              <a:t> </a:t>
            </a:r>
          </a:p>
          <a:p>
            <a:pPr marL="0" marR="0" lvl="0" indent="0" algn="l" rtl="0">
              <a:spcBef>
                <a:spcPts val="0"/>
              </a:spcBef>
              <a:spcAft>
                <a:spcPts val="0"/>
              </a:spcAft>
              <a:buNone/>
            </a:pPr>
            <a:endParaRPr lang="en-IN"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0CF61DF5-F8EA-109B-D8A0-5124406F267C}"/>
              </a:ext>
            </a:extLst>
          </p:cNvPr>
          <p:cNvSpPr txBox="1">
            <a:spLocks/>
          </p:cNvSpPr>
          <p:nvPr/>
        </p:nvSpPr>
        <p:spPr>
          <a:xfrm>
            <a:off x="-169682" y="205106"/>
            <a:ext cx="11915480" cy="34880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3600" b="1" i="1" dirty="0"/>
          </a:p>
          <a:p>
            <a:r>
              <a:rPr lang="en-IN" sz="3600" b="1" i="1" dirty="0"/>
              <a:t>Telecommunication churn Prediction</a:t>
            </a:r>
          </a:p>
        </p:txBody>
      </p:sp>
      <p:pic>
        <p:nvPicPr>
          <p:cNvPr id="5" name="Picture 4">
            <a:extLst>
              <a:ext uri="{FF2B5EF4-FFF2-40B4-BE49-F238E27FC236}">
                <a16:creationId xmlns:a16="http://schemas.microsoft.com/office/drawing/2014/main" id="{580DD754-1D42-DFBD-9CD2-D7F8F72446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7670" y="1534727"/>
            <a:ext cx="6076242" cy="40793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400" name="Google Shape;400;p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 name="TextBox 2">
            <a:extLst>
              <a:ext uri="{FF2B5EF4-FFF2-40B4-BE49-F238E27FC236}">
                <a16:creationId xmlns:a16="http://schemas.microsoft.com/office/drawing/2014/main" id="{0A8FCED4-738D-34FE-0E90-1E8D2625BF1C}"/>
              </a:ext>
            </a:extLst>
          </p:cNvPr>
          <p:cNvSpPr txBox="1"/>
          <p:nvPr/>
        </p:nvSpPr>
        <p:spPr>
          <a:xfrm>
            <a:off x="-3347" y="21410"/>
            <a:ext cx="7695619" cy="95406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None/>
              <a:defRPr sz="2800" b="1">
                <a:solidFill>
                  <a:srgbClr val="002776"/>
                </a:solidFill>
              </a:defRPr>
            </a:lvl1pPr>
          </a:lstStyle>
          <a:p>
            <a:r>
              <a:rPr lang="en-US" dirty="0"/>
              <a:t>7. Splitting the data in training and testing sets</a:t>
            </a:r>
          </a:p>
        </p:txBody>
      </p:sp>
      <p:sp>
        <p:nvSpPr>
          <p:cNvPr id="5" name="TextBox 4">
            <a:extLst>
              <a:ext uri="{FF2B5EF4-FFF2-40B4-BE49-F238E27FC236}">
                <a16:creationId xmlns:a16="http://schemas.microsoft.com/office/drawing/2014/main" id="{26B9DCF7-DCC7-82C5-1538-2985750925BA}"/>
              </a:ext>
            </a:extLst>
          </p:cNvPr>
          <p:cNvSpPr txBox="1"/>
          <p:nvPr/>
        </p:nvSpPr>
        <p:spPr>
          <a:xfrm>
            <a:off x="-3347" y="975477"/>
            <a:ext cx="8962152" cy="1754326"/>
          </a:xfrm>
          <a:prstGeom prst="rect">
            <a:avLst/>
          </a:prstGeom>
          <a:noFill/>
        </p:spPr>
        <p:txBody>
          <a:bodyPr wrap="square">
            <a:spAutoFit/>
          </a:bodyPr>
          <a:lstStyle/>
          <a:p>
            <a:pPr marL="0" indent="0" algn="just">
              <a:buNone/>
            </a:pPr>
            <a:r>
              <a:rPr lang="en-US" sz="1800" dirty="0">
                <a:latin typeface="Arial" panose="020B0604020202020204" pitchFamily="34" charset="0"/>
                <a:cs typeface="Arial" panose="020B0604020202020204" pitchFamily="34" charset="0"/>
              </a:rPr>
              <a:t>The first step when building a model is to split the data into two groups, which are typically referred to as training and testing sets. The training set is used by the machine learning algorithm to build the model. The test set contains samples that are not part of the learning process and is used to evaluate the model’s performance. It is important to assess the quality of the model using unseen data to guarantee an objective evaluation.</a:t>
            </a:r>
          </a:p>
        </p:txBody>
      </p:sp>
      <p:pic>
        <p:nvPicPr>
          <p:cNvPr id="7" name="Picture 6">
            <a:extLst>
              <a:ext uri="{FF2B5EF4-FFF2-40B4-BE49-F238E27FC236}">
                <a16:creationId xmlns:a16="http://schemas.microsoft.com/office/drawing/2014/main" id="{60F1E696-55F7-3C1C-688A-351F6D6A819F}"/>
              </a:ext>
            </a:extLst>
          </p:cNvPr>
          <p:cNvPicPr>
            <a:picLocks noChangeAspect="1"/>
          </p:cNvPicPr>
          <p:nvPr/>
        </p:nvPicPr>
        <p:blipFill>
          <a:blip r:embed="rId4"/>
          <a:stretch>
            <a:fillRect/>
          </a:stretch>
        </p:blipFill>
        <p:spPr>
          <a:xfrm>
            <a:off x="2364854" y="2757341"/>
            <a:ext cx="4677848" cy="36860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0"/>
          <p:cNvSpPr txBox="1"/>
          <p:nvPr/>
        </p:nvSpPr>
        <p:spPr>
          <a:xfrm>
            <a:off x="-84842" y="79688"/>
            <a:ext cx="7766612" cy="52322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457200" indent="-457200">
              <a:buFont typeface="+mj-lt"/>
              <a:buAutoNum type="arabicParenR"/>
              <a:defRPr sz="2800" b="1">
                <a:solidFill>
                  <a:srgbClr val="002776"/>
                </a:solidFill>
              </a:defRPr>
            </a:lvl1pPr>
          </a:lstStyle>
          <a:p>
            <a:pPr marL="0" indent="0">
              <a:buNone/>
            </a:pPr>
            <a:r>
              <a:rPr lang="en-US" dirty="0"/>
              <a:t>8. Assessing multiple algorithms</a:t>
            </a:r>
          </a:p>
        </p:txBody>
      </p:sp>
      <p:sp>
        <p:nvSpPr>
          <p:cNvPr id="412" name="Google Shape;412;p10"/>
          <p:cNvSpPr txBox="1"/>
          <p:nvPr/>
        </p:nvSpPr>
        <p:spPr>
          <a:xfrm>
            <a:off x="0" y="2448538"/>
            <a:ext cx="3959258"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ym typeface="Century Gothic"/>
              </a:rPr>
              <a:t>Below are the Models we created and their accuracy:</a:t>
            </a:r>
          </a:p>
          <a:p>
            <a:pPr marL="0" marR="0" lvl="0" indent="0" algn="l" rtl="0">
              <a:spcBef>
                <a:spcPts val="0"/>
              </a:spcBef>
              <a:spcAft>
                <a:spcPts val="0"/>
              </a:spcAft>
              <a:buNone/>
            </a:pPr>
            <a:endParaRPr lang="en-US" sz="1800" dirty="0">
              <a:sym typeface="Century Gothic"/>
            </a:endParaRPr>
          </a:p>
          <a:p>
            <a:pPr marL="0" marR="0" lvl="0" indent="0" algn="l" rtl="0">
              <a:spcBef>
                <a:spcPts val="0"/>
              </a:spcBef>
              <a:spcAft>
                <a:spcPts val="0"/>
              </a:spcAft>
              <a:buNone/>
            </a:pPr>
            <a:r>
              <a:rPr lang="en-US" sz="1800" dirty="0">
                <a:sym typeface="Century Gothic"/>
              </a:rPr>
              <a:t>1. Logistic Regression: 75.92%</a:t>
            </a:r>
          </a:p>
          <a:p>
            <a:pPr marL="0" marR="0" lvl="0" indent="0" algn="l" rtl="0">
              <a:spcBef>
                <a:spcPts val="0"/>
              </a:spcBef>
              <a:spcAft>
                <a:spcPts val="0"/>
              </a:spcAft>
              <a:buNone/>
            </a:pPr>
            <a:r>
              <a:rPr lang="en-US" sz="1800" dirty="0">
                <a:sym typeface="Century Gothic"/>
              </a:rPr>
              <a:t>2. Random Forest: 91.15%</a:t>
            </a:r>
          </a:p>
          <a:p>
            <a:pPr marL="0" marR="0" lvl="0" indent="0" algn="l" rtl="0">
              <a:spcBef>
                <a:spcPts val="0"/>
              </a:spcBef>
              <a:spcAft>
                <a:spcPts val="0"/>
              </a:spcAft>
              <a:buNone/>
            </a:pPr>
            <a:r>
              <a:rPr lang="en-US" sz="1800" dirty="0">
                <a:sym typeface="Century Gothic"/>
              </a:rPr>
              <a:t>3. Support Vector Machine: 98.73%</a:t>
            </a:r>
          </a:p>
          <a:p>
            <a:pPr marL="0" marR="0" lvl="0" indent="0" algn="l" rtl="0">
              <a:spcBef>
                <a:spcPts val="0"/>
              </a:spcBef>
              <a:spcAft>
                <a:spcPts val="0"/>
              </a:spcAft>
              <a:buNone/>
            </a:pPr>
            <a:r>
              <a:rPr lang="en-US" sz="1800" dirty="0">
                <a:sym typeface="Century Gothic"/>
              </a:rPr>
              <a:t>4. XG Boost: 99.67%</a:t>
            </a:r>
          </a:p>
          <a:p>
            <a:pPr marL="0" marR="0" lvl="0" indent="0" algn="l" rtl="0">
              <a:spcBef>
                <a:spcPts val="0"/>
              </a:spcBef>
              <a:spcAft>
                <a:spcPts val="0"/>
              </a:spcAft>
              <a:buNone/>
            </a:pPr>
            <a:r>
              <a:rPr lang="en-US" sz="1800" dirty="0">
                <a:sym typeface="Century Gothic"/>
              </a:rPr>
              <a:t>5. Gradient Boosting-99.7%</a:t>
            </a:r>
            <a:endParaRPr sz="1800" dirty="0"/>
          </a:p>
          <a:p>
            <a:pPr marL="0" marR="0" lvl="0" indent="0" algn="l" rtl="0">
              <a:spcBef>
                <a:spcPts val="0"/>
              </a:spcBef>
              <a:spcAft>
                <a:spcPts val="0"/>
              </a:spcAft>
              <a:buNone/>
            </a:pPr>
            <a:endParaRPr sz="1800" dirty="0"/>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pic>
        <p:nvPicPr>
          <p:cNvPr id="414" name="Google Shape;414;p1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 name="TextBox 2">
            <a:extLst>
              <a:ext uri="{FF2B5EF4-FFF2-40B4-BE49-F238E27FC236}">
                <a16:creationId xmlns:a16="http://schemas.microsoft.com/office/drawing/2014/main" id="{92046097-09B6-82EB-DE9C-AC47FE32ADB8}"/>
              </a:ext>
            </a:extLst>
          </p:cNvPr>
          <p:cNvSpPr txBox="1"/>
          <p:nvPr/>
        </p:nvSpPr>
        <p:spPr>
          <a:xfrm>
            <a:off x="84841" y="602908"/>
            <a:ext cx="9059159" cy="1754326"/>
          </a:xfrm>
          <a:prstGeom prst="rect">
            <a:avLst/>
          </a:prstGeom>
          <a:noFill/>
        </p:spPr>
        <p:txBody>
          <a:bodyPr wrap="square">
            <a:spAutoFit/>
          </a:bodyPr>
          <a:lstStyle/>
          <a:p>
            <a:pPr marL="0" indent="0">
              <a:buNone/>
            </a:pPr>
            <a:r>
              <a:rPr lang="en-US" sz="1800" dirty="0"/>
              <a:t>Algorithm selection is a key challenge in any machine learning project since there is not an algorithm that is the best across all projects. Generally, we need to evaluate a set of potential candidates and select for further evaluation those that provide better performance.</a:t>
            </a:r>
          </a:p>
          <a:p>
            <a:pPr marL="0" indent="0">
              <a:buNone/>
            </a:pPr>
            <a:r>
              <a:rPr lang="en-US" sz="1800" dirty="0"/>
              <a:t>In this project, we compare 6 different algorithms, all of them already implemented in Scikit-Learn</a:t>
            </a:r>
            <a:endParaRPr lang="en-IN" sz="1800" dirty="0"/>
          </a:p>
        </p:txBody>
      </p:sp>
      <p:pic>
        <p:nvPicPr>
          <p:cNvPr id="5" name="Picture 4">
            <a:extLst>
              <a:ext uri="{FF2B5EF4-FFF2-40B4-BE49-F238E27FC236}">
                <a16:creationId xmlns:a16="http://schemas.microsoft.com/office/drawing/2014/main" id="{C3CE56D8-72B8-972F-E49B-3A3C54F0CAA6}"/>
              </a:ext>
            </a:extLst>
          </p:cNvPr>
          <p:cNvPicPr>
            <a:picLocks noChangeAspect="1"/>
          </p:cNvPicPr>
          <p:nvPr/>
        </p:nvPicPr>
        <p:blipFill>
          <a:blip r:embed="rId4"/>
          <a:stretch>
            <a:fillRect/>
          </a:stretch>
        </p:blipFill>
        <p:spPr>
          <a:xfrm>
            <a:off x="3714161" y="2880454"/>
            <a:ext cx="5335571" cy="39775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11"/>
          <p:cNvSpPr txBox="1"/>
          <p:nvPr/>
        </p:nvSpPr>
        <p:spPr>
          <a:xfrm>
            <a:off x="0" y="0"/>
            <a:ext cx="7645138" cy="738623"/>
          </a:xfrm>
          <a:prstGeom prst="rect">
            <a:avLst/>
          </a:prstGeom>
          <a:noFill/>
          <a:ln>
            <a:noFill/>
          </a:ln>
        </p:spPr>
        <p:txBody>
          <a:bodyPr spcFirstLastPara="1" wrap="square" lIns="91425" tIns="45700" rIns="91425" bIns="45700" anchor="t" anchorCtr="0">
            <a:spAutoFit/>
          </a:bodyPr>
          <a:lstStyle/>
          <a:p>
            <a:pPr>
              <a:buClr>
                <a:srgbClr val="002776"/>
              </a:buClr>
              <a:buSzPts val="2800"/>
            </a:pPr>
            <a:r>
              <a:rPr lang="en-US" sz="2800" b="1" dirty="0">
                <a:solidFill>
                  <a:srgbClr val="002776"/>
                </a:solidFill>
              </a:rPr>
              <a:t>9. Algorithm selected: Gradient Boosting</a:t>
            </a:r>
          </a:p>
          <a:p>
            <a:pPr marL="0" marR="0" lvl="0" indent="0" algn="l" rtl="0">
              <a:lnSpc>
                <a:spcPct val="100000"/>
              </a:lnSpc>
              <a:spcBef>
                <a:spcPts val="0"/>
              </a:spcBef>
              <a:spcAft>
                <a:spcPts val="0"/>
              </a:spcAft>
              <a:buClr>
                <a:srgbClr val="002776"/>
              </a:buClr>
              <a:buSzPts val="2800"/>
              <a:buFont typeface="Arial"/>
              <a:buNone/>
            </a:pPr>
            <a:endParaRPr dirty="0"/>
          </a:p>
        </p:txBody>
      </p:sp>
      <p:pic>
        <p:nvPicPr>
          <p:cNvPr id="425" name="Google Shape;425;p11"/>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 name="TextBox 2">
            <a:extLst>
              <a:ext uri="{FF2B5EF4-FFF2-40B4-BE49-F238E27FC236}">
                <a16:creationId xmlns:a16="http://schemas.microsoft.com/office/drawing/2014/main" id="{F88C4A40-9E59-4BC2-F025-AD3A3EE9F08D}"/>
              </a:ext>
            </a:extLst>
          </p:cNvPr>
          <p:cNvSpPr txBox="1"/>
          <p:nvPr/>
        </p:nvSpPr>
        <p:spPr>
          <a:xfrm>
            <a:off x="1" y="539885"/>
            <a:ext cx="4242061" cy="6186309"/>
          </a:xfrm>
          <a:prstGeom prst="rect">
            <a:avLst/>
          </a:prstGeom>
          <a:noFill/>
        </p:spPr>
        <p:txBody>
          <a:bodyPr wrap="square">
            <a:spAutoFit/>
          </a:bodyPr>
          <a:lstStyle/>
          <a:p>
            <a:pPr marL="0" indent="0" algn="just">
              <a:buNone/>
            </a:pPr>
            <a:r>
              <a:rPr lang="en-US" sz="1800" dirty="0">
                <a:latin typeface="Arial" panose="020B0604020202020204" pitchFamily="34" charset="0"/>
                <a:cs typeface="Arial" panose="020B0604020202020204" pitchFamily="34" charset="0"/>
              </a:rPr>
              <a:t>Gradient Boosting is a very popular machine learning ensemble method based on a sequential training of multiple models to make predictions. In Gradient Boosting, first, we’ll make a model using a random sample of your original data. After fitting the model, we can make predictions and compute the residuals of the model. The residuals are the difference between the actual values and the predictions of the model. Then, we’ll train a new tree based on the residuals of the previous tree, calculating again the residuals of this new model. We repeat this process until we reach a threshold (residual close to 0), meaning there is a very low difference between the actual and predicted values. Finally, we can take a sum of all model forecasts (prediction of the data and predictions of the error) to make a final prediction.</a:t>
            </a:r>
            <a:endParaRPr lang="en-IN"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E5CA7E1-64BF-9725-3739-D14EAB2BD90A}"/>
              </a:ext>
            </a:extLst>
          </p:cNvPr>
          <p:cNvPicPr>
            <a:picLocks noChangeAspect="1"/>
          </p:cNvPicPr>
          <p:nvPr/>
        </p:nvPicPr>
        <p:blipFill>
          <a:blip r:embed="rId4"/>
          <a:stretch>
            <a:fillRect/>
          </a:stretch>
        </p:blipFill>
        <p:spPr>
          <a:xfrm>
            <a:off x="4392890" y="1039910"/>
            <a:ext cx="4477732" cy="47781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2"/>
          <p:cNvSpPr txBox="1"/>
          <p:nvPr/>
        </p:nvSpPr>
        <p:spPr>
          <a:xfrm>
            <a:off x="-1" y="126959"/>
            <a:ext cx="5825765" cy="738623"/>
          </a:xfrm>
          <a:prstGeom prst="rect">
            <a:avLst/>
          </a:prstGeom>
          <a:noFill/>
          <a:ln>
            <a:noFill/>
          </a:ln>
        </p:spPr>
        <p:txBody>
          <a:bodyPr spcFirstLastPara="1" wrap="square" lIns="91425" tIns="45700" rIns="91425" bIns="45700" anchor="t" anchorCtr="0">
            <a:spAutoFit/>
          </a:bodyPr>
          <a:lstStyle/>
          <a:p>
            <a:pPr>
              <a:buClr>
                <a:srgbClr val="002776"/>
              </a:buClr>
              <a:buSzPts val="2800"/>
            </a:pPr>
            <a:r>
              <a:rPr lang="en-US" sz="2800" b="1" dirty="0">
                <a:solidFill>
                  <a:srgbClr val="002776"/>
                </a:solidFill>
              </a:rPr>
              <a:t>10.Hyperparameter tuning</a:t>
            </a:r>
          </a:p>
          <a:p>
            <a:pPr marL="0" marR="0" lvl="0" indent="0" algn="l" rtl="0">
              <a:lnSpc>
                <a:spcPct val="100000"/>
              </a:lnSpc>
              <a:spcBef>
                <a:spcPts val="0"/>
              </a:spcBef>
              <a:spcAft>
                <a:spcPts val="0"/>
              </a:spcAft>
              <a:buClr>
                <a:srgbClr val="002776"/>
              </a:buClr>
              <a:buSzPts val="2800"/>
              <a:buFont typeface="Arial"/>
              <a:buNone/>
            </a:pPr>
            <a:endParaRPr lang="en-US" dirty="0"/>
          </a:p>
        </p:txBody>
      </p:sp>
      <p:pic>
        <p:nvPicPr>
          <p:cNvPr id="434" name="Google Shape;434;p1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 name="TextBox 2">
            <a:extLst>
              <a:ext uri="{FF2B5EF4-FFF2-40B4-BE49-F238E27FC236}">
                <a16:creationId xmlns:a16="http://schemas.microsoft.com/office/drawing/2014/main" id="{F902FA46-FEB4-BE82-9D5B-610B0B35CF64}"/>
              </a:ext>
            </a:extLst>
          </p:cNvPr>
          <p:cNvSpPr txBox="1"/>
          <p:nvPr/>
        </p:nvSpPr>
        <p:spPr>
          <a:xfrm>
            <a:off x="122549" y="754144"/>
            <a:ext cx="4817096" cy="6001643"/>
          </a:xfrm>
          <a:prstGeom prst="rect">
            <a:avLst/>
          </a:prstGeom>
          <a:noFill/>
        </p:spPr>
        <p:txBody>
          <a:bodyPr wrap="square">
            <a:spAutoFit/>
          </a:bodyPr>
          <a:lstStyle/>
          <a:p>
            <a:pPr marL="0" indent="0" algn="just">
              <a:buNone/>
            </a:pPr>
            <a:r>
              <a:rPr lang="en-US" sz="1600" dirty="0"/>
              <a:t>We’ll split our data into a training set for learning the parameters of the model, and a testing set for evaluating its performance. The next step in the machine learning process is to perform hyperparameter tuning. The selection of hyperparameters consists of testing the performance of the model against different combinations of hyperparameters, selecting those that perform best according to a chosen metric and a validation method.</a:t>
            </a:r>
          </a:p>
          <a:p>
            <a:pPr marL="0" indent="0" algn="just">
              <a:buNone/>
            </a:pPr>
            <a:r>
              <a:rPr lang="en-US" sz="1600" dirty="0"/>
              <a:t>For hyperparameter tuning, we need to split our training data again into a set for training and a set for testing the hyperparameters (often called validation set). It is a very common practice to use k-fold cross-validation for hyperparameter tuning. The training set is </a:t>
            </a:r>
            <a:r>
              <a:rPr lang="en-US" sz="1800" dirty="0"/>
              <a:t>divided</a:t>
            </a:r>
            <a:r>
              <a:rPr lang="en-US" sz="1600" dirty="0"/>
              <a:t> again into k equal-sized samples, 1 sample is used for testing and the remaining k-1 samples are used for training the model, repeating the process k times. Then, the k evaluation metrics (in this case the accuracy) are averaged to produce a single estimator.</a:t>
            </a:r>
          </a:p>
          <a:p>
            <a:pPr marL="0" indent="0" algn="just">
              <a:buNone/>
            </a:pPr>
            <a:r>
              <a:rPr lang="en-US" sz="1600" dirty="0"/>
              <a:t>It is important to stress that the validation set is used for hyperparameter selection and not for evaluating the final performance of our model.</a:t>
            </a:r>
            <a:endParaRPr lang="en-IN" sz="1600" dirty="0"/>
          </a:p>
        </p:txBody>
      </p:sp>
      <p:pic>
        <p:nvPicPr>
          <p:cNvPr id="5" name="Picture 4">
            <a:extLst>
              <a:ext uri="{FF2B5EF4-FFF2-40B4-BE49-F238E27FC236}">
                <a16:creationId xmlns:a16="http://schemas.microsoft.com/office/drawing/2014/main" id="{1AE90FAF-5A40-181A-C475-71623B1AAB5E}"/>
              </a:ext>
            </a:extLst>
          </p:cNvPr>
          <p:cNvPicPr>
            <a:picLocks noChangeAspect="1"/>
          </p:cNvPicPr>
          <p:nvPr/>
        </p:nvPicPr>
        <p:blipFill>
          <a:blip r:embed="rId4"/>
          <a:stretch>
            <a:fillRect/>
          </a:stretch>
        </p:blipFill>
        <p:spPr>
          <a:xfrm>
            <a:off x="4872420" y="1867583"/>
            <a:ext cx="4271580" cy="40718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3"/>
          <p:cNvSpPr txBox="1"/>
          <p:nvPr/>
        </p:nvSpPr>
        <p:spPr>
          <a:xfrm>
            <a:off x="0" y="100245"/>
            <a:ext cx="7921524" cy="738623"/>
          </a:xfrm>
          <a:prstGeom prst="rect">
            <a:avLst/>
          </a:prstGeom>
          <a:noFill/>
          <a:ln>
            <a:noFill/>
          </a:ln>
        </p:spPr>
        <p:txBody>
          <a:bodyPr spcFirstLastPara="1" wrap="square" lIns="91425" tIns="45700" rIns="91425" bIns="45700" anchor="t" anchorCtr="0">
            <a:spAutoFit/>
          </a:bodyPr>
          <a:lstStyle/>
          <a:p>
            <a:r>
              <a:rPr lang="en-US" sz="2800" b="1" dirty="0">
                <a:solidFill>
                  <a:srgbClr val="002776"/>
                </a:solidFill>
              </a:rPr>
              <a:t>11.Performance of the model</a:t>
            </a:r>
          </a:p>
          <a:p>
            <a:pPr marL="0" marR="0" lvl="0" indent="0" algn="l" rtl="0">
              <a:spcBef>
                <a:spcPts val="0"/>
              </a:spcBef>
              <a:spcAft>
                <a:spcPts val="0"/>
              </a:spcAft>
              <a:buNone/>
            </a:pPr>
            <a:endParaRPr dirty="0"/>
          </a:p>
        </p:txBody>
      </p:sp>
      <p:pic>
        <p:nvPicPr>
          <p:cNvPr id="441" name="Google Shape;441;p1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 name="TextBox 2">
            <a:extLst>
              <a:ext uri="{FF2B5EF4-FFF2-40B4-BE49-F238E27FC236}">
                <a16:creationId xmlns:a16="http://schemas.microsoft.com/office/drawing/2014/main" id="{029DCA3D-E3E2-2791-0F61-18EDA65CB664}"/>
              </a:ext>
            </a:extLst>
          </p:cNvPr>
          <p:cNvSpPr txBox="1"/>
          <p:nvPr/>
        </p:nvSpPr>
        <p:spPr>
          <a:xfrm>
            <a:off x="75414" y="593889"/>
            <a:ext cx="8883391" cy="3139321"/>
          </a:xfrm>
          <a:prstGeom prst="rect">
            <a:avLst/>
          </a:prstGeom>
          <a:noFill/>
        </p:spPr>
        <p:txBody>
          <a:bodyPr wrap="square">
            <a:spAutoFit/>
          </a:bodyPr>
          <a:lstStyle/>
          <a:p>
            <a:pPr marL="0" indent="0" algn="just">
              <a:buNone/>
            </a:pPr>
            <a:r>
              <a:rPr lang="en-US" sz="1800" dirty="0"/>
              <a:t>The last step of the machine learning process is to check the performance of the model (best hyperparameters ) by using the confusion matrix and some evaluation metrics.</a:t>
            </a:r>
          </a:p>
          <a:p>
            <a:pPr marL="0" indent="0" algn="just">
              <a:buNone/>
            </a:pPr>
            <a:r>
              <a:rPr lang="en-US" sz="1800" dirty="0"/>
              <a:t>The confusion matrix, also known as the error matrix, is used to evaluate the performance of a machine learning model by examining the number of observations that are correctly and incorrectly classified. Each column of the matrix contains the predicted classes while each row represents the actual classes or vice versa. In a perfect classification, the confusion matrix will be all zeros except for the diagonal. All the elements out of the main diagonal represent misclassifications. It is important to bear in mind that the confusion matrix allows us to observe patterns of misclassification (which classes and to which extend they were incorrectly classified).</a:t>
            </a:r>
            <a:endParaRPr lang="en-IN" sz="1800" dirty="0"/>
          </a:p>
        </p:txBody>
      </p:sp>
      <p:pic>
        <p:nvPicPr>
          <p:cNvPr id="7" name="Picture 6">
            <a:extLst>
              <a:ext uri="{FF2B5EF4-FFF2-40B4-BE49-F238E27FC236}">
                <a16:creationId xmlns:a16="http://schemas.microsoft.com/office/drawing/2014/main" id="{518C3646-5654-7D5A-2F2D-46A7CF2FBAFF}"/>
              </a:ext>
            </a:extLst>
          </p:cNvPr>
          <p:cNvPicPr>
            <a:picLocks noChangeAspect="1"/>
          </p:cNvPicPr>
          <p:nvPr/>
        </p:nvPicPr>
        <p:blipFill>
          <a:blip r:embed="rId4"/>
          <a:stretch>
            <a:fillRect/>
          </a:stretch>
        </p:blipFill>
        <p:spPr>
          <a:xfrm>
            <a:off x="1778901" y="3815495"/>
            <a:ext cx="5099343" cy="30425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3"/>
          <p:cNvSpPr txBox="1"/>
          <p:nvPr/>
        </p:nvSpPr>
        <p:spPr>
          <a:xfrm>
            <a:off x="75414" y="100245"/>
            <a:ext cx="7921524" cy="738623"/>
          </a:xfrm>
          <a:prstGeom prst="rect">
            <a:avLst/>
          </a:prstGeom>
          <a:noFill/>
          <a:ln>
            <a:noFill/>
          </a:ln>
        </p:spPr>
        <p:txBody>
          <a:bodyPr spcFirstLastPara="1" wrap="square" lIns="91425" tIns="45700" rIns="91425" bIns="45700" anchor="t" anchorCtr="0">
            <a:spAutoFit/>
          </a:bodyPr>
          <a:lstStyle/>
          <a:p>
            <a:r>
              <a:rPr lang="en-US" sz="2800" b="1" dirty="0">
                <a:solidFill>
                  <a:srgbClr val="002776"/>
                </a:solidFill>
              </a:rPr>
              <a:t>12. Drawing conclusions — Summary</a:t>
            </a:r>
          </a:p>
          <a:p>
            <a:pPr marL="0" marR="0" lvl="0" indent="0" algn="l" rtl="0">
              <a:spcBef>
                <a:spcPts val="0"/>
              </a:spcBef>
              <a:spcAft>
                <a:spcPts val="0"/>
              </a:spcAft>
              <a:buNone/>
            </a:pPr>
            <a:endParaRPr dirty="0"/>
          </a:p>
        </p:txBody>
      </p:sp>
      <p:pic>
        <p:nvPicPr>
          <p:cNvPr id="441" name="Google Shape;441;p1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 name="TextBox 2">
            <a:extLst>
              <a:ext uri="{FF2B5EF4-FFF2-40B4-BE49-F238E27FC236}">
                <a16:creationId xmlns:a16="http://schemas.microsoft.com/office/drawing/2014/main" id="{029DCA3D-E3E2-2791-0F61-18EDA65CB664}"/>
              </a:ext>
            </a:extLst>
          </p:cNvPr>
          <p:cNvSpPr txBox="1"/>
          <p:nvPr/>
        </p:nvSpPr>
        <p:spPr>
          <a:xfrm>
            <a:off x="75414" y="593889"/>
            <a:ext cx="8883391" cy="5632311"/>
          </a:xfrm>
          <a:prstGeom prst="rect">
            <a:avLst/>
          </a:prstGeom>
          <a:noFill/>
        </p:spPr>
        <p:txBody>
          <a:bodyPr wrap="square">
            <a:spAutoFit/>
          </a:bodyPr>
          <a:lstStyle/>
          <a:p>
            <a:pPr marL="0" indent="0" algn="just">
              <a:buNone/>
            </a:pPr>
            <a:r>
              <a:rPr lang="en-US" sz="1800" dirty="0">
                <a:latin typeface="Arial" panose="020B0604020202020204" pitchFamily="34" charset="0"/>
                <a:cs typeface="Arial" panose="020B0604020202020204" pitchFamily="34" charset="0"/>
              </a:rPr>
              <a:t>we have walked through a complete end-to-end machine learning project using the Telecommunication customer Churn dataset. We started by cleaning the data and analyzing it with visualization. Then, to be able to build a machine learning model, we transformed the categorical data into numeric variables (feature engineering). After transforming the data, we tried 6 different machine learning algorithms using default parameters. Finally, we tuned the hyperparameters of the Gradient Boosting Classifier (best performance model) for model optimization, obtaining an accuracy of nearly 80% (close to 6% higher than the baseline).</a:t>
            </a:r>
          </a:p>
          <a:p>
            <a:pPr marL="0" indent="0" algn="just">
              <a:buNone/>
            </a:pPr>
            <a:endParaRPr lang="en-US" sz="1800"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It is important to stress that the exact steps of a machine learning task vary by project. Although in the project we followed a linear process, machine learning projects tend to be iterative rather than linear processes, where previous steps are often revisited as we learn more about the problem we try to solve.</a:t>
            </a:r>
          </a:p>
          <a:p>
            <a:pPr marL="0" indent="0" algn="just">
              <a:buNone/>
            </a:pPr>
            <a:endParaRPr lang="en-US" sz="1800" dirty="0">
              <a:latin typeface="Arial" panose="020B0604020202020204" pitchFamily="34" charset="0"/>
              <a:cs typeface="Arial" panose="020B0604020202020204" pitchFamily="34" charset="0"/>
            </a:endParaRPr>
          </a:p>
          <a:p>
            <a:pPr marL="0" indent="0" algn="just">
              <a:buNone/>
            </a:pPr>
            <a:endParaRPr lang="en-US" sz="1800"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Model Accuracy-</a:t>
            </a:r>
          </a:p>
          <a:p>
            <a:pPr marL="0" indent="0" algn="just">
              <a:buNone/>
            </a:pPr>
            <a:r>
              <a:rPr lang="en-US" sz="1800" dirty="0">
                <a:latin typeface="Arial" panose="020B0604020202020204" pitchFamily="34" charset="0"/>
                <a:cs typeface="Arial" panose="020B0604020202020204" pitchFamily="34" charset="0"/>
              </a:rPr>
              <a:t>Precision-</a:t>
            </a:r>
          </a:p>
          <a:p>
            <a:pPr marL="0" indent="0" algn="just">
              <a:buNone/>
            </a:pPr>
            <a:r>
              <a:rPr lang="en-US" sz="1800" dirty="0">
                <a:latin typeface="Arial" panose="020B0604020202020204" pitchFamily="34" charset="0"/>
                <a:cs typeface="Arial" panose="020B0604020202020204" pitchFamily="34" charset="0"/>
              </a:rPr>
              <a:t>Recall-</a:t>
            </a:r>
          </a:p>
          <a:p>
            <a:pPr marL="0" indent="0" algn="just">
              <a:buNone/>
            </a:pPr>
            <a:r>
              <a:rPr lang="en-US" sz="1800" dirty="0">
                <a:latin typeface="Arial" panose="020B0604020202020204" pitchFamily="34" charset="0"/>
                <a:cs typeface="Arial" panose="020B0604020202020204" pitchFamily="34" charset="0"/>
              </a:rPr>
              <a:t>F1 score-</a:t>
            </a:r>
          </a:p>
          <a:p>
            <a:pPr marL="0" indent="0" algn="just">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598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3"/>
          <p:cNvSpPr txBox="1"/>
          <p:nvPr/>
        </p:nvSpPr>
        <p:spPr>
          <a:xfrm>
            <a:off x="0" y="100245"/>
            <a:ext cx="7921524" cy="738623"/>
          </a:xfrm>
          <a:prstGeom prst="rect">
            <a:avLst/>
          </a:prstGeom>
          <a:noFill/>
          <a:ln>
            <a:noFill/>
          </a:ln>
        </p:spPr>
        <p:txBody>
          <a:bodyPr spcFirstLastPara="1" wrap="square" lIns="91425" tIns="45700" rIns="91425" bIns="45700" anchor="t" anchorCtr="0">
            <a:spAutoFit/>
          </a:bodyPr>
          <a:lstStyle/>
          <a:p>
            <a:r>
              <a:rPr lang="en-US" sz="2800" b="1" dirty="0">
                <a:solidFill>
                  <a:srgbClr val="002776"/>
                </a:solidFill>
              </a:rPr>
              <a:t>13. Deployment</a:t>
            </a:r>
          </a:p>
          <a:p>
            <a:pPr marL="0" marR="0" lvl="0" indent="0" algn="l" rtl="0">
              <a:spcBef>
                <a:spcPts val="0"/>
              </a:spcBef>
              <a:spcAft>
                <a:spcPts val="0"/>
              </a:spcAft>
              <a:buNone/>
            </a:pPr>
            <a:endParaRPr dirty="0"/>
          </a:p>
        </p:txBody>
      </p:sp>
      <p:pic>
        <p:nvPicPr>
          <p:cNvPr id="441" name="Google Shape;441;p1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 name="TextBox 2">
            <a:extLst>
              <a:ext uri="{FF2B5EF4-FFF2-40B4-BE49-F238E27FC236}">
                <a16:creationId xmlns:a16="http://schemas.microsoft.com/office/drawing/2014/main" id="{029DCA3D-E3E2-2791-0F61-18EDA65CB664}"/>
              </a:ext>
            </a:extLst>
          </p:cNvPr>
          <p:cNvSpPr txBox="1"/>
          <p:nvPr/>
        </p:nvSpPr>
        <p:spPr>
          <a:xfrm>
            <a:off x="-1018096" y="1461155"/>
            <a:ext cx="8883391" cy="369332"/>
          </a:xfrm>
          <a:prstGeom prst="rect">
            <a:avLst/>
          </a:prstGeom>
          <a:noFill/>
        </p:spPr>
        <p:txBody>
          <a:bodyPr wrap="square">
            <a:spAutoFit/>
          </a:bodyPr>
          <a:lstStyle/>
          <a:p>
            <a:pPr marL="0" indent="0" algn="just">
              <a:buNone/>
            </a:pPr>
            <a:r>
              <a:rPr lang="en-US" sz="18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099B06D-2213-D7B4-AD3E-9FE2C66217C8}"/>
              </a:ext>
            </a:extLst>
          </p:cNvPr>
          <p:cNvPicPr>
            <a:picLocks noChangeAspect="1"/>
          </p:cNvPicPr>
          <p:nvPr/>
        </p:nvPicPr>
        <p:blipFill>
          <a:blip r:embed="rId4"/>
          <a:stretch>
            <a:fillRect/>
          </a:stretch>
        </p:blipFill>
        <p:spPr>
          <a:xfrm>
            <a:off x="4572000" y="2776522"/>
            <a:ext cx="4451953" cy="3822240"/>
          </a:xfrm>
          <a:prstGeom prst="rect">
            <a:avLst/>
          </a:prstGeom>
        </p:spPr>
      </p:pic>
      <p:sp>
        <p:nvSpPr>
          <p:cNvPr id="6" name="TextBox 5">
            <a:extLst>
              <a:ext uri="{FF2B5EF4-FFF2-40B4-BE49-F238E27FC236}">
                <a16:creationId xmlns:a16="http://schemas.microsoft.com/office/drawing/2014/main" id="{527133A0-597D-A89E-7CCB-A7EC0A3F7509}"/>
              </a:ext>
            </a:extLst>
          </p:cNvPr>
          <p:cNvSpPr txBox="1"/>
          <p:nvPr/>
        </p:nvSpPr>
        <p:spPr>
          <a:xfrm>
            <a:off x="141401" y="914401"/>
            <a:ext cx="8493551" cy="1477328"/>
          </a:xfrm>
          <a:prstGeom prst="rect">
            <a:avLst/>
          </a:prstGeom>
          <a:noFill/>
        </p:spPr>
        <p:txBody>
          <a:bodyPr wrap="square">
            <a:spAutoFit/>
          </a:bodyPr>
          <a:lstStyle/>
          <a:p>
            <a:r>
              <a:rPr lang="en-US" sz="1800" b="0" i="0" dirty="0">
                <a:solidFill>
                  <a:schemeClr val="tx1"/>
                </a:solidFill>
                <a:effectLst/>
                <a:latin typeface="arial" panose="020B0604020202020204" pitchFamily="34" charset="0"/>
              </a:rPr>
              <a:t>Software deployment is all of the activities that make a software system available for use. The general deployment process consists of several interrelated activities with possible transitions between them. These activities can occur on the producer side or on the consumer side or both. Below is our Web Page ready for deployment. We used </a:t>
            </a:r>
            <a:r>
              <a:rPr lang="en-US" sz="1800" b="0" i="0" dirty="0" err="1">
                <a:solidFill>
                  <a:schemeClr val="tx1"/>
                </a:solidFill>
                <a:effectLst/>
                <a:latin typeface="arial" panose="020B0604020202020204" pitchFamily="34" charset="0"/>
              </a:rPr>
              <a:t>streamlit</a:t>
            </a:r>
            <a:r>
              <a:rPr lang="en-US" sz="1800" b="0" i="0" dirty="0">
                <a:solidFill>
                  <a:schemeClr val="tx1"/>
                </a:solidFill>
                <a:effectLst/>
                <a:latin typeface="arial" panose="020B0604020202020204" pitchFamily="34" charset="0"/>
              </a:rPr>
              <a:t> to deploy our model.</a:t>
            </a:r>
            <a:endParaRPr lang="en-IN" sz="1800" dirty="0">
              <a:solidFill>
                <a:schemeClr val="tx1"/>
              </a:solidFill>
            </a:endParaRPr>
          </a:p>
        </p:txBody>
      </p:sp>
      <p:pic>
        <p:nvPicPr>
          <p:cNvPr id="9" name="Picture 8">
            <a:extLst>
              <a:ext uri="{FF2B5EF4-FFF2-40B4-BE49-F238E27FC236}">
                <a16:creationId xmlns:a16="http://schemas.microsoft.com/office/drawing/2014/main" id="{66854171-003D-F039-D4A3-D4C95F4E11F1}"/>
              </a:ext>
            </a:extLst>
          </p:cNvPr>
          <p:cNvPicPr>
            <a:picLocks noChangeAspect="1"/>
          </p:cNvPicPr>
          <p:nvPr/>
        </p:nvPicPr>
        <p:blipFill>
          <a:blip r:embed="rId5"/>
          <a:stretch>
            <a:fillRect/>
          </a:stretch>
        </p:blipFill>
        <p:spPr>
          <a:xfrm>
            <a:off x="120047" y="2776521"/>
            <a:ext cx="4451953" cy="3822241"/>
          </a:xfrm>
          <a:prstGeom prst="rect">
            <a:avLst/>
          </a:prstGeom>
        </p:spPr>
      </p:pic>
    </p:spTree>
    <p:extLst>
      <p:ext uri="{BB962C8B-B14F-4D97-AF65-F5344CB8AC3E}">
        <p14:creationId xmlns:p14="http://schemas.microsoft.com/office/powerpoint/2010/main" val="216105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14"/>
          <p:cNvSpPr txBox="1"/>
          <p:nvPr/>
        </p:nvSpPr>
        <p:spPr>
          <a:xfrm>
            <a:off x="329938" y="268217"/>
            <a:ext cx="6108568" cy="233906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Challenges faced?</a:t>
            </a:r>
          </a:p>
          <a:p>
            <a:pPr marL="514350" marR="0" lvl="0" indent="-514350" algn="l" rtl="0">
              <a:spcBef>
                <a:spcPts val="0"/>
              </a:spcBef>
              <a:spcAft>
                <a:spcPts val="0"/>
              </a:spcAft>
              <a:buFont typeface="+mj-lt"/>
              <a:buAutoNum type="arabicPeriod"/>
            </a:pPr>
            <a:endParaRPr lang="en-US" sz="2800" b="1" dirty="0">
              <a:solidFill>
                <a:srgbClr val="002776"/>
              </a:solidFill>
            </a:endParaRPr>
          </a:p>
          <a:p>
            <a:pPr marL="342900" marR="0" lvl="0" indent="-342900" algn="l" rtl="0">
              <a:spcBef>
                <a:spcPts val="0"/>
              </a:spcBef>
              <a:spcAft>
                <a:spcPts val="0"/>
              </a:spcAft>
              <a:buFont typeface="+mj-lt"/>
              <a:buAutoNum type="arabicPeriod"/>
            </a:pPr>
            <a:r>
              <a:rPr lang="en-US" sz="1800" dirty="0">
                <a:solidFill>
                  <a:schemeClr val="tx1"/>
                </a:solidFill>
                <a:latin typeface="Arial"/>
                <a:ea typeface="Arial"/>
                <a:cs typeface="Arial"/>
                <a:sym typeface="Arial"/>
              </a:rPr>
              <a:t>We were not sure of which features to choose to predict the churn rate</a:t>
            </a:r>
          </a:p>
          <a:p>
            <a:pPr marL="342900" marR="0" lvl="0" indent="-342900" algn="l" rtl="0">
              <a:spcBef>
                <a:spcPts val="0"/>
              </a:spcBef>
              <a:spcAft>
                <a:spcPts val="0"/>
              </a:spcAft>
              <a:buFont typeface="+mj-lt"/>
              <a:buAutoNum type="arabicPeriod"/>
            </a:pPr>
            <a:endParaRPr lang="en-US" sz="1800" dirty="0">
              <a:solidFill>
                <a:schemeClr val="tx1"/>
              </a:solidFill>
            </a:endParaRPr>
          </a:p>
          <a:p>
            <a:pPr marL="342900" marR="0" lvl="0" indent="-342900" algn="l" rtl="0">
              <a:spcBef>
                <a:spcPts val="0"/>
              </a:spcBef>
              <a:spcAft>
                <a:spcPts val="0"/>
              </a:spcAft>
              <a:buFont typeface="+mj-lt"/>
              <a:buAutoNum type="arabicPeriod"/>
            </a:pPr>
            <a:r>
              <a:rPr lang="en-US" sz="1800" dirty="0">
                <a:solidFill>
                  <a:schemeClr val="tx1"/>
                </a:solidFill>
                <a:latin typeface="Arial"/>
                <a:ea typeface="Arial"/>
                <a:cs typeface="Arial"/>
                <a:sym typeface="Arial"/>
              </a:rPr>
              <a:t>We really struggled on deployment part as web page was </a:t>
            </a:r>
            <a:r>
              <a:rPr lang="en-US" sz="1800" dirty="0">
                <a:solidFill>
                  <a:schemeClr val="tx1"/>
                </a:solidFill>
              </a:rPr>
              <a:t>giving error.</a:t>
            </a:r>
            <a:endParaRPr sz="1050" dirty="0">
              <a:solidFill>
                <a:schemeClr val="tx1"/>
              </a:solidFill>
            </a:endParaRPr>
          </a:p>
        </p:txBody>
      </p:sp>
      <p:pic>
        <p:nvPicPr>
          <p:cNvPr id="447" name="Google Shape;447;p1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48" name="Google Shape;448;p14"/>
          <p:cNvSpPr txBox="1"/>
          <p:nvPr/>
        </p:nvSpPr>
        <p:spPr>
          <a:xfrm>
            <a:off x="329938" y="3928620"/>
            <a:ext cx="8016270" cy="24621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How did you overcome?</a:t>
            </a:r>
          </a:p>
          <a:p>
            <a:pPr marL="0" marR="0" lvl="0" indent="0" algn="l" rtl="0">
              <a:spcBef>
                <a:spcPts val="0"/>
              </a:spcBef>
              <a:spcAft>
                <a:spcPts val="0"/>
              </a:spcAft>
              <a:buNone/>
            </a:pPr>
            <a:endParaRPr lang="en-US" sz="1800" dirty="0">
              <a:solidFill>
                <a:schemeClr val="tx1"/>
              </a:solidFill>
            </a:endParaRPr>
          </a:p>
          <a:p>
            <a:pPr marR="0" lvl="0" algn="l" rtl="0">
              <a:spcBef>
                <a:spcPts val="0"/>
              </a:spcBef>
              <a:spcAft>
                <a:spcPts val="0"/>
              </a:spcAft>
            </a:pPr>
            <a:r>
              <a:rPr lang="en-US" sz="1800" dirty="0">
                <a:solidFill>
                  <a:schemeClr val="tx1"/>
                </a:solidFill>
              </a:rPr>
              <a:t>1.Ans- We tried feature engineering and build serval models to predict the accuracy and got to know that every feature is crucial while predicting the Churn rate</a:t>
            </a:r>
          </a:p>
          <a:p>
            <a:pPr marR="0" lvl="0" algn="l" rtl="0">
              <a:spcBef>
                <a:spcPts val="0"/>
              </a:spcBef>
              <a:spcAft>
                <a:spcPts val="0"/>
              </a:spcAft>
            </a:pPr>
            <a:endParaRPr lang="en-US" sz="1800" dirty="0">
              <a:solidFill>
                <a:schemeClr val="tx1"/>
              </a:solidFill>
            </a:endParaRPr>
          </a:p>
          <a:p>
            <a:pPr marR="0" lvl="0" algn="l" rtl="0">
              <a:spcBef>
                <a:spcPts val="0"/>
              </a:spcBef>
              <a:spcAft>
                <a:spcPts val="0"/>
              </a:spcAft>
            </a:pPr>
            <a:r>
              <a:rPr lang="en-US" sz="1800" dirty="0">
                <a:solidFill>
                  <a:schemeClr val="tx1"/>
                </a:solidFill>
              </a:rPr>
              <a:t>2.Ans- We did some research on online platform and find our the remedies for our codes.</a:t>
            </a:r>
            <a:endParaRPr sz="105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Thank you</a:t>
            </a:r>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Business Problem:</a:t>
            </a:r>
            <a:endParaRPr dirty="0"/>
          </a:p>
        </p:txBody>
      </p:sp>
      <p:sp>
        <p:nvSpPr>
          <p:cNvPr id="340" name="Google Shape;340;p2"/>
          <p:cNvSpPr txBox="1"/>
          <p:nvPr/>
        </p:nvSpPr>
        <p:spPr>
          <a:xfrm>
            <a:off x="-20236" y="3632940"/>
            <a:ext cx="8979000" cy="203128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800" dirty="0">
                <a:latin typeface="Arial" panose="020B0604020202020204" pitchFamily="34" charset="0"/>
                <a:sym typeface="Verdana"/>
              </a:rPr>
              <a:t>The objective of the analysis is to predict customers Churning rate, what is the probability that customer would change the service provider in near future and to understand important factors associated with them</a:t>
            </a:r>
          </a:p>
          <a:p>
            <a:pPr marL="0" marR="0" lvl="0" indent="0" algn="just" rtl="0">
              <a:lnSpc>
                <a:spcPct val="100000"/>
              </a:lnSpc>
              <a:spcBef>
                <a:spcPts val="0"/>
              </a:spcBef>
              <a:spcAft>
                <a:spcPts val="0"/>
              </a:spcAft>
              <a:buNone/>
            </a:pPr>
            <a:r>
              <a:rPr lang="en-US" sz="1800" dirty="0">
                <a:latin typeface="Arial" panose="020B0604020202020204" pitchFamily="34" charset="0"/>
                <a:sym typeface="Verdana"/>
              </a:rPr>
              <a:t>We build a model to predict how likely a customer will churn by analyzing its characteristics. The objective is to obtain a data-driven solution that will allow us to reduce churn rates and, as a consequence, to increase customer satisfaction and corporation revenue.</a:t>
            </a:r>
          </a:p>
        </p:txBody>
      </p:sp>
      <p:sp>
        <p:nvSpPr>
          <p:cNvPr id="341" name="Google Shape;341;p2"/>
          <p:cNvSpPr txBox="1"/>
          <p:nvPr/>
        </p:nvSpPr>
        <p:spPr>
          <a:xfrm>
            <a:off x="0" y="2903091"/>
            <a:ext cx="25695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sym typeface="Century Gothic"/>
              </a:rPr>
              <a:t>Objective</a:t>
            </a:r>
            <a:r>
              <a:rPr lang="en-US" sz="2000" b="1" dirty="0">
                <a:solidFill>
                  <a:schemeClr val="dk1"/>
                </a:solidFill>
                <a:latin typeface="Century Gothic"/>
                <a:ea typeface="Century Gothic"/>
                <a:cs typeface="Century Gothic"/>
                <a:sym typeface="Century Gothic"/>
              </a:rPr>
              <a:t>:</a:t>
            </a:r>
            <a:endParaRPr sz="2000" dirty="0"/>
          </a:p>
        </p:txBody>
      </p:sp>
      <p:pic>
        <p:nvPicPr>
          <p:cNvPr id="342" name="Google Shape;342;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3" name="Google Shape;343;p2"/>
          <p:cNvSpPr txBox="1"/>
          <p:nvPr/>
        </p:nvSpPr>
        <p:spPr>
          <a:xfrm>
            <a:off x="8" y="635876"/>
            <a:ext cx="9143992" cy="2243651"/>
          </a:xfrm>
          <a:prstGeom prst="rect">
            <a:avLst/>
          </a:prstGeom>
          <a:noFill/>
          <a:ln>
            <a:noFill/>
          </a:ln>
        </p:spPr>
        <p:txBody>
          <a:bodyPr spcFirstLastPara="1" wrap="square" lIns="91425" tIns="45700" rIns="91425" bIns="45700" anchor="t" anchorCtr="0">
            <a:spAutoFit/>
          </a:bodyPr>
          <a:lstStyle/>
          <a:p>
            <a:pPr marL="0" indent="0" algn="just">
              <a:buNone/>
            </a:pPr>
            <a:endParaRPr lang="en-US" sz="1800" dirty="0">
              <a:effectLst/>
              <a:latin typeface="Arial" panose="020B0604020202020204" pitchFamily="34" charset="0"/>
              <a:ea typeface="Arial" panose="020B0604020202020204" pitchFamily="34" charset="0"/>
            </a:endParaRPr>
          </a:p>
          <a:p>
            <a:pPr marL="0" indent="0" algn="just">
              <a:buNone/>
            </a:pPr>
            <a:r>
              <a:rPr lang="en-US" sz="1800" dirty="0">
                <a:effectLst/>
                <a:latin typeface="Arial" panose="020B0604020202020204" pitchFamily="34" charset="0"/>
                <a:ea typeface="Arial" panose="020B0604020202020204" pitchFamily="34" charset="0"/>
              </a:rPr>
              <a:t>Predicting customer churn is critical for telecommunication companies to be able to effectively retain customers. It is more costly to acquire new customers than to retain existing ones. For this reason, large telecommunications corporations are seeking to develop models to predict which customers are more likely to change and take actions accordingly.</a:t>
            </a:r>
            <a:endParaRPr lang="en-US" sz="1800" dirty="0">
              <a:latin typeface="Arial" panose="020B0604020202020204" pitchFamily="34" charset="0"/>
              <a:ea typeface="Arial" panose="020B0604020202020204" pitchFamily="34" charset="0"/>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9" name="Google Shape;349;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Project Architecture / Project Flow</a:t>
            </a:r>
            <a:endParaRPr dirty="0"/>
          </a:p>
        </p:txBody>
      </p:sp>
      <p:sp>
        <p:nvSpPr>
          <p:cNvPr id="3" name="TextBox 2">
            <a:extLst>
              <a:ext uri="{FF2B5EF4-FFF2-40B4-BE49-F238E27FC236}">
                <a16:creationId xmlns:a16="http://schemas.microsoft.com/office/drawing/2014/main" id="{28F2692B-E261-594B-8713-2DB2DD8ED1B3}"/>
              </a:ext>
            </a:extLst>
          </p:cNvPr>
          <p:cNvSpPr txBox="1"/>
          <p:nvPr/>
        </p:nvSpPr>
        <p:spPr>
          <a:xfrm>
            <a:off x="273377" y="980388"/>
            <a:ext cx="8685428" cy="4708981"/>
          </a:xfrm>
          <a:prstGeom prst="rect">
            <a:avLst/>
          </a:prstGeom>
          <a:noFill/>
        </p:spPr>
        <p:txBody>
          <a:bodyPr wrap="square">
            <a:spAutoFit/>
          </a:bodyPr>
          <a:lstStyle/>
          <a:p>
            <a:pPr marL="0" indent="0">
              <a:buNone/>
            </a:pPr>
            <a:r>
              <a:rPr lang="en-US" sz="2000" b="1" u="sng" dirty="0">
                <a:latin typeface="Arial" panose="020B0604020202020204" pitchFamily="34" charset="0"/>
                <a:cs typeface="Arial" panose="020B0604020202020204" pitchFamily="34" charset="0"/>
              </a:rPr>
              <a:t>Our project consists of the following sections:</a:t>
            </a:r>
          </a:p>
          <a:p>
            <a:pPr marL="0" indent="0">
              <a:buNone/>
            </a:pPr>
            <a:endParaRPr lang="en-US" sz="2000" dirty="0">
              <a:latin typeface="Arial" panose="020B0604020202020204" pitchFamily="34" charset="0"/>
              <a:cs typeface="Arial" panose="020B0604020202020204" pitchFamily="34" charset="0"/>
            </a:endParaRPr>
          </a:p>
          <a:p>
            <a:pPr marL="457200" indent="-457200">
              <a:buFont typeface="+mj-lt"/>
              <a:buAutoNum type="arabicParenR"/>
            </a:pPr>
            <a:r>
              <a:rPr lang="en-US" sz="2000" dirty="0">
                <a:latin typeface="Arial" panose="020B0604020202020204" pitchFamily="34" charset="0"/>
                <a:cs typeface="Arial" panose="020B0604020202020204" pitchFamily="34" charset="0"/>
              </a:rPr>
              <a:t>Data Reading</a:t>
            </a:r>
          </a:p>
          <a:p>
            <a:pPr marL="457200" indent="-457200">
              <a:buFont typeface="+mj-lt"/>
              <a:buAutoNum type="arabicParenR"/>
            </a:pPr>
            <a:r>
              <a:rPr lang="en-US" sz="2000" dirty="0">
                <a:latin typeface="Arial" panose="020B0604020202020204" pitchFamily="34" charset="0"/>
                <a:cs typeface="Arial" panose="020B0604020202020204" pitchFamily="34" charset="0"/>
              </a:rPr>
              <a:t>Exploratory Data Analysis</a:t>
            </a:r>
          </a:p>
          <a:p>
            <a:pPr marL="457200" indent="-457200">
              <a:buFont typeface="+mj-lt"/>
              <a:buAutoNum type="arabicParenR"/>
            </a:pPr>
            <a:r>
              <a:rPr lang="en-US" sz="2000" dirty="0">
                <a:latin typeface="Arial" panose="020B0604020202020204" pitchFamily="34" charset="0"/>
                <a:cs typeface="Arial" panose="020B0604020202020204" pitchFamily="34" charset="0"/>
              </a:rPr>
              <a:t>Data Cleaning</a:t>
            </a:r>
          </a:p>
          <a:p>
            <a:pPr marL="457200" indent="-457200">
              <a:buFont typeface="+mj-lt"/>
              <a:buAutoNum type="arabicParenR"/>
            </a:pPr>
            <a:r>
              <a:rPr lang="en-US" sz="2000" dirty="0">
                <a:latin typeface="Arial" panose="020B0604020202020204" pitchFamily="34" charset="0"/>
                <a:cs typeface="Arial" panose="020B0604020202020204" pitchFamily="34" charset="0"/>
              </a:rPr>
              <a:t>Data Visualization</a:t>
            </a:r>
          </a:p>
          <a:p>
            <a:pPr marL="457200" indent="-457200">
              <a:buFont typeface="+mj-lt"/>
              <a:buAutoNum type="arabicParenR"/>
            </a:pPr>
            <a:r>
              <a:rPr lang="en-US" sz="2000" dirty="0">
                <a:latin typeface="Arial" panose="020B0604020202020204" pitchFamily="34" charset="0"/>
                <a:cs typeface="Arial" panose="020B0604020202020204" pitchFamily="34" charset="0"/>
              </a:rPr>
              <a:t>Normalization/Standardization</a:t>
            </a:r>
          </a:p>
          <a:p>
            <a:pPr marL="457200" indent="-457200">
              <a:buFont typeface="+mj-lt"/>
              <a:buAutoNum type="arabicParenR"/>
            </a:pPr>
            <a:r>
              <a:rPr lang="en-US" sz="2000" dirty="0">
                <a:latin typeface="Arial" panose="020B0604020202020204" pitchFamily="34" charset="0"/>
                <a:cs typeface="Arial" panose="020B0604020202020204" pitchFamily="34" charset="0"/>
              </a:rPr>
              <a:t>Feature Engineering</a:t>
            </a:r>
          </a:p>
          <a:p>
            <a:pPr marL="457200" indent="-457200">
              <a:buFont typeface="+mj-lt"/>
              <a:buAutoNum type="arabicParenR"/>
            </a:pPr>
            <a:r>
              <a:rPr lang="en-US" sz="2000" dirty="0">
                <a:latin typeface="Arial" panose="020B0604020202020204" pitchFamily="34" charset="0"/>
                <a:cs typeface="Arial" panose="020B0604020202020204" pitchFamily="34" charset="0"/>
              </a:rPr>
              <a:t>Splitting the data in training and testing sets</a:t>
            </a:r>
          </a:p>
          <a:p>
            <a:pPr marL="457200" indent="-457200">
              <a:buFont typeface="+mj-lt"/>
              <a:buAutoNum type="arabicParenR"/>
            </a:pPr>
            <a:r>
              <a:rPr lang="en-US" sz="2000" dirty="0">
                <a:latin typeface="Arial" panose="020B0604020202020204" pitchFamily="34" charset="0"/>
                <a:cs typeface="Arial" panose="020B0604020202020204" pitchFamily="34" charset="0"/>
              </a:rPr>
              <a:t>Assessing multiple algorithms</a:t>
            </a:r>
          </a:p>
          <a:p>
            <a:pPr marL="457200" indent="-457200">
              <a:buFont typeface="+mj-lt"/>
              <a:buAutoNum type="arabicParenR"/>
            </a:pPr>
            <a:r>
              <a:rPr lang="en-US" sz="2000" dirty="0">
                <a:latin typeface="Arial" panose="020B0604020202020204" pitchFamily="34" charset="0"/>
                <a:cs typeface="Arial" panose="020B0604020202020204" pitchFamily="34" charset="0"/>
              </a:rPr>
              <a:t>Algorithm selected: Gradient Boosting</a:t>
            </a:r>
          </a:p>
          <a:p>
            <a:pPr marL="457200" indent="-457200">
              <a:buFont typeface="+mj-lt"/>
              <a:buAutoNum type="arabicParenR"/>
            </a:pPr>
            <a:r>
              <a:rPr lang="en-US" sz="2000" dirty="0">
                <a:latin typeface="Arial" panose="020B0604020202020204" pitchFamily="34" charset="0"/>
                <a:cs typeface="Arial" panose="020B0604020202020204" pitchFamily="34" charset="0"/>
              </a:rPr>
              <a:t>Hyperparameter tuning</a:t>
            </a:r>
          </a:p>
          <a:p>
            <a:pPr marL="457200" indent="-457200">
              <a:buFont typeface="+mj-lt"/>
              <a:buAutoNum type="arabicParenR"/>
            </a:pPr>
            <a:r>
              <a:rPr lang="en-US" sz="2000" dirty="0">
                <a:latin typeface="Arial" panose="020B0604020202020204" pitchFamily="34" charset="0"/>
                <a:cs typeface="Arial" panose="020B0604020202020204" pitchFamily="34" charset="0"/>
              </a:rPr>
              <a:t>Performance of the model</a:t>
            </a:r>
          </a:p>
          <a:p>
            <a:pPr marL="457200" indent="-457200">
              <a:buFont typeface="+mj-lt"/>
              <a:buAutoNum type="arabicParenR"/>
            </a:pPr>
            <a:r>
              <a:rPr lang="en-US" sz="2000" dirty="0">
                <a:latin typeface="Arial" panose="020B0604020202020204" pitchFamily="34" charset="0"/>
                <a:cs typeface="Arial" panose="020B0604020202020204" pitchFamily="34" charset="0"/>
              </a:rPr>
              <a:t>Drawing conclusions — Summary</a:t>
            </a:r>
          </a:p>
          <a:p>
            <a:pPr marL="457200" indent="-457200">
              <a:buFont typeface="+mj-lt"/>
              <a:buAutoNum type="arabicParenR"/>
            </a:pPr>
            <a:r>
              <a:rPr lang="en-US" sz="2000" dirty="0">
                <a:latin typeface="Arial" panose="020B0604020202020204" pitchFamily="34" charset="0"/>
                <a:cs typeface="Arial" panose="020B0604020202020204" pitchFamily="34" charset="0"/>
              </a:rPr>
              <a:t>Deployment</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e3bb489db2_4_0"/>
          <p:cNvSpPr txBox="1">
            <a:spLocks noGrp="1"/>
          </p:cNvSpPr>
          <p:nvPr>
            <p:ph type="title"/>
          </p:nvPr>
        </p:nvSpPr>
        <p:spPr>
          <a:xfrm>
            <a:off x="3" y="160256"/>
            <a:ext cx="8913900" cy="7164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sz="2800" b="1" dirty="0">
                <a:solidFill>
                  <a:srgbClr val="002776"/>
                </a:solidFill>
                <a:latin typeface="Arial"/>
                <a:cs typeface="Arial"/>
              </a:rPr>
              <a:t>1. </a:t>
            </a:r>
            <a:r>
              <a:rPr lang="en-IN" sz="2800" b="1" dirty="0">
                <a:solidFill>
                  <a:srgbClr val="002776"/>
                </a:solidFill>
                <a:latin typeface="Arial"/>
                <a:cs typeface="Arial"/>
                <a:sym typeface="Arial"/>
              </a:rPr>
              <a:t>Data Reading</a:t>
            </a:r>
          </a:p>
        </p:txBody>
      </p:sp>
      <p:sp>
        <p:nvSpPr>
          <p:cNvPr id="356" name="Google Shape;356;ge3bb489db2_4_0"/>
          <p:cNvSpPr txBox="1">
            <a:spLocks noGrp="1"/>
          </p:cNvSpPr>
          <p:nvPr>
            <p:ph type="body" idx="1"/>
          </p:nvPr>
        </p:nvSpPr>
        <p:spPr>
          <a:xfrm>
            <a:off x="23843" y="575035"/>
            <a:ext cx="9058606" cy="2469823"/>
          </a:xfrm>
          <a:prstGeom prst="rect">
            <a:avLst/>
          </a:prstGeom>
        </p:spPr>
        <p:txBody>
          <a:bodyPr spcFirstLastPara="1" wrap="square" lIns="91425" tIns="45700" rIns="91425" bIns="45700" anchor="t" anchorCtr="0">
            <a:noAutofit/>
          </a:bodyPr>
          <a:lstStyle/>
          <a:p>
            <a:pPr marL="0" indent="0">
              <a:buNone/>
            </a:pPr>
            <a:r>
              <a:rPr lang="en-US" sz="1800" dirty="0">
                <a:latin typeface="+mj-lt"/>
              </a:rPr>
              <a:t>The data set used in this project is sent from </a:t>
            </a:r>
            <a:r>
              <a:rPr lang="en-US" sz="1800" dirty="0" err="1">
                <a:latin typeface="+mj-lt"/>
              </a:rPr>
              <a:t>ExcelR</a:t>
            </a:r>
            <a:r>
              <a:rPr lang="en-US" sz="1800" dirty="0">
                <a:latin typeface="+mj-lt"/>
              </a:rPr>
              <a:t> Solutions and contains nineteen columns (independent variables) that indicate the characteristics of the clients of a fictional telecommunications corporation. The Churn column (response variable) indicates whether the customer departed within the last month or not. The class 'No' includes the clients that did not leave the company last month, while the class 'Yes' contains the clients that decided to terminate their relations with the company. The objective of the analysis is to obtain the relation between the customer’s characteristics </a:t>
            </a:r>
            <a:r>
              <a:rPr lang="en-US" sz="1800" dirty="0">
                <a:latin typeface="+mj-lt"/>
                <a:cs typeface="Arial" panose="020B0604020202020204" pitchFamily="34" charset="0"/>
              </a:rPr>
              <a:t>and the churn.</a:t>
            </a:r>
            <a:endParaRPr lang="en-IN" sz="1800" dirty="0">
              <a:latin typeface="+mj-lt"/>
              <a:cs typeface="Arial" panose="020B0604020202020204" pitchFamily="34" charset="0"/>
            </a:endParaRPr>
          </a:p>
          <a:p>
            <a:pPr marL="0" lvl="0" indent="0" algn="l" rtl="0">
              <a:spcBef>
                <a:spcPts val="2000"/>
              </a:spcBef>
              <a:spcAft>
                <a:spcPts val="0"/>
              </a:spcAft>
              <a:buNone/>
            </a:pPr>
            <a:endParaRPr dirty="0"/>
          </a:p>
        </p:txBody>
      </p:sp>
      <p:pic>
        <p:nvPicPr>
          <p:cNvPr id="3" name="Picture 2">
            <a:extLst>
              <a:ext uri="{FF2B5EF4-FFF2-40B4-BE49-F238E27FC236}">
                <a16:creationId xmlns:a16="http://schemas.microsoft.com/office/drawing/2014/main" id="{F4E31E84-0621-651E-550C-B478DCBE5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43" y="3365373"/>
            <a:ext cx="9058606" cy="34596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94269" y="133231"/>
            <a:ext cx="7695494"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2. Exploratory Data Analysis (EDA)</a:t>
            </a:r>
            <a:endParaRPr lang="en-US" dirty="0"/>
          </a:p>
        </p:txBody>
      </p:sp>
      <p:pic>
        <p:nvPicPr>
          <p:cNvPr id="362" name="Google Shape;362;p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 name="TextBox 2">
            <a:extLst>
              <a:ext uri="{FF2B5EF4-FFF2-40B4-BE49-F238E27FC236}">
                <a16:creationId xmlns:a16="http://schemas.microsoft.com/office/drawing/2014/main" id="{1914B336-8742-B1F2-9FD6-8C0840D7387E}"/>
              </a:ext>
            </a:extLst>
          </p:cNvPr>
          <p:cNvSpPr txBox="1"/>
          <p:nvPr/>
        </p:nvSpPr>
        <p:spPr>
          <a:xfrm>
            <a:off x="94269" y="1123749"/>
            <a:ext cx="8955462" cy="1200329"/>
          </a:xfrm>
          <a:prstGeom prst="rect">
            <a:avLst/>
          </a:prstGeom>
          <a:noFill/>
        </p:spPr>
        <p:txBody>
          <a:bodyPr wrap="square">
            <a:spAutoFit/>
          </a:bodyPr>
          <a:lstStyle/>
          <a:p>
            <a:pPr marL="0" indent="0" algn="just">
              <a:buNone/>
            </a:pPr>
            <a:r>
              <a:rPr lang="en-US" sz="1800" dirty="0">
                <a:latin typeface="Arial" panose="020B0604020202020204" pitchFamily="34" charset="0"/>
                <a:cs typeface="Arial" panose="020B0604020202020204" pitchFamily="34" charset="0"/>
              </a:rPr>
              <a:t>Exploratory data analysis consists of analyzing the main characteristics of a data set usually by means of visualization methods and summary statistics. The objective is to understand the data, discover patterns and anomalies, and check assumptions before performing further evaluations.</a:t>
            </a:r>
          </a:p>
        </p:txBody>
      </p:sp>
      <p:pic>
        <p:nvPicPr>
          <p:cNvPr id="6" name="Picture Placeholder 5">
            <a:extLst>
              <a:ext uri="{FF2B5EF4-FFF2-40B4-BE49-F238E27FC236}">
                <a16:creationId xmlns:a16="http://schemas.microsoft.com/office/drawing/2014/main" id="{2326EEC0-32AF-2F9C-70AA-7147E82DAF33}"/>
              </a:ext>
            </a:extLst>
          </p:cNvPr>
          <p:cNvPicPr>
            <a:picLocks noChangeAspect="1"/>
          </p:cNvPicPr>
          <p:nvPr/>
        </p:nvPicPr>
        <p:blipFill rotWithShape="1">
          <a:blip r:embed="rId4"/>
          <a:srcRect l="8181" r="8181"/>
          <a:stretch/>
        </p:blipFill>
        <p:spPr>
          <a:xfrm>
            <a:off x="0" y="2936224"/>
            <a:ext cx="9144000" cy="41244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
          <p:cNvSpPr txBox="1"/>
          <p:nvPr/>
        </p:nvSpPr>
        <p:spPr>
          <a:xfrm>
            <a:off x="-103696" y="44314"/>
            <a:ext cx="540155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  3.Data </a:t>
            </a:r>
            <a:r>
              <a:rPr lang="en-US" sz="2800" b="1" dirty="0">
                <a:solidFill>
                  <a:srgbClr val="002776"/>
                </a:solidFill>
              </a:rPr>
              <a:t>Cleaning</a:t>
            </a:r>
            <a:endParaRPr dirty="0"/>
          </a:p>
        </p:txBody>
      </p:sp>
      <p:pic>
        <p:nvPicPr>
          <p:cNvPr id="369" name="Google Shape;369;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71" name="Google Shape;371;p5"/>
          <p:cNvSpPr txBox="1"/>
          <p:nvPr/>
        </p:nvSpPr>
        <p:spPr>
          <a:xfrm>
            <a:off x="185195" y="786717"/>
            <a:ext cx="8773610" cy="2031285"/>
          </a:xfrm>
          <a:prstGeom prst="rect">
            <a:avLst/>
          </a:prstGeom>
          <a:noFill/>
          <a:ln>
            <a:noFill/>
          </a:ln>
        </p:spPr>
        <p:txBody>
          <a:bodyPr spcFirstLastPara="1" wrap="square" lIns="91425" tIns="45700" rIns="91425" bIns="45700" anchor="t" anchorCtr="0">
            <a:spAutoFit/>
          </a:bodyPr>
          <a:lstStyle/>
          <a:p>
            <a:pPr marL="0" indent="0" algn="just">
              <a:buNone/>
            </a:pPr>
            <a:r>
              <a:rPr lang="en-US" sz="1800" dirty="0">
                <a:latin typeface="Arial" panose="020B0604020202020204" pitchFamily="34" charset="0"/>
                <a:cs typeface="Arial" panose="020B0604020202020204" pitchFamily="34" charset="0"/>
              </a:rPr>
              <a:t>At the beginning of EDA, we want to know as much information as possible about the data, this is when the pandas.DataFrame.info method comes in handy. This method prints a concise summary of the data frame, including the column names and their data types, the number of non-null values, and the amount of memory used by the data frame.</a:t>
            </a:r>
          </a:p>
          <a:p>
            <a:pPr marL="0" indent="0" algn="just">
              <a:buNone/>
            </a:pPr>
            <a:r>
              <a:rPr lang="en-US" sz="1800" dirty="0">
                <a:latin typeface="Arial" panose="020B0604020202020204" pitchFamily="34" charset="0"/>
                <a:cs typeface="Arial" panose="020B0604020202020204" pitchFamily="34" charset="0"/>
              </a:rPr>
              <a:t>The data set contains 3333 observations and 19 columns. Apparently, there are no null values on the data set. </a:t>
            </a:r>
            <a:endParaRPr lang="en-IN"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902939B-8EF4-2E41-4892-F67F401F89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5009" y="3037185"/>
            <a:ext cx="6479556" cy="32352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7"/>
          <p:cNvSpPr txBox="1"/>
          <p:nvPr/>
        </p:nvSpPr>
        <p:spPr>
          <a:xfrm>
            <a:off x="254524" y="-6870"/>
            <a:ext cx="4977352" cy="738623"/>
          </a:xfrm>
          <a:prstGeom prst="rect">
            <a:avLst/>
          </a:prstGeom>
          <a:noFill/>
          <a:ln>
            <a:noFill/>
          </a:ln>
        </p:spPr>
        <p:txBody>
          <a:bodyPr spcFirstLastPara="1" wrap="square" lIns="91425" tIns="45700" rIns="91425" bIns="45700" anchor="t" anchorCtr="0">
            <a:spAutoFit/>
          </a:bodyPr>
          <a:lstStyle/>
          <a:p>
            <a:pPr>
              <a:buClr>
                <a:srgbClr val="002776"/>
              </a:buClr>
              <a:buSzPts val="2800"/>
            </a:pPr>
            <a:r>
              <a:rPr lang="en-US" sz="2800" b="1" dirty="0">
                <a:solidFill>
                  <a:srgbClr val="002776"/>
                </a:solidFill>
              </a:rPr>
              <a:t>4. Data Visualization</a:t>
            </a:r>
          </a:p>
          <a:p>
            <a:pPr marL="0" marR="0" lvl="0" indent="0" algn="l" rtl="0">
              <a:lnSpc>
                <a:spcPct val="100000"/>
              </a:lnSpc>
              <a:spcBef>
                <a:spcPts val="0"/>
              </a:spcBef>
              <a:spcAft>
                <a:spcPts val="0"/>
              </a:spcAft>
              <a:buClr>
                <a:srgbClr val="002776"/>
              </a:buClr>
              <a:buSzPts val="2800"/>
              <a:buFont typeface="Arial"/>
              <a:buNone/>
            </a:pPr>
            <a:endParaRPr dirty="0"/>
          </a:p>
        </p:txBody>
      </p:sp>
      <p:sp>
        <p:nvSpPr>
          <p:cNvPr id="387" name="Google Shape;387;p7"/>
          <p:cNvSpPr txBox="1"/>
          <p:nvPr/>
        </p:nvSpPr>
        <p:spPr>
          <a:xfrm>
            <a:off x="72750" y="717114"/>
            <a:ext cx="8995836" cy="2585283"/>
          </a:xfrm>
          <a:prstGeom prst="rect">
            <a:avLst/>
          </a:prstGeom>
          <a:noFill/>
          <a:ln>
            <a:noFill/>
          </a:ln>
        </p:spPr>
        <p:txBody>
          <a:bodyPr spcFirstLastPara="1" wrap="square" lIns="91425" tIns="45700" rIns="91425" bIns="45700" anchor="t" anchorCtr="0">
            <a:spAutoFit/>
          </a:bodyPr>
          <a:lstStyle/>
          <a:p>
            <a:pPr marL="0" indent="0" algn="just">
              <a:buNone/>
            </a:pPr>
            <a:r>
              <a:rPr lang="en-US" sz="1800" dirty="0">
                <a:latin typeface="Arial" panose="020B0604020202020204" pitchFamily="34" charset="0"/>
                <a:cs typeface="Arial" panose="020B0604020202020204" pitchFamily="34" charset="0"/>
              </a:rPr>
              <a:t>We are going to use normalized stacked bar plots to analyze the influence of each independent categorical variable in the outcome.</a:t>
            </a:r>
          </a:p>
          <a:p>
            <a:pPr marL="0" indent="0" algn="just">
              <a:buNone/>
            </a:pPr>
            <a:r>
              <a:rPr lang="en-US" sz="1800" dirty="0">
                <a:latin typeface="Arial" panose="020B0604020202020204" pitchFamily="34" charset="0"/>
                <a:cs typeface="Arial" panose="020B0604020202020204" pitchFamily="34" charset="0"/>
              </a:rPr>
              <a:t>A normalized stacked bar plot makes each column the same height, so it is not useful for comparing total numbers; however, it is perfect for comparing how the response variable varies across all groups of an independent variable.</a:t>
            </a:r>
          </a:p>
          <a:p>
            <a:pPr marL="0" indent="0" algn="just">
              <a:buNone/>
            </a:pPr>
            <a:r>
              <a:rPr lang="en-US" sz="1800" dirty="0">
                <a:latin typeface="Arial" panose="020B0604020202020204" pitchFamily="34" charset="0"/>
                <a:cs typeface="Arial" panose="020B0604020202020204" pitchFamily="34" charset="0"/>
              </a:rPr>
              <a:t>On the other hand, we use histograms to evaluate the influence of each independent numeric variable in the outcome. As mentioned before, the data set is imbalanced; therefore, we need to draw a probability density function of each class (density=True) to be able to compare both distributions properly.</a:t>
            </a:r>
            <a:endParaRPr lang="en-IN" sz="1800" dirty="0">
              <a:latin typeface="Arial" panose="020B0604020202020204" pitchFamily="34" charset="0"/>
              <a:cs typeface="Arial" panose="020B0604020202020204" pitchFamily="34" charset="0"/>
            </a:endParaRPr>
          </a:p>
        </p:txBody>
      </p:sp>
      <p:pic>
        <p:nvPicPr>
          <p:cNvPr id="388" name="Google Shape;388;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5" name="Picture 4">
            <a:extLst>
              <a:ext uri="{FF2B5EF4-FFF2-40B4-BE49-F238E27FC236}">
                <a16:creationId xmlns:a16="http://schemas.microsoft.com/office/drawing/2014/main" id="{9C272491-1C6B-ABC1-B3DA-8051C3E25B41}"/>
              </a:ext>
            </a:extLst>
          </p:cNvPr>
          <p:cNvPicPr>
            <a:picLocks noChangeAspect="1"/>
          </p:cNvPicPr>
          <p:nvPr/>
        </p:nvPicPr>
        <p:blipFill>
          <a:blip r:embed="rId4"/>
          <a:stretch>
            <a:fillRect/>
          </a:stretch>
        </p:blipFill>
        <p:spPr>
          <a:xfrm>
            <a:off x="4570668" y="3230092"/>
            <a:ext cx="3353091" cy="3584542"/>
          </a:xfrm>
          <a:prstGeom prst="rect">
            <a:avLst/>
          </a:prstGeom>
        </p:spPr>
      </p:pic>
      <p:pic>
        <p:nvPicPr>
          <p:cNvPr id="7" name="Picture 6">
            <a:extLst>
              <a:ext uri="{FF2B5EF4-FFF2-40B4-BE49-F238E27FC236}">
                <a16:creationId xmlns:a16="http://schemas.microsoft.com/office/drawing/2014/main" id="{E67E9065-B917-42AC-2236-B45A0BC3EC48}"/>
              </a:ext>
            </a:extLst>
          </p:cNvPr>
          <p:cNvPicPr>
            <a:picLocks noChangeAspect="1"/>
          </p:cNvPicPr>
          <p:nvPr/>
        </p:nvPicPr>
        <p:blipFill>
          <a:blip r:embed="rId5"/>
          <a:stretch>
            <a:fillRect/>
          </a:stretch>
        </p:blipFill>
        <p:spPr>
          <a:xfrm>
            <a:off x="1312976" y="3302397"/>
            <a:ext cx="3444538" cy="35303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7"/>
          <p:cNvSpPr txBox="1"/>
          <p:nvPr/>
        </p:nvSpPr>
        <p:spPr>
          <a:xfrm>
            <a:off x="-1" y="43366"/>
            <a:ext cx="6391373" cy="1169511"/>
          </a:xfrm>
          <a:prstGeom prst="rect">
            <a:avLst/>
          </a:prstGeom>
          <a:noFill/>
          <a:ln>
            <a:noFill/>
          </a:ln>
        </p:spPr>
        <p:txBody>
          <a:bodyPr spcFirstLastPara="1" wrap="square" lIns="91425" tIns="45700" rIns="91425" bIns="45700" anchor="t" anchorCtr="0">
            <a:spAutoFit/>
          </a:bodyPr>
          <a:lstStyle/>
          <a:p>
            <a:pPr>
              <a:buClr>
                <a:srgbClr val="002776"/>
              </a:buClr>
              <a:buSzPts val="2800"/>
            </a:pPr>
            <a:r>
              <a:rPr lang="en-US" sz="2800" b="1" dirty="0">
                <a:solidFill>
                  <a:srgbClr val="002776"/>
                </a:solidFill>
              </a:rPr>
              <a:t>5. Normalization/Standardization</a:t>
            </a:r>
          </a:p>
          <a:p>
            <a:pPr>
              <a:buClr>
                <a:srgbClr val="002776"/>
              </a:buClr>
              <a:buSzPts val="2800"/>
            </a:pPr>
            <a:endParaRPr lang="en-US" sz="2800" b="1" dirty="0">
              <a:solidFill>
                <a:srgbClr val="002776"/>
              </a:solidFill>
            </a:endParaRPr>
          </a:p>
          <a:p>
            <a:pPr marL="0" marR="0" lvl="0" indent="0" algn="l" rtl="0">
              <a:lnSpc>
                <a:spcPct val="100000"/>
              </a:lnSpc>
              <a:spcBef>
                <a:spcPts val="0"/>
              </a:spcBef>
              <a:spcAft>
                <a:spcPts val="0"/>
              </a:spcAft>
              <a:buClr>
                <a:srgbClr val="002776"/>
              </a:buClr>
              <a:buSzPts val="2800"/>
              <a:buFont typeface="Arial"/>
              <a:buNone/>
            </a:pPr>
            <a:endParaRPr dirty="0"/>
          </a:p>
        </p:txBody>
      </p:sp>
      <p:sp>
        <p:nvSpPr>
          <p:cNvPr id="387" name="Google Shape;387;p7"/>
          <p:cNvSpPr txBox="1"/>
          <p:nvPr/>
        </p:nvSpPr>
        <p:spPr>
          <a:xfrm>
            <a:off x="72750" y="717114"/>
            <a:ext cx="8886055" cy="3416279"/>
          </a:xfrm>
          <a:prstGeom prst="rect">
            <a:avLst/>
          </a:prstGeom>
          <a:noFill/>
          <a:ln>
            <a:noFill/>
          </a:ln>
        </p:spPr>
        <p:txBody>
          <a:bodyPr spcFirstLastPara="1" wrap="square" lIns="91425" tIns="45700" rIns="91425" bIns="45700" anchor="t" anchorCtr="0">
            <a:spAutoFit/>
          </a:bodyPr>
          <a:lstStyle/>
          <a:p>
            <a:pPr marL="0" indent="0" algn="just">
              <a:buNone/>
            </a:pPr>
            <a:r>
              <a:rPr lang="en-US" sz="1800" dirty="0">
                <a:latin typeface="Arial" panose="020B0604020202020204" pitchFamily="34" charset="0"/>
                <a:cs typeface="Arial" panose="020B0604020202020204" pitchFamily="34" charset="0"/>
              </a:rPr>
              <a:t>Data Normalization is a common practice in machine learning which consists of transforming numeric columns to a common scale. In machine learning, some feature values differ from others multiple times. The features with higher values will dominate the learning process; however, it does not mean those variables are more important to predict the target. Data normalization transforms multiscale data to the same scale. After normalization, all variables have a similar influence on the model, improving the stability and performance of the learning algorithm.</a:t>
            </a:r>
          </a:p>
          <a:p>
            <a:pPr marL="0" indent="0" algn="just">
              <a:buNone/>
            </a:pPr>
            <a:r>
              <a:rPr lang="en-US" sz="1800" dirty="0">
                <a:latin typeface="Arial" panose="020B0604020202020204" pitchFamily="34" charset="0"/>
                <a:cs typeface="Arial" panose="020B0604020202020204" pitchFamily="34" charset="0"/>
              </a:rPr>
              <a:t>There are multiple normalization techniques in statistics. In this project, we will use the min-max method to rescale the numeric columns to a common scale.</a:t>
            </a:r>
          </a:p>
          <a:p>
            <a:pPr marL="0" indent="0" algn="just">
              <a:buNone/>
            </a:pPr>
            <a:r>
              <a:rPr lang="en-US" sz="1800" dirty="0">
                <a:latin typeface="Arial" panose="020B0604020202020204" pitchFamily="34" charset="0"/>
                <a:cs typeface="Arial" panose="020B0604020202020204" pitchFamily="34" charset="0"/>
              </a:rPr>
              <a:t>The min-max approach (often called normalization) rescales the feature to a fixed range of [0,1] by subtracting the minimum value of the feature and then dividing by the range.</a:t>
            </a:r>
          </a:p>
        </p:txBody>
      </p:sp>
      <p:pic>
        <p:nvPicPr>
          <p:cNvPr id="388" name="Google Shape;388;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6" name="Picture 5">
            <a:extLst>
              <a:ext uri="{FF2B5EF4-FFF2-40B4-BE49-F238E27FC236}">
                <a16:creationId xmlns:a16="http://schemas.microsoft.com/office/drawing/2014/main" id="{AFF0DA18-A7BC-DDBC-10B4-50BCE06641BC}"/>
              </a:ext>
            </a:extLst>
          </p:cNvPr>
          <p:cNvPicPr>
            <a:picLocks noChangeAspect="1"/>
          </p:cNvPicPr>
          <p:nvPr/>
        </p:nvPicPr>
        <p:blipFill>
          <a:blip r:embed="rId4"/>
          <a:stretch>
            <a:fillRect/>
          </a:stretch>
        </p:blipFill>
        <p:spPr>
          <a:xfrm>
            <a:off x="224989" y="4338903"/>
            <a:ext cx="8306269" cy="1939349"/>
          </a:xfrm>
          <a:prstGeom prst="rect">
            <a:avLst/>
          </a:prstGeom>
        </p:spPr>
      </p:pic>
    </p:spTree>
    <p:extLst>
      <p:ext uri="{BB962C8B-B14F-4D97-AF65-F5344CB8AC3E}">
        <p14:creationId xmlns:p14="http://schemas.microsoft.com/office/powerpoint/2010/main" val="407358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92"/>
        <p:cNvGrpSpPr/>
        <p:nvPr/>
      </p:nvGrpSpPr>
      <p:grpSpPr>
        <a:xfrm>
          <a:off x="0" y="0"/>
          <a:ext cx="0" cy="0"/>
          <a:chOff x="0" y="0"/>
          <a:chExt cx="0" cy="0"/>
        </a:xfrm>
      </p:grpSpPr>
      <p:sp>
        <p:nvSpPr>
          <p:cNvPr id="393" name="Google Shape;393;p8"/>
          <p:cNvSpPr txBox="1"/>
          <p:nvPr/>
        </p:nvSpPr>
        <p:spPr>
          <a:xfrm>
            <a:off x="116536" y="100245"/>
            <a:ext cx="8503149" cy="612686"/>
          </a:xfrm>
          <a:prstGeom prst="rect">
            <a:avLst/>
          </a:prstGeom>
          <a:noFill/>
          <a:ln>
            <a:noFill/>
          </a:ln>
        </p:spPr>
        <p:txBody>
          <a:bodyPr spcFirstLastPara="1" wrap="square" lIns="0" tIns="0" rIns="0" bIns="0" anchor="t" anchorCtr="0">
            <a:noAutofit/>
          </a:bodyPr>
          <a:lstStyle/>
          <a:p>
            <a:pPr>
              <a:buClr>
                <a:srgbClr val="002776"/>
              </a:buClr>
              <a:buSzPts val="2800"/>
            </a:pPr>
            <a:r>
              <a:rPr lang="en-US" sz="2800" b="1" dirty="0">
                <a:solidFill>
                  <a:srgbClr val="002776"/>
                </a:solidFill>
              </a:rPr>
              <a:t>6. </a:t>
            </a:r>
            <a:r>
              <a:rPr lang="en-US" sz="2800" b="1" i="0" u="none" strike="noStrike" cap="none" dirty="0">
                <a:solidFill>
                  <a:srgbClr val="002776"/>
                </a:solidFill>
                <a:latin typeface="Arial"/>
                <a:ea typeface="Arial"/>
                <a:cs typeface="Arial"/>
                <a:sym typeface="Arial"/>
              </a:rPr>
              <a:t>Feature </a:t>
            </a:r>
            <a:r>
              <a:rPr lang="en-US" sz="2800" b="1" dirty="0">
                <a:solidFill>
                  <a:srgbClr val="002776"/>
                </a:solidFill>
              </a:rPr>
              <a:t>Engineering</a:t>
            </a:r>
          </a:p>
          <a:p>
            <a:pPr marL="0" marR="0" lvl="0" indent="0" algn="l" rtl="0">
              <a:lnSpc>
                <a:spcPct val="100000"/>
              </a:lnSpc>
              <a:spcBef>
                <a:spcPts val="0"/>
              </a:spcBef>
              <a:spcAft>
                <a:spcPts val="0"/>
              </a:spcAft>
              <a:buClr>
                <a:srgbClr val="002776"/>
              </a:buClr>
              <a:buSzPts val="2800"/>
              <a:buFont typeface="Arial"/>
              <a:buNone/>
            </a:pPr>
            <a:endParaRPr dirty="0"/>
          </a:p>
        </p:txBody>
      </p:sp>
      <p:pic>
        <p:nvPicPr>
          <p:cNvPr id="394" name="Google Shape;394;p8"/>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5" name="TextBox 4">
            <a:extLst>
              <a:ext uri="{FF2B5EF4-FFF2-40B4-BE49-F238E27FC236}">
                <a16:creationId xmlns:a16="http://schemas.microsoft.com/office/drawing/2014/main" id="{A57444D1-68AC-604F-C9AF-AA1240B5C27C}"/>
              </a:ext>
            </a:extLst>
          </p:cNvPr>
          <p:cNvSpPr txBox="1"/>
          <p:nvPr/>
        </p:nvSpPr>
        <p:spPr>
          <a:xfrm>
            <a:off x="1" y="579710"/>
            <a:ext cx="4147794" cy="6340197"/>
          </a:xfrm>
          <a:prstGeom prst="rect">
            <a:avLst/>
          </a:prstGeom>
          <a:noFill/>
        </p:spPr>
        <p:txBody>
          <a:bodyPr wrap="square">
            <a:spAutoFit/>
          </a:bodyPr>
          <a:lstStyle/>
          <a:p>
            <a:pPr marL="0" indent="0" algn="just">
              <a:buNone/>
            </a:pPr>
            <a:r>
              <a:rPr lang="en-US" sz="1400" dirty="0">
                <a:latin typeface="Arial" panose="020B0604020202020204" pitchFamily="34" charset="0"/>
                <a:cs typeface="Arial" panose="020B0604020202020204" pitchFamily="34" charset="0"/>
              </a:rPr>
              <a:t>Mutual information(analysis of linear and nonlinear relationships) measures the mutual dependency between two variables based on entropy estimations. In machine learning, we are interested in evaluating the degree of dependency between each independent variable and the response variable. Higher values of mutual information show a higher degree of dependency which indicates that the independent variable will be useful for predicting the target.</a:t>
            </a:r>
          </a:p>
          <a:p>
            <a:pPr marL="0" indent="0" algn="just">
              <a:buNone/>
            </a:pPr>
            <a:r>
              <a:rPr lang="en-US" sz="1400" dirty="0">
                <a:latin typeface="Arial" panose="020B0604020202020204" pitchFamily="34" charset="0"/>
                <a:cs typeface="Arial" panose="020B0604020202020204" pitchFamily="34" charset="0"/>
              </a:rPr>
              <a:t>The Scikit-Learn library has implemented mutual information in the metrics package. The following code computes the mutual information score between each categorical variable of the data set and the Churn variable.</a:t>
            </a:r>
          </a:p>
          <a:p>
            <a:pPr marL="0" indent="0" algn="just">
              <a:buNone/>
            </a:pPr>
            <a:r>
              <a:rPr lang="en-US" sz="1400" dirty="0">
                <a:latin typeface="Arial" panose="020B0604020202020204" pitchFamily="34" charset="0"/>
                <a:cs typeface="Arial" panose="020B0604020202020204" pitchFamily="34" charset="0"/>
              </a:rPr>
              <a:t>Mutual information allows us not only to better understand our data but also to identify the predictor variables that are completely independent of the target. The mutual information score really close to 0, meaning those variables do not have a strong relationship with the target. we should consider removing those variables from the data set before training as they do not provide useful information for predicting the outcome.</a:t>
            </a:r>
          </a:p>
          <a:p>
            <a:pPr marL="0" indent="0" algn="just">
              <a:buNone/>
            </a:pPr>
            <a:r>
              <a:rPr lang="en-US" sz="1400" dirty="0">
                <a:latin typeface="Arial" panose="020B0604020202020204" pitchFamily="34" charset="0"/>
                <a:cs typeface="Arial" panose="020B0604020202020204" pitchFamily="34" charset="0"/>
              </a:rPr>
              <a:t>The mutual information extends the notion of correlation to nonlinear relationships since, unlike Pearson’s correlation coefficient, this method is able to detect not only linear relationships but also nonlinear ones.</a:t>
            </a: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44056EE-E36E-9132-6375-E3D0EDB83B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1234" y="712931"/>
            <a:ext cx="5052766" cy="5359177"/>
          </a:xfrm>
          <a:prstGeom prst="rect">
            <a:avLst/>
          </a:prstGeom>
        </p:spPr>
      </p:pic>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2052</Words>
  <Application>Microsoft Office PowerPoint</Application>
  <PresentationFormat>On-screen Show (4:3)</PresentationFormat>
  <Paragraphs>102</Paragraphs>
  <Slides>18</Slides>
  <Notes>18</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18</vt:i4>
      </vt:variant>
    </vt:vector>
  </HeadingPairs>
  <TitlesOfParts>
    <vt:vector size="29" baseType="lpstr">
      <vt:lpstr>Arial</vt:lpstr>
      <vt:lpstr>Verdana</vt:lpstr>
      <vt:lpstr>Wingdings</vt:lpstr>
      <vt:lpstr>Noto Sans Symbols</vt:lpstr>
      <vt:lpstr>Century Gothic</vt:lpstr>
      <vt:lpstr>Calibri</vt:lpstr>
      <vt:lpstr>Arial</vt:lpstr>
      <vt:lpstr>Perception</vt:lpstr>
      <vt:lpstr>Office Theme</vt:lpstr>
      <vt:lpstr>Custom Design</vt:lpstr>
      <vt:lpstr>Theme2</vt:lpstr>
      <vt:lpstr>PowerPoint Presentation</vt:lpstr>
      <vt:lpstr>PowerPoint Presentation</vt:lpstr>
      <vt:lpstr>PowerPoint Presentation</vt:lpstr>
      <vt:lpstr>1. Data Reading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Akshay ukey</cp:lastModifiedBy>
  <cp:revision>3</cp:revision>
  <dcterms:created xsi:type="dcterms:W3CDTF">2012-08-17T07:00:49Z</dcterms:created>
  <dcterms:modified xsi:type="dcterms:W3CDTF">2022-09-09T11:53:58Z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