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919DD0-9A1C-45D9-ABA3-92690E3D3BFB}"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E541D-9905-4027-825D-3277243E295E}" type="slidenum">
              <a:rPr lang="en-IN" smtClean="0"/>
              <a:t>‹#›</a:t>
            </a:fld>
            <a:endParaRPr lang="en-IN"/>
          </a:p>
        </p:txBody>
      </p:sp>
    </p:spTree>
    <p:extLst>
      <p:ext uri="{BB962C8B-B14F-4D97-AF65-F5344CB8AC3E}">
        <p14:creationId xmlns:p14="http://schemas.microsoft.com/office/powerpoint/2010/main" val="1191789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919DD0-9A1C-45D9-ABA3-92690E3D3BFB}" type="datetimeFigureOut">
              <a:rPr lang="en-IN" smtClean="0"/>
              <a:t>14-08-2022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2E541D-9905-4027-825D-3277243E295E}" type="slidenum">
              <a:rPr lang="en-IN" smtClean="0"/>
              <a:t>‹#›</a:t>
            </a:fld>
            <a:endParaRPr lang="en-IN"/>
          </a:p>
        </p:txBody>
      </p:sp>
    </p:spTree>
    <p:extLst>
      <p:ext uri="{BB962C8B-B14F-4D97-AF65-F5344CB8AC3E}">
        <p14:creationId xmlns:p14="http://schemas.microsoft.com/office/powerpoint/2010/main" val="93432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0919DD0-9A1C-45D9-ABA3-92690E3D3BFB}"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E541D-9905-4027-825D-3277243E295E}" type="slidenum">
              <a:rPr lang="en-IN" smtClean="0"/>
              <a:t>‹#›</a:t>
            </a:fld>
            <a:endParaRPr lang="en-IN"/>
          </a:p>
        </p:txBody>
      </p:sp>
    </p:spTree>
    <p:extLst>
      <p:ext uri="{BB962C8B-B14F-4D97-AF65-F5344CB8AC3E}">
        <p14:creationId xmlns:p14="http://schemas.microsoft.com/office/powerpoint/2010/main" val="2827678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0919DD0-9A1C-45D9-ABA3-92690E3D3BFB}"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E541D-9905-4027-825D-3277243E295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07595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19DD0-9A1C-45D9-ABA3-92690E3D3BFB}"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E541D-9905-4027-825D-3277243E295E}" type="slidenum">
              <a:rPr lang="en-IN" smtClean="0"/>
              <a:t>‹#›</a:t>
            </a:fld>
            <a:endParaRPr lang="en-IN"/>
          </a:p>
        </p:txBody>
      </p:sp>
    </p:spTree>
    <p:extLst>
      <p:ext uri="{BB962C8B-B14F-4D97-AF65-F5344CB8AC3E}">
        <p14:creationId xmlns:p14="http://schemas.microsoft.com/office/powerpoint/2010/main" val="1367930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0919DD0-9A1C-45D9-ABA3-92690E3D3BFB}" type="datetimeFigureOut">
              <a:rPr lang="en-IN" smtClean="0"/>
              <a:t>14-08-2022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E541D-9905-4027-825D-3277243E295E}" type="slidenum">
              <a:rPr lang="en-IN" smtClean="0"/>
              <a:t>‹#›</a:t>
            </a:fld>
            <a:endParaRPr lang="en-IN"/>
          </a:p>
        </p:txBody>
      </p:sp>
    </p:spTree>
    <p:extLst>
      <p:ext uri="{BB962C8B-B14F-4D97-AF65-F5344CB8AC3E}">
        <p14:creationId xmlns:p14="http://schemas.microsoft.com/office/powerpoint/2010/main" val="1091719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0919DD0-9A1C-45D9-ABA3-92690E3D3BFB}" type="datetimeFigureOut">
              <a:rPr lang="en-IN" smtClean="0"/>
              <a:t>14-08-2022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E541D-9905-4027-825D-3277243E295E}" type="slidenum">
              <a:rPr lang="en-IN" smtClean="0"/>
              <a:t>‹#›</a:t>
            </a:fld>
            <a:endParaRPr lang="en-IN"/>
          </a:p>
        </p:txBody>
      </p:sp>
    </p:spTree>
    <p:extLst>
      <p:ext uri="{BB962C8B-B14F-4D97-AF65-F5344CB8AC3E}">
        <p14:creationId xmlns:p14="http://schemas.microsoft.com/office/powerpoint/2010/main" val="1916421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919DD0-9A1C-45D9-ABA3-92690E3D3BFB}"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E541D-9905-4027-825D-3277243E295E}" type="slidenum">
              <a:rPr lang="en-IN" smtClean="0"/>
              <a:t>‹#›</a:t>
            </a:fld>
            <a:endParaRPr lang="en-IN"/>
          </a:p>
        </p:txBody>
      </p:sp>
    </p:spTree>
    <p:extLst>
      <p:ext uri="{BB962C8B-B14F-4D97-AF65-F5344CB8AC3E}">
        <p14:creationId xmlns:p14="http://schemas.microsoft.com/office/powerpoint/2010/main" val="3804862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919DD0-9A1C-45D9-ABA3-92690E3D3BFB}"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E541D-9905-4027-825D-3277243E295E}" type="slidenum">
              <a:rPr lang="en-IN" smtClean="0"/>
              <a:t>‹#›</a:t>
            </a:fld>
            <a:endParaRPr lang="en-IN"/>
          </a:p>
        </p:txBody>
      </p:sp>
    </p:spTree>
    <p:extLst>
      <p:ext uri="{BB962C8B-B14F-4D97-AF65-F5344CB8AC3E}">
        <p14:creationId xmlns:p14="http://schemas.microsoft.com/office/powerpoint/2010/main" val="71075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0919DD0-9A1C-45D9-ABA3-92690E3D3BFB}"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E541D-9905-4027-825D-3277243E295E}" type="slidenum">
              <a:rPr lang="en-IN" smtClean="0"/>
              <a:t>‹#›</a:t>
            </a:fld>
            <a:endParaRPr lang="en-IN"/>
          </a:p>
        </p:txBody>
      </p:sp>
    </p:spTree>
    <p:extLst>
      <p:ext uri="{BB962C8B-B14F-4D97-AF65-F5344CB8AC3E}">
        <p14:creationId xmlns:p14="http://schemas.microsoft.com/office/powerpoint/2010/main" val="3624403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19DD0-9A1C-45D9-ABA3-92690E3D3BFB}"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E541D-9905-4027-825D-3277243E295E}" type="slidenum">
              <a:rPr lang="en-IN" smtClean="0"/>
              <a:t>‹#›</a:t>
            </a:fld>
            <a:endParaRPr lang="en-IN"/>
          </a:p>
        </p:txBody>
      </p:sp>
    </p:spTree>
    <p:extLst>
      <p:ext uri="{BB962C8B-B14F-4D97-AF65-F5344CB8AC3E}">
        <p14:creationId xmlns:p14="http://schemas.microsoft.com/office/powerpoint/2010/main" val="883964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919DD0-9A1C-45D9-ABA3-92690E3D3BFB}" type="datetimeFigureOut">
              <a:rPr lang="en-IN" smtClean="0"/>
              <a:t>14-08-2022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2E541D-9905-4027-825D-3277243E295E}" type="slidenum">
              <a:rPr lang="en-IN" smtClean="0"/>
              <a:t>‹#›</a:t>
            </a:fld>
            <a:endParaRPr lang="en-IN"/>
          </a:p>
        </p:txBody>
      </p:sp>
    </p:spTree>
    <p:extLst>
      <p:ext uri="{BB962C8B-B14F-4D97-AF65-F5344CB8AC3E}">
        <p14:creationId xmlns:p14="http://schemas.microsoft.com/office/powerpoint/2010/main" val="1806480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919DD0-9A1C-45D9-ABA3-92690E3D3BFB}" type="datetimeFigureOut">
              <a:rPr lang="en-IN" smtClean="0"/>
              <a:t>14-08-2022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2E541D-9905-4027-825D-3277243E295E}" type="slidenum">
              <a:rPr lang="en-IN" smtClean="0"/>
              <a:t>‹#›</a:t>
            </a:fld>
            <a:endParaRPr lang="en-IN"/>
          </a:p>
        </p:txBody>
      </p:sp>
    </p:spTree>
    <p:extLst>
      <p:ext uri="{BB962C8B-B14F-4D97-AF65-F5344CB8AC3E}">
        <p14:creationId xmlns:p14="http://schemas.microsoft.com/office/powerpoint/2010/main" val="172189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0919DD0-9A1C-45D9-ABA3-92690E3D3BFB}" type="datetimeFigureOut">
              <a:rPr lang="en-IN" smtClean="0"/>
              <a:t>14-08-2022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72E541D-9905-4027-825D-3277243E295E}" type="slidenum">
              <a:rPr lang="en-IN" smtClean="0"/>
              <a:t>‹#›</a:t>
            </a:fld>
            <a:endParaRPr lang="en-IN"/>
          </a:p>
        </p:txBody>
      </p:sp>
    </p:spTree>
    <p:extLst>
      <p:ext uri="{BB962C8B-B14F-4D97-AF65-F5344CB8AC3E}">
        <p14:creationId xmlns:p14="http://schemas.microsoft.com/office/powerpoint/2010/main" val="403730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0919DD0-9A1C-45D9-ABA3-92690E3D3BFB}" type="datetimeFigureOut">
              <a:rPr lang="en-IN" smtClean="0"/>
              <a:t>14-08-2022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72E541D-9905-4027-825D-3277243E295E}" type="slidenum">
              <a:rPr lang="en-IN" smtClean="0"/>
              <a:t>‹#›</a:t>
            </a:fld>
            <a:endParaRPr lang="en-IN"/>
          </a:p>
        </p:txBody>
      </p:sp>
    </p:spTree>
    <p:extLst>
      <p:ext uri="{BB962C8B-B14F-4D97-AF65-F5344CB8AC3E}">
        <p14:creationId xmlns:p14="http://schemas.microsoft.com/office/powerpoint/2010/main" val="3717503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0919DD0-9A1C-45D9-ABA3-92690E3D3BFB}" type="datetimeFigureOut">
              <a:rPr lang="en-IN" smtClean="0"/>
              <a:t>14-08-2022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72E541D-9905-4027-825D-3277243E295E}" type="slidenum">
              <a:rPr lang="en-IN" smtClean="0"/>
              <a:t>‹#›</a:t>
            </a:fld>
            <a:endParaRPr lang="en-IN"/>
          </a:p>
        </p:txBody>
      </p:sp>
    </p:spTree>
    <p:extLst>
      <p:ext uri="{BB962C8B-B14F-4D97-AF65-F5344CB8AC3E}">
        <p14:creationId xmlns:p14="http://schemas.microsoft.com/office/powerpoint/2010/main" val="101344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919DD0-9A1C-45D9-ABA3-92690E3D3BFB}" type="datetimeFigureOut">
              <a:rPr lang="en-IN" smtClean="0"/>
              <a:t>14-08-2022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2E541D-9905-4027-825D-3277243E295E}" type="slidenum">
              <a:rPr lang="en-IN" smtClean="0"/>
              <a:t>‹#›</a:t>
            </a:fld>
            <a:endParaRPr lang="en-IN"/>
          </a:p>
        </p:txBody>
      </p:sp>
    </p:spTree>
    <p:extLst>
      <p:ext uri="{BB962C8B-B14F-4D97-AF65-F5344CB8AC3E}">
        <p14:creationId xmlns:p14="http://schemas.microsoft.com/office/powerpoint/2010/main" val="239883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0919DD0-9A1C-45D9-ABA3-92690E3D3BFB}" type="datetimeFigureOut">
              <a:rPr lang="en-IN" smtClean="0"/>
              <a:t>14-08-2022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2E541D-9905-4027-825D-3277243E295E}" type="slidenum">
              <a:rPr lang="en-IN" smtClean="0"/>
              <a:t>‹#›</a:t>
            </a:fld>
            <a:endParaRPr lang="en-IN"/>
          </a:p>
        </p:txBody>
      </p:sp>
    </p:spTree>
    <p:extLst>
      <p:ext uri="{BB962C8B-B14F-4D97-AF65-F5344CB8AC3E}">
        <p14:creationId xmlns:p14="http://schemas.microsoft.com/office/powerpoint/2010/main" val="29810729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6986-AFF2-1269-F8C4-AAC0447F4F63}"/>
              </a:ext>
            </a:extLst>
          </p:cNvPr>
          <p:cNvSpPr>
            <a:spLocks noGrp="1"/>
          </p:cNvSpPr>
          <p:nvPr>
            <p:ph type="ctrTitle"/>
          </p:nvPr>
        </p:nvSpPr>
        <p:spPr>
          <a:xfrm>
            <a:off x="1579579" y="3058890"/>
            <a:ext cx="9032841" cy="740219"/>
          </a:xfrm>
        </p:spPr>
        <p:txBody>
          <a:bodyPr/>
          <a:lstStyle/>
          <a:p>
            <a:r>
              <a:rPr lang="en-IN" sz="3600" dirty="0"/>
              <a:t>Telecommunication churn Prediction</a:t>
            </a:r>
          </a:p>
        </p:txBody>
      </p:sp>
    </p:spTree>
    <p:extLst>
      <p:ext uri="{BB962C8B-B14F-4D97-AF65-F5344CB8AC3E}">
        <p14:creationId xmlns:p14="http://schemas.microsoft.com/office/powerpoint/2010/main" val="168689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92638-65AE-9B71-159F-E13E5A58C98A}"/>
              </a:ext>
            </a:extLst>
          </p:cNvPr>
          <p:cNvSpPr>
            <a:spLocks noGrp="1"/>
          </p:cNvSpPr>
          <p:nvPr>
            <p:ph type="title"/>
          </p:nvPr>
        </p:nvSpPr>
        <p:spPr>
          <a:xfrm>
            <a:off x="1103312" y="609601"/>
            <a:ext cx="9404723" cy="744747"/>
          </a:xfrm>
        </p:spPr>
        <p:txBody>
          <a:bodyPr/>
          <a:lstStyle/>
          <a:p>
            <a:r>
              <a:rPr lang="en-IN" dirty="0"/>
              <a:t>Normalization</a:t>
            </a:r>
          </a:p>
        </p:txBody>
      </p:sp>
      <p:sp>
        <p:nvSpPr>
          <p:cNvPr id="3" name="Content Placeholder 2">
            <a:extLst>
              <a:ext uri="{FF2B5EF4-FFF2-40B4-BE49-F238E27FC236}">
                <a16:creationId xmlns:a16="http://schemas.microsoft.com/office/drawing/2014/main" id="{08A798E5-4A07-8F2E-DD2C-3CF195FA7D22}"/>
              </a:ext>
            </a:extLst>
          </p:cNvPr>
          <p:cNvSpPr>
            <a:spLocks noGrp="1"/>
          </p:cNvSpPr>
          <p:nvPr>
            <p:ph idx="1"/>
          </p:nvPr>
        </p:nvSpPr>
        <p:spPr>
          <a:xfrm>
            <a:off x="1103312" y="1587092"/>
            <a:ext cx="8946541" cy="5270908"/>
          </a:xfrm>
        </p:spPr>
        <p:txBody>
          <a:bodyPr>
            <a:normAutofit/>
          </a:bodyPr>
          <a:lstStyle/>
          <a:p>
            <a:pPr marL="0" indent="0" algn="just">
              <a:buNone/>
            </a:pPr>
            <a:r>
              <a:rPr lang="en-US" dirty="0">
                <a:latin typeface="Arial" panose="020B0604020202020204" pitchFamily="34" charset="0"/>
                <a:cs typeface="Arial" panose="020B0604020202020204" pitchFamily="34" charset="0"/>
              </a:rPr>
              <a:t>Data Normalization is a common practice in machine learning which consists of transforming numeric columns to a common scale. In machine learning, some feature values differ from others multiple times. The features with higher values will dominate the learning process; however, it does not mean those variables are more important to predict the target. Data normalization transforms </a:t>
            </a:r>
            <a:r>
              <a:rPr lang="en-US" dirty="0" err="1">
                <a:latin typeface="Arial" panose="020B0604020202020204" pitchFamily="34" charset="0"/>
                <a:cs typeface="Arial" panose="020B0604020202020204" pitchFamily="34" charset="0"/>
              </a:rPr>
              <a:t>multiscaled</a:t>
            </a:r>
            <a:r>
              <a:rPr lang="en-US" dirty="0">
                <a:latin typeface="Arial" panose="020B0604020202020204" pitchFamily="34" charset="0"/>
                <a:cs typeface="Arial" panose="020B0604020202020204" pitchFamily="34" charset="0"/>
              </a:rPr>
              <a:t> data to the same scale. After normalization, all variables have a similar influence on the model, improving the stability and performance of the learning algorithm.</a:t>
            </a:r>
          </a:p>
          <a:p>
            <a:pPr marL="0" indent="0" algn="just">
              <a:buNone/>
            </a:pPr>
            <a:r>
              <a:rPr lang="en-US" dirty="0">
                <a:latin typeface="Arial" panose="020B0604020202020204" pitchFamily="34" charset="0"/>
                <a:cs typeface="Arial" panose="020B0604020202020204" pitchFamily="34" charset="0"/>
              </a:rPr>
              <a:t>There are multiple normalization techniques in statistics. In this project, we will use the min-max method to rescale the numeric columns to a common scale.</a:t>
            </a:r>
          </a:p>
          <a:p>
            <a:pPr marL="0" indent="0" algn="just">
              <a:buNone/>
            </a:pPr>
            <a:r>
              <a:rPr lang="en-US" dirty="0">
                <a:latin typeface="Arial" panose="020B0604020202020204" pitchFamily="34" charset="0"/>
                <a:cs typeface="Arial" panose="020B0604020202020204" pitchFamily="34" charset="0"/>
              </a:rPr>
              <a:t>The min-max approach (often called normalization) rescales the feature to a fixed range of [0,1] by subtracting the minimum value of the feature and then dividing by the range.</a:t>
            </a:r>
          </a:p>
        </p:txBody>
      </p:sp>
    </p:spTree>
    <p:extLst>
      <p:ext uri="{BB962C8B-B14F-4D97-AF65-F5344CB8AC3E}">
        <p14:creationId xmlns:p14="http://schemas.microsoft.com/office/powerpoint/2010/main" val="170646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5B8E4-AE8C-0E7A-4018-6C72F78B29D1}"/>
              </a:ext>
            </a:extLst>
          </p:cNvPr>
          <p:cNvSpPr>
            <a:spLocks noGrp="1"/>
          </p:cNvSpPr>
          <p:nvPr>
            <p:ph type="title"/>
          </p:nvPr>
        </p:nvSpPr>
        <p:spPr>
          <a:xfrm>
            <a:off x="1103312" y="435466"/>
            <a:ext cx="9404723" cy="720474"/>
          </a:xfrm>
        </p:spPr>
        <p:txBody>
          <a:bodyPr/>
          <a:lstStyle/>
          <a:p>
            <a:r>
              <a:rPr lang="en-IN" dirty="0"/>
              <a:t>Setting a baseline</a:t>
            </a:r>
          </a:p>
        </p:txBody>
      </p:sp>
      <p:sp>
        <p:nvSpPr>
          <p:cNvPr id="3" name="Content Placeholder 2">
            <a:extLst>
              <a:ext uri="{FF2B5EF4-FFF2-40B4-BE49-F238E27FC236}">
                <a16:creationId xmlns:a16="http://schemas.microsoft.com/office/drawing/2014/main" id="{A467E835-F1CB-0A50-DCFA-DCF1D04F8105}"/>
              </a:ext>
            </a:extLst>
          </p:cNvPr>
          <p:cNvSpPr>
            <a:spLocks noGrp="1"/>
          </p:cNvSpPr>
          <p:nvPr>
            <p:ph idx="1"/>
          </p:nvPr>
        </p:nvSpPr>
        <p:spPr>
          <a:xfrm>
            <a:off x="1103312" y="1250662"/>
            <a:ext cx="8946541" cy="2717490"/>
          </a:xfrm>
        </p:spPr>
        <p:txBody>
          <a:bodyPr/>
          <a:lstStyle/>
          <a:p>
            <a:pPr marL="0" indent="0">
              <a:buNone/>
            </a:pPr>
            <a:r>
              <a:rPr lang="en-US" dirty="0"/>
              <a:t>In machine learning, we often use a simple classifier called baseline to evaluate the performance of a model. In this classification problem, the rate of customers that did not churn (most frequent class) can be used as a baseline to evaluate the quality of the models generated. These models should outperform the baseline capabilities to be considered for future predictions.</a:t>
            </a:r>
            <a:endParaRPr lang="en-IN" dirty="0"/>
          </a:p>
        </p:txBody>
      </p:sp>
    </p:spTree>
    <p:extLst>
      <p:ext uri="{BB962C8B-B14F-4D97-AF65-F5344CB8AC3E}">
        <p14:creationId xmlns:p14="http://schemas.microsoft.com/office/powerpoint/2010/main" val="1054795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A1236-845B-B4B9-1D73-B130D09A22E2}"/>
              </a:ext>
            </a:extLst>
          </p:cNvPr>
          <p:cNvSpPr>
            <a:spLocks noGrp="1"/>
          </p:cNvSpPr>
          <p:nvPr>
            <p:ph type="title"/>
          </p:nvPr>
        </p:nvSpPr>
        <p:spPr>
          <a:xfrm>
            <a:off x="1103312" y="452718"/>
            <a:ext cx="9404723" cy="703222"/>
          </a:xfrm>
        </p:spPr>
        <p:txBody>
          <a:bodyPr/>
          <a:lstStyle/>
          <a:p>
            <a:r>
              <a:rPr lang="en-US" sz="3200" dirty="0"/>
              <a:t>Splitting the data in training and testing sets</a:t>
            </a:r>
            <a:endParaRPr lang="en-IN" sz="3200" dirty="0"/>
          </a:p>
        </p:txBody>
      </p:sp>
      <p:sp>
        <p:nvSpPr>
          <p:cNvPr id="3" name="Content Placeholder 2">
            <a:extLst>
              <a:ext uri="{FF2B5EF4-FFF2-40B4-BE49-F238E27FC236}">
                <a16:creationId xmlns:a16="http://schemas.microsoft.com/office/drawing/2014/main" id="{B621199A-728D-C5CA-1124-881B6759598F}"/>
              </a:ext>
            </a:extLst>
          </p:cNvPr>
          <p:cNvSpPr>
            <a:spLocks noGrp="1"/>
          </p:cNvSpPr>
          <p:nvPr>
            <p:ph idx="1"/>
          </p:nvPr>
        </p:nvSpPr>
        <p:spPr>
          <a:xfrm>
            <a:off x="1103312" y="1242035"/>
            <a:ext cx="8946541" cy="2303422"/>
          </a:xfrm>
        </p:spPr>
        <p:txBody>
          <a:bodyPr/>
          <a:lstStyle/>
          <a:p>
            <a:pPr marL="0" indent="0" algn="just">
              <a:buNone/>
            </a:pPr>
            <a:r>
              <a:rPr lang="en-US" dirty="0">
                <a:latin typeface="Arial" panose="020B0604020202020204" pitchFamily="34" charset="0"/>
                <a:cs typeface="Arial" panose="020B0604020202020204" pitchFamily="34" charset="0"/>
              </a:rPr>
              <a:t>The first step when building a model is to split the data into two groups, which are typically referred to as training and testing sets. The training set is used by the machine learning algorithm to build the model. The test set contains samples that are not part of the learning process and is used to evaluate the model’s performance. It is important to assess the quality of the model using unseen data to guarantee an objective evaluation.</a:t>
            </a:r>
          </a:p>
          <a:p>
            <a:pPr marL="0" indent="0" algn="just">
              <a:buNone/>
            </a:pPr>
            <a:endParaRPr lang="en-US" dirty="0">
              <a:latin typeface="Arial" panose="020B0604020202020204" pitchFamily="34" charset="0"/>
              <a:cs typeface="Arial" panose="020B0604020202020204" pitchFamily="34" charset="0"/>
            </a:endParaRPr>
          </a:p>
          <a:p>
            <a:pPr marL="0" indent="0" algn="just">
              <a:buNone/>
            </a:pP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3DF6060-B9CB-0C9F-D47A-6C152E21D83F}"/>
              </a:ext>
            </a:extLst>
          </p:cNvPr>
          <p:cNvPicPr>
            <a:picLocks noChangeAspect="1"/>
          </p:cNvPicPr>
          <p:nvPr/>
        </p:nvPicPr>
        <p:blipFill>
          <a:blip r:embed="rId2"/>
          <a:stretch>
            <a:fillRect/>
          </a:stretch>
        </p:blipFill>
        <p:spPr>
          <a:xfrm>
            <a:off x="5372005" y="3171974"/>
            <a:ext cx="4677848" cy="3686026"/>
          </a:xfrm>
          <a:prstGeom prst="rect">
            <a:avLst/>
          </a:prstGeom>
        </p:spPr>
      </p:pic>
      <p:sp>
        <p:nvSpPr>
          <p:cNvPr id="18" name="TextBox 17">
            <a:extLst>
              <a:ext uri="{FF2B5EF4-FFF2-40B4-BE49-F238E27FC236}">
                <a16:creationId xmlns:a16="http://schemas.microsoft.com/office/drawing/2014/main" id="{A8950FE9-6249-EFA0-5F5E-58F223771F32}"/>
              </a:ext>
            </a:extLst>
          </p:cNvPr>
          <p:cNvSpPr txBox="1"/>
          <p:nvPr/>
        </p:nvSpPr>
        <p:spPr>
          <a:xfrm>
            <a:off x="1103311" y="3545457"/>
            <a:ext cx="4193307"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we can use the </a:t>
            </a:r>
            <a:r>
              <a:rPr lang="en-US" dirty="0" err="1">
                <a:latin typeface="Arial" panose="020B0604020202020204" pitchFamily="34" charset="0"/>
                <a:cs typeface="Arial" panose="020B0604020202020204" pitchFamily="34" charset="0"/>
              </a:rPr>
              <a:t>train_test_split</a:t>
            </a:r>
            <a:r>
              <a:rPr lang="en-US" dirty="0">
                <a:latin typeface="Arial" panose="020B0604020202020204" pitchFamily="34" charset="0"/>
                <a:cs typeface="Arial" panose="020B0604020202020204" pitchFamily="34" charset="0"/>
              </a:rPr>
              <a:t> function from the </a:t>
            </a:r>
            <a:r>
              <a:rPr lang="en-US" dirty="0" err="1">
                <a:latin typeface="Arial" panose="020B0604020202020204" pitchFamily="34" charset="0"/>
                <a:cs typeface="Arial" panose="020B0604020202020204" pitchFamily="34" charset="0"/>
              </a:rPr>
              <a:t>sklearn.model_selection</a:t>
            </a:r>
            <a:r>
              <a:rPr lang="en-US" dirty="0">
                <a:latin typeface="Arial" panose="020B0604020202020204" pitchFamily="34" charset="0"/>
                <a:cs typeface="Arial" panose="020B0604020202020204" pitchFamily="34" charset="0"/>
              </a:rPr>
              <a:t> package to create both the training and testing sets. </a:t>
            </a:r>
          </a:p>
          <a:p>
            <a:endParaRPr lang="en-IN" dirty="0"/>
          </a:p>
        </p:txBody>
      </p:sp>
    </p:spTree>
    <p:extLst>
      <p:ext uri="{BB962C8B-B14F-4D97-AF65-F5344CB8AC3E}">
        <p14:creationId xmlns:p14="http://schemas.microsoft.com/office/powerpoint/2010/main" val="1516492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994C8-995D-9BF0-083A-DAD16FA93292}"/>
              </a:ext>
            </a:extLst>
          </p:cNvPr>
          <p:cNvSpPr>
            <a:spLocks noGrp="1"/>
          </p:cNvSpPr>
          <p:nvPr>
            <p:ph type="title"/>
          </p:nvPr>
        </p:nvSpPr>
        <p:spPr>
          <a:xfrm>
            <a:off x="1103312" y="426839"/>
            <a:ext cx="9404723" cy="789486"/>
          </a:xfrm>
        </p:spPr>
        <p:txBody>
          <a:bodyPr/>
          <a:lstStyle/>
          <a:p>
            <a:r>
              <a:rPr lang="en-IN" dirty="0"/>
              <a:t>Assessing multiple algorithms</a:t>
            </a:r>
          </a:p>
        </p:txBody>
      </p:sp>
      <p:sp>
        <p:nvSpPr>
          <p:cNvPr id="3" name="Content Placeholder 2">
            <a:extLst>
              <a:ext uri="{FF2B5EF4-FFF2-40B4-BE49-F238E27FC236}">
                <a16:creationId xmlns:a16="http://schemas.microsoft.com/office/drawing/2014/main" id="{B8506CB0-0D93-0618-4DB1-011EBB84A89C}"/>
              </a:ext>
            </a:extLst>
          </p:cNvPr>
          <p:cNvSpPr>
            <a:spLocks noGrp="1"/>
          </p:cNvSpPr>
          <p:nvPr>
            <p:ph idx="1"/>
          </p:nvPr>
        </p:nvSpPr>
        <p:spPr>
          <a:xfrm>
            <a:off x="1103312" y="1331259"/>
            <a:ext cx="8946541" cy="5466356"/>
          </a:xfrm>
        </p:spPr>
        <p:txBody>
          <a:bodyPr/>
          <a:lstStyle/>
          <a:p>
            <a:pPr marL="0" indent="0">
              <a:buNone/>
            </a:pPr>
            <a:r>
              <a:rPr lang="en-US" dirty="0"/>
              <a:t>Algorithm selection is a key challenge in any machine learning project since there is not an algorithm that is the best across all projects. Generally, we need to evaluate a set of potential candidates and select for further evaluation those that provide better performance.</a:t>
            </a:r>
          </a:p>
          <a:p>
            <a:pPr marL="0" indent="0">
              <a:buNone/>
            </a:pPr>
            <a:r>
              <a:rPr lang="en-US" dirty="0"/>
              <a:t>In this project, we compare 6 different algorithms, all of them already implemented in Scikit-Learn.</a:t>
            </a:r>
          </a:p>
          <a:p>
            <a:pPr>
              <a:spcBef>
                <a:spcPts val="600"/>
              </a:spcBef>
              <a:buFont typeface="Arial" panose="020B0604020202020204" pitchFamily="34" charset="0"/>
              <a:buChar char="•"/>
            </a:pPr>
            <a:r>
              <a:rPr lang="en-US" dirty="0"/>
              <a:t>Dummy classifier (baseline)</a:t>
            </a:r>
          </a:p>
          <a:p>
            <a:pPr>
              <a:spcBef>
                <a:spcPts val="600"/>
              </a:spcBef>
              <a:buFont typeface="Arial" panose="020B0604020202020204" pitchFamily="34" charset="0"/>
              <a:buChar char="•"/>
            </a:pPr>
            <a:r>
              <a:rPr lang="en-US" dirty="0"/>
              <a:t>K Nearest </a:t>
            </a:r>
            <a:r>
              <a:rPr lang="en-US" dirty="0" err="1"/>
              <a:t>Neighbours</a:t>
            </a:r>
            <a:endParaRPr lang="en-US" dirty="0"/>
          </a:p>
          <a:p>
            <a:pPr>
              <a:spcBef>
                <a:spcPts val="600"/>
              </a:spcBef>
              <a:buFont typeface="Arial" panose="020B0604020202020204" pitchFamily="34" charset="0"/>
              <a:buChar char="•"/>
            </a:pPr>
            <a:r>
              <a:rPr lang="en-US" dirty="0"/>
              <a:t>Logistic Regression</a:t>
            </a:r>
          </a:p>
          <a:p>
            <a:pPr>
              <a:spcBef>
                <a:spcPts val="600"/>
              </a:spcBef>
              <a:buFont typeface="Arial" panose="020B0604020202020204" pitchFamily="34" charset="0"/>
              <a:buChar char="•"/>
            </a:pPr>
            <a:r>
              <a:rPr lang="en-US" dirty="0"/>
              <a:t>Support Vector Machines</a:t>
            </a:r>
          </a:p>
          <a:p>
            <a:pPr>
              <a:spcBef>
                <a:spcPts val="600"/>
              </a:spcBef>
              <a:buFont typeface="Arial" panose="020B0604020202020204" pitchFamily="34" charset="0"/>
              <a:buChar char="•"/>
            </a:pPr>
            <a:r>
              <a:rPr lang="en-US" dirty="0"/>
              <a:t>Random Forest</a:t>
            </a:r>
          </a:p>
          <a:p>
            <a:pPr>
              <a:spcBef>
                <a:spcPts val="600"/>
              </a:spcBef>
              <a:buFont typeface="Arial" panose="020B0604020202020204" pitchFamily="34" charset="0"/>
              <a:buChar char="•"/>
            </a:pPr>
            <a:r>
              <a:rPr lang="en-US" dirty="0" err="1"/>
              <a:t>Gradiente</a:t>
            </a:r>
            <a:r>
              <a:rPr lang="en-US" dirty="0"/>
              <a:t> Boosting</a:t>
            </a:r>
          </a:p>
        </p:txBody>
      </p:sp>
      <p:pic>
        <p:nvPicPr>
          <p:cNvPr id="5" name="Picture 4">
            <a:extLst>
              <a:ext uri="{FF2B5EF4-FFF2-40B4-BE49-F238E27FC236}">
                <a16:creationId xmlns:a16="http://schemas.microsoft.com/office/drawing/2014/main" id="{2B75C9C4-D78F-5210-C354-28FBD02D6C37}"/>
              </a:ext>
            </a:extLst>
          </p:cNvPr>
          <p:cNvPicPr>
            <a:picLocks noChangeAspect="1"/>
          </p:cNvPicPr>
          <p:nvPr/>
        </p:nvPicPr>
        <p:blipFill>
          <a:blip r:embed="rId2"/>
          <a:stretch>
            <a:fillRect/>
          </a:stretch>
        </p:blipFill>
        <p:spPr>
          <a:xfrm>
            <a:off x="4975779" y="3073727"/>
            <a:ext cx="6112909" cy="3603031"/>
          </a:xfrm>
          <a:prstGeom prst="rect">
            <a:avLst/>
          </a:prstGeom>
        </p:spPr>
      </p:pic>
    </p:spTree>
    <p:extLst>
      <p:ext uri="{BB962C8B-B14F-4D97-AF65-F5344CB8AC3E}">
        <p14:creationId xmlns:p14="http://schemas.microsoft.com/office/powerpoint/2010/main" val="200817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770BA-DEAD-DEFE-1C39-FCB4B6013E47}"/>
              </a:ext>
            </a:extLst>
          </p:cNvPr>
          <p:cNvSpPr>
            <a:spLocks noGrp="1"/>
          </p:cNvSpPr>
          <p:nvPr>
            <p:ph type="title"/>
          </p:nvPr>
        </p:nvSpPr>
        <p:spPr>
          <a:xfrm>
            <a:off x="1103312" y="435465"/>
            <a:ext cx="9404723" cy="875750"/>
          </a:xfrm>
        </p:spPr>
        <p:txBody>
          <a:bodyPr/>
          <a:lstStyle/>
          <a:p>
            <a:r>
              <a:rPr lang="en-IN" dirty="0"/>
              <a:t>Hyperparameters</a:t>
            </a:r>
          </a:p>
        </p:txBody>
      </p:sp>
      <p:sp>
        <p:nvSpPr>
          <p:cNvPr id="3" name="Content Placeholder 2">
            <a:extLst>
              <a:ext uri="{FF2B5EF4-FFF2-40B4-BE49-F238E27FC236}">
                <a16:creationId xmlns:a16="http://schemas.microsoft.com/office/drawing/2014/main" id="{10A32426-1B09-9F93-031D-C84C4AE3C306}"/>
              </a:ext>
            </a:extLst>
          </p:cNvPr>
          <p:cNvSpPr>
            <a:spLocks noGrp="1"/>
          </p:cNvSpPr>
          <p:nvPr>
            <p:ph idx="1"/>
          </p:nvPr>
        </p:nvSpPr>
        <p:spPr>
          <a:xfrm>
            <a:off x="1103312" y="1345552"/>
            <a:ext cx="8946541" cy="2648478"/>
          </a:xfrm>
        </p:spPr>
        <p:txBody>
          <a:bodyPr/>
          <a:lstStyle/>
          <a:p>
            <a:pPr marL="0" indent="0" algn="just">
              <a:buNone/>
            </a:pPr>
            <a:r>
              <a:rPr lang="en-US" dirty="0">
                <a:latin typeface="Arial" panose="020B0604020202020204" pitchFamily="34" charset="0"/>
                <a:cs typeface="Arial" panose="020B0604020202020204" pitchFamily="34" charset="0"/>
              </a:rPr>
              <a:t>We’ll use/train all the algorithms using the default hyperparameters. The accuracy of many machine learning algorithms is highly sensitive to the hyperparameters chosen for training the model. A more in-depth analysis will include an evaluation of a wider range of hyperparameters (not only default values) before choosing a model (or models) for hyperparameter tuning.</a:t>
            </a:r>
          </a:p>
          <a:p>
            <a:pPr marL="0" indent="0" algn="just">
              <a:buNone/>
            </a:pPr>
            <a:r>
              <a:rPr lang="en-US" dirty="0">
                <a:latin typeface="Arial" panose="020B0604020202020204" pitchFamily="34" charset="0"/>
                <a:cs typeface="Arial" panose="020B0604020202020204" pitchFamily="34" charset="0"/>
              </a:rPr>
              <a:t>We will only further evaluate the model that presents higher accuracy using the default hyperparameters.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4039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F5B69-3675-DFFC-D32B-D7B4089E33BF}"/>
              </a:ext>
            </a:extLst>
          </p:cNvPr>
          <p:cNvSpPr>
            <a:spLocks noGrp="1"/>
          </p:cNvSpPr>
          <p:nvPr>
            <p:ph type="title"/>
          </p:nvPr>
        </p:nvSpPr>
        <p:spPr>
          <a:xfrm>
            <a:off x="1103312" y="418212"/>
            <a:ext cx="9404723" cy="642837"/>
          </a:xfrm>
        </p:spPr>
        <p:txBody>
          <a:bodyPr/>
          <a:lstStyle/>
          <a:p>
            <a:r>
              <a:rPr lang="en-IN" sz="3600" dirty="0"/>
              <a:t>Algorithm selected: Gradient Boosting</a:t>
            </a:r>
          </a:p>
        </p:txBody>
      </p:sp>
      <p:sp>
        <p:nvSpPr>
          <p:cNvPr id="3" name="Content Placeholder 2">
            <a:extLst>
              <a:ext uri="{FF2B5EF4-FFF2-40B4-BE49-F238E27FC236}">
                <a16:creationId xmlns:a16="http://schemas.microsoft.com/office/drawing/2014/main" id="{FDC20A38-C28C-52F1-47A4-9538C5A490FA}"/>
              </a:ext>
            </a:extLst>
          </p:cNvPr>
          <p:cNvSpPr>
            <a:spLocks noGrp="1"/>
          </p:cNvSpPr>
          <p:nvPr>
            <p:ph idx="1"/>
          </p:nvPr>
        </p:nvSpPr>
        <p:spPr>
          <a:xfrm>
            <a:off x="1103313" y="1207529"/>
            <a:ext cx="5711556" cy="5296788"/>
          </a:xfrm>
        </p:spPr>
        <p:txBody>
          <a:bodyPr>
            <a:normAutofit lnSpcReduction="10000"/>
          </a:bodyPr>
          <a:lstStyle/>
          <a:p>
            <a:pPr marL="0" indent="0" algn="just">
              <a:buNone/>
            </a:pPr>
            <a:r>
              <a:rPr lang="en-US" dirty="0">
                <a:latin typeface="Arial" panose="020B0604020202020204" pitchFamily="34" charset="0"/>
                <a:cs typeface="Arial" panose="020B0604020202020204" pitchFamily="34" charset="0"/>
              </a:rPr>
              <a:t>Gradient Boosting is a very popular machine learning ensemble method based on a sequential training of multiple models to make predictions. In Gradient Boosting, first, we’ll make a model using a random sample of your original data. After fitting the model, we can make predictions and compute the residuals of the model. The residuals are the difference between the actual values and the predictions of the model. Then, we’ll train a new tree based on the residuals of the previous tree, calculating again the residuals of this new model. We repeat this process until we reach a threshold (residual close to 0), meaning there is a very low difference between the actual and predicted values. Finally, we can take a sum of all model forecasts (prediction of the data and predictions of the error) to make a final prediction.</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3882432-3A41-2162-B6A9-149B4B20F013}"/>
              </a:ext>
            </a:extLst>
          </p:cNvPr>
          <p:cNvPicPr>
            <a:picLocks noChangeAspect="1"/>
          </p:cNvPicPr>
          <p:nvPr/>
        </p:nvPicPr>
        <p:blipFill>
          <a:blip r:embed="rId2"/>
          <a:stretch>
            <a:fillRect/>
          </a:stretch>
        </p:blipFill>
        <p:spPr>
          <a:xfrm>
            <a:off x="6814869" y="1207528"/>
            <a:ext cx="5377131" cy="4986237"/>
          </a:xfrm>
          <a:prstGeom prst="rect">
            <a:avLst/>
          </a:prstGeom>
        </p:spPr>
      </p:pic>
    </p:spTree>
    <p:extLst>
      <p:ext uri="{BB962C8B-B14F-4D97-AF65-F5344CB8AC3E}">
        <p14:creationId xmlns:p14="http://schemas.microsoft.com/office/powerpoint/2010/main" val="1370093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1234E7-9E8F-D6B5-E148-B3591A349F0B}"/>
              </a:ext>
            </a:extLst>
          </p:cNvPr>
          <p:cNvSpPr>
            <a:spLocks noGrp="1"/>
          </p:cNvSpPr>
          <p:nvPr>
            <p:ph idx="1"/>
          </p:nvPr>
        </p:nvSpPr>
        <p:spPr>
          <a:xfrm>
            <a:off x="1172323" y="776209"/>
            <a:ext cx="8946541" cy="5684976"/>
          </a:xfrm>
        </p:spPr>
        <p:txBody>
          <a:bodyPr>
            <a:normAutofit lnSpcReduction="10000"/>
          </a:bodyPr>
          <a:lstStyle/>
          <a:p>
            <a:pPr marL="0" indent="0" algn="just">
              <a:buNone/>
            </a:pPr>
            <a:r>
              <a:rPr lang="en-US" dirty="0">
                <a:latin typeface="Arial" panose="020B0604020202020204" pitchFamily="34" charset="0"/>
                <a:cs typeface="Arial" panose="020B0604020202020204" pitchFamily="34" charset="0"/>
              </a:rPr>
              <a:t>We can easily build a gradient boosting classifier with Scikit-Learn using the </a:t>
            </a:r>
            <a:r>
              <a:rPr lang="en-US" dirty="0" err="1">
                <a:latin typeface="Arial" panose="020B0604020202020204" pitchFamily="34" charset="0"/>
                <a:cs typeface="Arial" panose="020B0604020202020204" pitchFamily="34" charset="0"/>
              </a:rPr>
              <a:t>GradientBoostingClassifier</a:t>
            </a:r>
            <a:r>
              <a:rPr lang="en-US" dirty="0">
                <a:latin typeface="Arial" panose="020B0604020202020204" pitchFamily="34" charset="0"/>
                <a:cs typeface="Arial" panose="020B0604020202020204" pitchFamily="34" charset="0"/>
              </a:rPr>
              <a:t> class from the </a:t>
            </a:r>
            <a:r>
              <a:rPr lang="en-US" dirty="0" err="1">
                <a:latin typeface="Arial" panose="020B0604020202020204" pitchFamily="34" charset="0"/>
                <a:cs typeface="Arial" panose="020B0604020202020204" pitchFamily="34" charset="0"/>
              </a:rPr>
              <a:t>sklearn.ensemble</a:t>
            </a:r>
            <a:r>
              <a:rPr lang="en-US" dirty="0">
                <a:latin typeface="Arial" panose="020B0604020202020204" pitchFamily="34" charset="0"/>
                <a:cs typeface="Arial" panose="020B0604020202020204" pitchFamily="34" charset="0"/>
              </a:rPr>
              <a:t> module. After creating the model, we need to train it (using the .fit method) and test its performance by comparing the predictions (.predict method) with the actual class values.</a:t>
            </a:r>
          </a:p>
          <a:p>
            <a:pPr marL="0" indent="0" algn="just">
              <a:buNone/>
            </a:pPr>
            <a:r>
              <a:rPr lang="en-US" dirty="0">
                <a:latin typeface="Arial" panose="020B0604020202020204" pitchFamily="34" charset="0"/>
                <a:cs typeface="Arial" panose="020B0604020202020204" pitchFamily="34" charset="0"/>
              </a:rPr>
              <a:t>As shown in the Scikit-Learn documentation, the </a:t>
            </a:r>
            <a:r>
              <a:rPr lang="en-US" dirty="0" err="1">
                <a:latin typeface="Arial" panose="020B0604020202020204" pitchFamily="34" charset="0"/>
                <a:cs typeface="Arial" panose="020B0604020202020204" pitchFamily="34" charset="0"/>
              </a:rPr>
              <a:t>GradientBoostingClassifier</a:t>
            </a:r>
            <a:r>
              <a:rPr lang="en-US" dirty="0">
                <a:latin typeface="Arial" panose="020B0604020202020204" pitchFamily="34" charset="0"/>
                <a:cs typeface="Arial" panose="020B0604020202020204" pitchFamily="34" charset="0"/>
              </a:rPr>
              <a:t> has multiple hyperparameters; some of them are listed below:</a:t>
            </a:r>
          </a:p>
          <a:p>
            <a:pPr marL="0" indent="0" algn="just">
              <a:buNone/>
            </a:pPr>
            <a:r>
              <a:rPr lang="en-US" dirty="0" err="1">
                <a:latin typeface="Arial" panose="020B0604020202020204" pitchFamily="34" charset="0"/>
                <a:cs typeface="Arial" panose="020B0604020202020204" pitchFamily="34" charset="0"/>
              </a:rPr>
              <a:t>learning_rate</a:t>
            </a:r>
            <a:r>
              <a:rPr lang="en-US" dirty="0">
                <a:latin typeface="Arial" panose="020B0604020202020204" pitchFamily="34" charset="0"/>
                <a:cs typeface="Arial" panose="020B0604020202020204" pitchFamily="34" charset="0"/>
              </a:rPr>
              <a:t>: the contribution of each tree to the final prediction.</a:t>
            </a:r>
          </a:p>
          <a:p>
            <a:pPr marL="0" indent="0" algn="just">
              <a:buNone/>
            </a:pPr>
            <a:r>
              <a:rPr lang="en-US" dirty="0" err="1">
                <a:latin typeface="Arial" panose="020B0604020202020204" pitchFamily="34" charset="0"/>
                <a:cs typeface="Arial" panose="020B0604020202020204" pitchFamily="34" charset="0"/>
              </a:rPr>
              <a:t>n_estimators</a:t>
            </a:r>
            <a:r>
              <a:rPr lang="en-US" dirty="0">
                <a:latin typeface="Arial" panose="020B0604020202020204" pitchFamily="34" charset="0"/>
                <a:cs typeface="Arial" panose="020B0604020202020204" pitchFamily="34" charset="0"/>
              </a:rPr>
              <a:t>: the number of decision trees to perform (boosting stages).</a:t>
            </a:r>
          </a:p>
          <a:p>
            <a:pPr marL="0" indent="0" algn="just">
              <a:buNone/>
            </a:pPr>
            <a:r>
              <a:rPr lang="en-US" dirty="0" err="1">
                <a:latin typeface="Arial" panose="020B0604020202020204" pitchFamily="34" charset="0"/>
                <a:cs typeface="Arial" panose="020B0604020202020204" pitchFamily="34" charset="0"/>
              </a:rPr>
              <a:t>max_depth</a:t>
            </a:r>
            <a:r>
              <a:rPr lang="en-US" dirty="0">
                <a:latin typeface="Arial" panose="020B0604020202020204" pitchFamily="34" charset="0"/>
                <a:cs typeface="Arial" panose="020B0604020202020204" pitchFamily="34" charset="0"/>
              </a:rPr>
              <a:t>: the maximum depth of the individual regression estimators.</a:t>
            </a:r>
          </a:p>
          <a:p>
            <a:pPr marL="0" indent="0" algn="just">
              <a:buNone/>
            </a:pPr>
            <a:r>
              <a:rPr lang="en-US" dirty="0" err="1">
                <a:latin typeface="Arial" panose="020B0604020202020204" pitchFamily="34" charset="0"/>
                <a:cs typeface="Arial" panose="020B0604020202020204" pitchFamily="34" charset="0"/>
              </a:rPr>
              <a:t>max_features</a:t>
            </a:r>
            <a:r>
              <a:rPr lang="en-US" dirty="0">
                <a:latin typeface="Arial" panose="020B0604020202020204" pitchFamily="34" charset="0"/>
                <a:cs typeface="Arial" panose="020B0604020202020204" pitchFamily="34" charset="0"/>
              </a:rPr>
              <a:t>: the number of features to consider when looking for the best split.</a:t>
            </a:r>
          </a:p>
          <a:p>
            <a:pPr marL="0" indent="0" algn="just">
              <a:buNone/>
            </a:pPr>
            <a:r>
              <a:rPr lang="en-US" dirty="0" err="1">
                <a:latin typeface="Arial" panose="020B0604020202020204" pitchFamily="34" charset="0"/>
                <a:cs typeface="Arial" panose="020B0604020202020204" pitchFamily="34" charset="0"/>
              </a:rPr>
              <a:t>min_samples_split</a:t>
            </a:r>
            <a:r>
              <a:rPr lang="en-US" dirty="0">
                <a:latin typeface="Arial" panose="020B0604020202020204" pitchFamily="34" charset="0"/>
                <a:cs typeface="Arial" panose="020B0604020202020204" pitchFamily="34" charset="0"/>
              </a:rPr>
              <a:t>: the minimum number of samples required to split an internal node.</a:t>
            </a:r>
          </a:p>
          <a:p>
            <a:pPr marL="0" indent="0" algn="just">
              <a:buNone/>
            </a:pPr>
            <a:r>
              <a:rPr lang="en-US" dirty="0">
                <a:latin typeface="Arial" panose="020B0604020202020204" pitchFamily="34" charset="0"/>
                <a:cs typeface="Arial" panose="020B0604020202020204" pitchFamily="34" charset="0"/>
              </a:rPr>
              <a:t>The next step consists of finding the combination of hyperparameters that leads to the best classification of our data. This process is called hyperparameter tuning.</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7053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4A060-B747-1BB3-B3FB-DCB45B0CA843}"/>
              </a:ext>
            </a:extLst>
          </p:cNvPr>
          <p:cNvSpPr>
            <a:spLocks noGrp="1"/>
          </p:cNvSpPr>
          <p:nvPr>
            <p:ph type="title"/>
          </p:nvPr>
        </p:nvSpPr>
        <p:spPr>
          <a:xfrm>
            <a:off x="102648" y="478597"/>
            <a:ext cx="9404723" cy="849871"/>
          </a:xfrm>
        </p:spPr>
        <p:txBody>
          <a:bodyPr/>
          <a:lstStyle/>
          <a:p>
            <a:r>
              <a:rPr lang="en-IN" dirty="0"/>
              <a:t>Hyperparameter tuning</a:t>
            </a:r>
          </a:p>
        </p:txBody>
      </p:sp>
      <p:sp>
        <p:nvSpPr>
          <p:cNvPr id="3" name="Content Placeholder 2">
            <a:extLst>
              <a:ext uri="{FF2B5EF4-FFF2-40B4-BE49-F238E27FC236}">
                <a16:creationId xmlns:a16="http://schemas.microsoft.com/office/drawing/2014/main" id="{B3859F52-9DD4-0D41-3589-037ABF1FB41C}"/>
              </a:ext>
            </a:extLst>
          </p:cNvPr>
          <p:cNvSpPr>
            <a:spLocks noGrp="1"/>
          </p:cNvSpPr>
          <p:nvPr>
            <p:ph idx="1"/>
          </p:nvPr>
        </p:nvSpPr>
        <p:spPr>
          <a:xfrm>
            <a:off x="0" y="1535333"/>
            <a:ext cx="5581291" cy="5322667"/>
          </a:xfrm>
        </p:spPr>
        <p:txBody>
          <a:bodyPr>
            <a:normAutofit fontScale="85000" lnSpcReduction="20000"/>
          </a:bodyPr>
          <a:lstStyle/>
          <a:p>
            <a:pPr marL="0" indent="0" algn="just">
              <a:buNone/>
            </a:pPr>
            <a:r>
              <a:rPr lang="en-US" dirty="0"/>
              <a:t>We’ll split our data into a training set for learning the parameters of the model, and a testing set for evaluating its performance. The next step in the machine learning process is to perform hyperparameter tuning. The selection of hyperparameters consists of testing the performance of the model against different combinations of hyperparameters, selecting those that perform best according to a chosen metric and a validation method.</a:t>
            </a:r>
          </a:p>
          <a:p>
            <a:pPr marL="0" indent="0" algn="just">
              <a:buNone/>
            </a:pPr>
            <a:r>
              <a:rPr lang="en-US" dirty="0"/>
              <a:t>For hyperparameter tuning, we need to split our training data again into a set for training and a set for testing the hyperparameters (often called validation set). It is a very common practice to use k-fold cross-validation for hyperparameter tuning. The training set is divided again into k equal-sized samples, 1 sample is used for testing and the remaining k-1 samples are used for training the model, repeating the process k times. Then, the k evaluation metrics (in this case the accuracy) are averaged to produce a single estimator.</a:t>
            </a:r>
          </a:p>
          <a:p>
            <a:pPr marL="0" indent="0" algn="just">
              <a:buNone/>
            </a:pPr>
            <a:r>
              <a:rPr lang="en-US" dirty="0"/>
              <a:t>It is important to stress that the validation set is used for hyperparameter selection and not for evaluating the final performance of our model.</a:t>
            </a:r>
            <a:endParaRPr lang="en-IN" dirty="0"/>
          </a:p>
        </p:txBody>
      </p:sp>
      <p:pic>
        <p:nvPicPr>
          <p:cNvPr id="5" name="Picture 4">
            <a:extLst>
              <a:ext uri="{FF2B5EF4-FFF2-40B4-BE49-F238E27FC236}">
                <a16:creationId xmlns:a16="http://schemas.microsoft.com/office/drawing/2014/main" id="{65969F52-0F8F-B0AA-D203-24C6A850F3A7}"/>
              </a:ext>
            </a:extLst>
          </p:cNvPr>
          <p:cNvPicPr>
            <a:picLocks noChangeAspect="1"/>
          </p:cNvPicPr>
          <p:nvPr/>
        </p:nvPicPr>
        <p:blipFill>
          <a:blip r:embed="rId2"/>
          <a:stretch>
            <a:fillRect/>
          </a:stretch>
        </p:blipFill>
        <p:spPr>
          <a:xfrm>
            <a:off x="5805673" y="2018412"/>
            <a:ext cx="5753903" cy="4071837"/>
          </a:xfrm>
          <a:prstGeom prst="rect">
            <a:avLst/>
          </a:prstGeom>
        </p:spPr>
      </p:pic>
    </p:spTree>
    <p:extLst>
      <p:ext uri="{BB962C8B-B14F-4D97-AF65-F5344CB8AC3E}">
        <p14:creationId xmlns:p14="http://schemas.microsoft.com/office/powerpoint/2010/main" val="170956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293047-9A57-A0D5-551E-21AFB04B4156}"/>
              </a:ext>
            </a:extLst>
          </p:cNvPr>
          <p:cNvSpPr>
            <a:spLocks noGrp="1"/>
          </p:cNvSpPr>
          <p:nvPr>
            <p:ph idx="1"/>
          </p:nvPr>
        </p:nvSpPr>
        <p:spPr>
          <a:xfrm>
            <a:off x="0" y="241540"/>
            <a:ext cx="6288657" cy="6512943"/>
          </a:xfrm>
        </p:spPr>
        <p:txBody>
          <a:bodyPr>
            <a:normAutofit/>
          </a:bodyPr>
          <a:lstStyle/>
          <a:p>
            <a:pPr marL="0" indent="0" algn="just">
              <a:buNone/>
            </a:pPr>
            <a:r>
              <a:rPr lang="en-US" dirty="0">
                <a:latin typeface="Arial" panose="020B0604020202020204" pitchFamily="34" charset="0"/>
                <a:cs typeface="Arial" panose="020B0604020202020204" pitchFamily="34" charset="0"/>
              </a:rPr>
              <a:t>There are multiple techniques to find the best hyperparameters for a model. The most popular methods are (1) grid search, (2) random search, and (3) </a:t>
            </a:r>
            <a:r>
              <a:rPr lang="en-US" dirty="0" err="1">
                <a:latin typeface="Arial" panose="020B0604020202020204" pitchFamily="34" charset="0"/>
                <a:cs typeface="Arial" panose="020B0604020202020204" pitchFamily="34" charset="0"/>
              </a:rPr>
              <a:t>bayesian</a:t>
            </a:r>
            <a:r>
              <a:rPr lang="en-US" dirty="0">
                <a:latin typeface="Arial" panose="020B0604020202020204" pitchFamily="34" charset="0"/>
                <a:cs typeface="Arial" panose="020B0604020202020204" pitchFamily="34" charset="0"/>
              </a:rPr>
              <a:t> optimization. Grid search test all combinations of hyperparameters and select the best performing one. It is a really time-consuming method, particularly when the number of hyperparameters and values to try are really high.</a:t>
            </a:r>
          </a:p>
          <a:p>
            <a:pPr marL="0" indent="0" algn="just">
              <a:buNone/>
            </a:pPr>
            <a:r>
              <a:rPr lang="en-US" dirty="0">
                <a:latin typeface="Arial" panose="020B0604020202020204" pitchFamily="34" charset="0"/>
                <a:cs typeface="Arial" panose="020B0604020202020204" pitchFamily="34" charset="0"/>
              </a:rPr>
              <a:t>In random search, we’ll specify a grid of hyperparameters, and random combinations are selected where each combination of hyperparameters has an equal chance of being sampled. We do not analyze all combinations of hyperparameters, but only random samples of those combinations. This approach is much more computationally efficient than trying all combinations; however, it also has some disadvantages. The main drawback of random search is that not all areas of the grid are evenly covered, especially when the number of combinations selected from the grid is low.</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7E03079-CD41-6016-9F89-8B60915D2551}"/>
              </a:ext>
            </a:extLst>
          </p:cNvPr>
          <p:cNvPicPr>
            <a:picLocks noChangeAspect="1"/>
          </p:cNvPicPr>
          <p:nvPr/>
        </p:nvPicPr>
        <p:blipFill>
          <a:blip r:embed="rId2"/>
          <a:stretch>
            <a:fillRect/>
          </a:stretch>
        </p:blipFill>
        <p:spPr>
          <a:xfrm>
            <a:off x="6366309" y="2049844"/>
            <a:ext cx="5825691" cy="3210801"/>
          </a:xfrm>
          <a:prstGeom prst="rect">
            <a:avLst/>
          </a:prstGeom>
        </p:spPr>
      </p:pic>
    </p:spTree>
    <p:extLst>
      <p:ext uri="{BB962C8B-B14F-4D97-AF65-F5344CB8AC3E}">
        <p14:creationId xmlns:p14="http://schemas.microsoft.com/office/powerpoint/2010/main" val="769193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AC1049-4C74-9072-DC12-358E2DD1EA9C}"/>
              </a:ext>
            </a:extLst>
          </p:cNvPr>
          <p:cNvSpPr>
            <a:spLocks noGrp="1"/>
          </p:cNvSpPr>
          <p:nvPr>
            <p:ph idx="1"/>
          </p:nvPr>
        </p:nvSpPr>
        <p:spPr>
          <a:xfrm>
            <a:off x="508958" y="534753"/>
            <a:ext cx="8946541" cy="5788494"/>
          </a:xfrm>
        </p:spPr>
        <p:txBody>
          <a:bodyPr>
            <a:normAutofit/>
          </a:bodyPr>
          <a:lstStyle/>
          <a:p>
            <a:pPr marL="0" indent="0" algn="just">
              <a:buNone/>
            </a:pPr>
            <a:r>
              <a:rPr lang="en-US" dirty="0">
                <a:latin typeface="Arial" panose="020B0604020202020204" pitchFamily="34" charset="0"/>
                <a:cs typeface="Arial" panose="020B0604020202020204" pitchFamily="34" charset="0"/>
              </a:rPr>
              <a:t>We can implement random search in Scikit-learn using the </a:t>
            </a:r>
            <a:r>
              <a:rPr lang="en-US" dirty="0" err="1">
                <a:latin typeface="Arial" panose="020B0604020202020204" pitchFamily="34" charset="0"/>
                <a:cs typeface="Arial" panose="020B0604020202020204" pitchFamily="34" charset="0"/>
              </a:rPr>
              <a:t>RandomSearchCV</a:t>
            </a:r>
            <a:r>
              <a:rPr lang="en-US" dirty="0">
                <a:latin typeface="Arial" panose="020B0604020202020204" pitchFamily="34" charset="0"/>
                <a:cs typeface="Arial" panose="020B0604020202020204" pitchFamily="34" charset="0"/>
              </a:rPr>
              <a:t> class from the </a:t>
            </a:r>
            <a:r>
              <a:rPr lang="en-US" dirty="0" err="1">
                <a:latin typeface="Arial" panose="020B0604020202020204" pitchFamily="34" charset="0"/>
                <a:cs typeface="Arial" panose="020B0604020202020204" pitchFamily="34" charset="0"/>
              </a:rPr>
              <a:t>sklearn.model_selection</a:t>
            </a:r>
            <a:r>
              <a:rPr lang="en-US" dirty="0">
                <a:latin typeface="Arial" panose="020B0604020202020204" pitchFamily="34" charset="0"/>
                <a:cs typeface="Arial" panose="020B0604020202020204" pitchFamily="34" charset="0"/>
              </a:rPr>
              <a:t> package.</a:t>
            </a:r>
          </a:p>
          <a:p>
            <a:pPr marL="0" indent="0" algn="just">
              <a:buNone/>
            </a:pPr>
            <a:endParaRPr lang="en-US" dirty="0">
              <a:latin typeface="Arial" panose="020B0604020202020204" pitchFamily="34" charset="0"/>
              <a:cs typeface="Arial" panose="020B0604020202020204" pitchFamily="34" charset="0"/>
            </a:endParaRPr>
          </a:p>
          <a:p>
            <a:pPr marL="0" indent="0" algn="just">
              <a:buNone/>
            </a:pPr>
            <a:r>
              <a:rPr lang="en-US" dirty="0">
                <a:latin typeface="Arial" panose="020B0604020202020204" pitchFamily="34" charset="0"/>
                <a:cs typeface="Arial" panose="020B0604020202020204" pitchFamily="34" charset="0"/>
              </a:rPr>
              <a:t>First of all, we specify the grid of hyperparameter values using a dictionary (</a:t>
            </a:r>
            <a:r>
              <a:rPr lang="en-US" dirty="0" err="1">
                <a:latin typeface="Arial" panose="020B0604020202020204" pitchFamily="34" charset="0"/>
                <a:cs typeface="Arial" panose="020B0604020202020204" pitchFamily="34" charset="0"/>
              </a:rPr>
              <a:t>grid_parameters</a:t>
            </a:r>
            <a:r>
              <a:rPr lang="en-US" dirty="0">
                <a:latin typeface="Arial" panose="020B0604020202020204" pitchFamily="34" charset="0"/>
                <a:cs typeface="Arial" panose="020B0604020202020204" pitchFamily="34" charset="0"/>
              </a:rPr>
              <a:t>) where the keys represent the hyperparameters and the values are the set of options we want to evaluate. Then, we define the </a:t>
            </a:r>
            <a:r>
              <a:rPr lang="en-US" dirty="0" err="1">
                <a:latin typeface="Arial" panose="020B0604020202020204" pitchFamily="34" charset="0"/>
                <a:cs typeface="Arial" panose="020B0604020202020204" pitchFamily="34" charset="0"/>
              </a:rPr>
              <a:t>RandomizedSearchCV</a:t>
            </a:r>
            <a:r>
              <a:rPr lang="en-US" dirty="0">
                <a:latin typeface="Arial" panose="020B0604020202020204" pitchFamily="34" charset="0"/>
                <a:cs typeface="Arial" panose="020B0604020202020204" pitchFamily="34" charset="0"/>
              </a:rPr>
              <a:t> object for trying different random combinations from this grid. The number of hyperparameter combinations that are sampled is defined in the </a:t>
            </a:r>
            <a:r>
              <a:rPr lang="en-US" dirty="0" err="1">
                <a:latin typeface="Arial" panose="020B0604020202020204" pitchFamily="34" charset="0"/>
                <a:cs typeface="Arial" panose="020B0604020202020204" pitchFamily="34" charset="0"/>
              </a:rPr>
              <a:t>n_iter</a:t>
            </a:r>
            <a:r>
              <a:rPr lang="en-US" dirty="0">
                <a:latin typeface="Arial" panose="020B0604020202020204" pitchFamily="34" charset="0"/>
                <a:cs typeface="Arial" panose="020B0604020202020204" pitchFamily="34" charset="0"/>
              </a:rPr>
              <a:t> parameter. Naturally, increasing </a:t>
            </a:r>
            <a:r>
              <a:rPr lang="en-US" dirty="0" err="1">
                <a:latin typeface="Arial" panose="020B0604020202020204" pitchFamily="34" charset="0"/>
                <a:cs typeface="Arial" panose="020B0604020202020204" pitchFamily="34" charset="0"/>
              </a:rPr>
              <a:t>n_iter</a:t>
            </a:r>
            <a:r>
              <a:rPr lang="en-US" dirty="0">
                <a:latin typeface="Arial" panose="020B0604020202020204" pitchFamily="34" charset="0"/>
                <a:cs typeface="Arial" panose="020B0604020202020204" pitchFamily="34" charset="0"/>
              </a:rPr>
              <a:t> will lead in most cases to more accurate results, since more combinations are sampled; however, on many occasions, the improvement in performance won’t be significant.</a:t>
            </a:r>
          </a:p>
          <a:p>
            <a:pPr marL="0" indent="0" algn="just">
              <a:buNone/>
            </a:pPr>
            <a:r>
              <a:rPr lang="en-US" dirty="0">
                <a:latin typeface="Arial" panose="020B0604020202020204" pitchFamily="34" charset="0"/>
                <a:cs typeface="Arial" panose="020B0604020202020204" pitchFamily="34" charset="0"/>
              </a:rPr>
              <a:t>After fitting the grid object, we can obtain the best hyperparameters using </a:t>
            </a:r>
            <a:r>
              <a:rPr lang="en-US" dirty="0" err="1">
                <a:latin typeface="Arial" panose="020B0604020202020204" pitchFamily="34" charset="0"/>
                <a:cs typeface="Arial" panose="020B0604020202020204" pitchFamily="34" charset="0"/>
              </a:rPr>
              <a:t>best_params_attribute</a:t>
            </a:r>
            <a:r>
              <a:rPr lang="en-US" dirty="0">
                <a:latin typeface="Arial" panose="020B0604020202020204" pitchFamily="34" charset="0"/>
                <a:cs typeface="Arial" panose="020B0604020202020204" pitchFamily="34" charset="0"/>
              </a:rPr>
              <a:t>. As you can above, the best hyperparameters are: {‘</a:t>
            </a:r>
            <a:r>
              <a:rPr lang="en-US" dirty="0" err="1">
                <a:latin typeface="Arial" panose="020B0604020202020204" pitchFamily="34" charset="0"/>
                <a:cs typeface="Arial" panose="020B0604020202020204" pitchFamily="34" charset="0"/>
              </a:rPr>
              <a:t>n_estimators</a:t>
            </a:r>
            <a:r>
              <a:rPr lang="en-US" dirty="0">
                <a:latin typeface="Arial" panose="020B0604020202020204" pitchFamily="34" charset="0"/>
                <a:cs typeface="Arial" panose="020B0604020202020204" pitchFamily="34" charset="0"/>
              </a:rPr>
              <a:t>’: 90, ‘</a:t>
            </a:r>
            <a:r>
              <a:rPr lang="en-US" dirty="0" err="1">
                <a:latin typeface="Arial" panose="020B0604020202020204" pitchFamily="34" charset="0"/>
                <a:cs typeface="Arial" panose="020B0604020202020204" pitchFamily="34" charset="0"/>
              </a:rPr>
              <a:t>min_samples_split</a:t>
            </a:r>
            <a:r>
              <a:rPr lang="en-US" dirty="0">
                <a:latin typeface="Arial" panose="020B0604020202020204" pitchFamily="34" charset="0"/>
                <a:cs typeface="Arial" panose="020B0604020202020204" pitchFamily="34" charset="0"/>
              </a:rPr>
              <a:t>’: 3, ‘</a:t>
            </a:r>
            <a:r>
              <a:rPr lang="en-US" dirty="0" err="1">
                <a:latin typeface="Arial" panose="020B0604020202020204" pitchFamily="34" charset="0"/>
                <a:cs typeface="Arial" panose="020B0604020202020204" pitchFamily="34" charset="0"/>
              </a:rPr>
              <a:t>max_features</a:t>
            </a:r>
            <a:r>
              <a:rPr lang="en-US" dirty="0">
                <a:latin typeface="Arial" panose="020B0604020202020204" pitchFamily="34" charset="0"/>
                <a:cs typeface="Arial" panose="020B0604020202020204" pitchFamily="34" charset="0"/>
              </a:rPr>
              <a:t>’: ‘log2’, ‘</a:t>
            </a:r>
            <a:r>
              <a:rPr lang="en-US" dirty="0" err="1">
                <a:latin typeface="Arial" panose="020B0604020202020204" pitchFamily="34" charset="0"/>
                <a:cs typeface="Arial" panose="020B0604020202020204" pitchFamily="34" charset="0"/>
              </a:rPr>
              <a:t>max_depth</a:t>
            </a:r>
            <a:r>
              <a:rPr lang="en-US" dirty="0">
                <a:latin typeface="Arial" panose="020B0604020202020204" pitchFamily="34" charset="0"/>
                <a:cs typeface="Arial" panose="020B0604020202020204" pitchFamily="34" charset="0"/>
              </a:rPr>
              <a:t>’: 3}.</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7702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53774-F426-7F3E-59D4-6F8286159C10}"/>
              </a:ext>
            </a:extLst>
          </p:cNvPr>
          <p:cNvSpPr>
            <a:spLocks noGrp="1"/>
          </p:cNvSpPr>
          <p:nvPr>
            <p:ph type="title"/>
          </p:nvPr>
        </p:nvSpPr>
        <p:spPr>
          <a:xfrm>
            <a:off x="1104293" y="461345"/>
            <a:ext cx="9404723" cy="1400530"/>
          </a:xfrm>
        </p:spPr>
        <p:txBody>
          <a:bodyPr/>
          <a:lstStyle/>
          <a:p>
            <a:r>
              <a:rPr lang="en-IN" dirty="0"/>
              <a:t>Business Objective </a:t>
            </a:r>
          </a:p>
        </p:txBody>
      </p:sp>
      <p:sp>
        <p:nvSpPr>
          <p:cNvPr id="3" name="Content Placeholder 2">
            <a:extLst>
              <a:ext uri="{FF2B5EF4-FFF2-40B4-BE49-F238E27FC236}">
                <a16:creationId xmlns:a16="http://schemas.microsoft.com/office/drawing/2014/main" id="{535EFCFE-DF44-C75A-1D16-573F2701636E}"/>
              </a:ext>
            </a:extLst>
          </p:cNvPr>
          <p:cNvSpPr>
            <a:spLocks noGrp="1"/>
          </p:cNvSpPr>
          <p:nvPr>
            <p:ph idx="1"/>
          </p:nvPr>
        </p:nvSpPr>
        <p:spPr>
          <a:xfrm>
            <a:off x="1104293" y="1449070"/>
            <a:ext cx="8946541" cy="2717488"/>
          </a:xfrm>
        </p:spPr>
        <p:txBody>
          <a:bodyPr/>
          <a:lstStyle/>
          <a:p>
            <a:pPr marL="0" indent="0" algn="just">
              <a:buNone/>
            </a:pPr>
            <a:r>
              <a:rPr lang="en-US" sz="1800" dirty="0">
                <a:effectLst/>
                <a:latin typeface="Arial" panose="020B0604020202020204" pitchFamily="34" charset="0"/>
                <a:ea typeface="Arial" panose="020B0604020202020204" pitchFamily="34" charset="0"/>
              </a:rPr>
              <a:t>Predicting customer churn is critical for telecommunication companies to be able to effectively retain customers. It is more costly to acquire new customers than to retain existing ones. For this reason, large telecommunications corporations are seeking to develop models to predict which customers are more likely to change and take actions accordingly.</a:t>
            </a:r>
            <a:endParaRPr lang="en-US" sz="1800" dirty="0">
              <a:latin typeface="Arial" panose="020B0604020202020204" pitchFamily="34" charset="0"/>
              <a:ea typeface="Arial" panose="020B0604020202020204" pitchFamily="34" charset="0"/>
            </a:endParaRPr>
          </a:p>
          <a:p>
            <a:pPr marL="0" indent="0" algn="just">
              <a:buNone/>
            </a:pPr>
            <a:r>
              <a:rPr lang="en-US" sz="1800" dirty="0">
                <a:latin typeface="Arial" panose="020B0604020202020204" pitchFamily="34" charset="0"/>
                <a:ea typeface="Arial" panose="020B0604020202020204" pitchFamily="34" charset="0"/>
              </a:rPr>
              <a:t>W</a:t>
            </a:r>
            <a:r>
              <a:rPr lang="en-US" sz="1800" dirty="0">
                <a:effectLst/>
                <a:latin typeface="Arial" panose="020B0604020202020204" pitchFamily="34" charset="0"/>
                <a:ea typeface="Arial" panose="020B0604020202020204" pitchFamily="34" charset="0"/>
              </a:rPr>
              <a:t>e build a model to predict how likely a customer will churn by analyzing its characteristics. The objective is to obtain a data-driven solution that will allow us to reduce churn rates and, as a consequence, to increase customer satisfaction and corporation revenue.</a:t>
            </a:r>
          </a:p>
          <a:p>
            <a:pPr marL="0" indent="0">
              <a:buNone/>
            </a:pPr>
            <a:endParaRPr lang="en-IN" dirty="0"/>
          </a:p>
        </p:txBody>
      </p:sp>
      <p:sp>
        <p:nvSpPr>
          <p:cNvPr id="4" name="Title 1">
            <a:extLst>
              <a:ext uri="{FF2B5EF4-FFF2-40B4-BE49-F238E27FC236}">
                <a16:creationId xmlns:a16="http://schemas.microsoft.com/office/drawing/2014/main" id="{0420AEAD-F6BB-0FDC-07AE-2D623C8168B6}"/>
              </a:ext>
            </a:extLst>
          </p:cNvPr>
          <p:cNvSpPr txBox="1">
            <a:spLocks/>
          </p:cNvSpPr>
          <p:nvPr/>
        </p:nvSpPr>
        <p:spPr>
          <a:xfrm>
            <a:off x="1104293" y="4337565"/>
            <a:ext cx="9404723" cy="76648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p>
        </p:txBody>
      </p:sp>
      <p:sp>
        <p:nvSpPr>
          <p:cNvPr id="5" name="Content Placeholder 2">
            <a:extLst>
              <a:ext uri="{FF2B5EF4-FFF2-40B4-BE49-F238E27FC236}">
                <a16:creationId xmlns:a16="http://schemas.microsoft.com/office/drawing/2014/main" id="{27179F31-360B-9E3C-B128-18EE870C8649}"/>
              </a:ext>
            </a:extLst>
          </p:cNvPr>
          <p:cNvSpPr txBox="1">
            <a:spLocks/>
          </p:cNvSpPr>
          <p:nvPr/>
        </p:nvSpPr>
        <p:spPr>
          <a:xfrm>
            <a:off x="1104292" y="5116988"/>
            <a:ext cx="8946541" cy="14752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en-IN" dirty="0"/>
          </a:p>
        </p:txBody>
      </p:sp>
    </p:spTree>
    <p:extLst>
      <p:ext uri="{BB962C8B-B14F-4D97-AF65-F5344CB8AC3E}">
        <p14:creationId xmlns:p14="http://schemas.microsoft.com/office/powerpoint/2010/main" val="727138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901D-48C2-CC5A-E47B-4DDF8A8B1602}"/>
              </a:ext>
            </a:extLst>
          </p:cNvPr>
          <p:cNvSpPr>
            <a:spLocks noGrp="1"/>
          </p:cNvSpPr>
          <p:nvPr>
            <p:ph type="title"/>
          </p:nvPr>
        </p:nvSpPr>
        <p:spPr>
          <a:xfrm>
            <a:off x="1103312" y="202552"/>
            <a:ext cx="9404723" cy="780859"/>
          </a:xfrm>
        </p:spPr>
        <p:txBody>
          <a:bodyPr/>
          <a:lstStyle/>
          <a:p>
            <a:r>
              <a:rPr lang="en-IN" dirty="0"/>
              <a:t>Performance of the model</a:t>
            </a:r>
          </a:p>
        </p:txBody>
      </p:sp>
      <p:sp>
        <p:nvSpPr>
          <p:cNvPr id="3" name="Content Placeholder 2">
            <a:extLst>
              <a:ext uri="{FF2B5EF4-FFF2-40B4-BE49-F238E27FC236}">
                <a16:creationId xmlns:a16="http://schemas.microsoft.com/office/drawing/2014/main" id="{3F53334B-8F2E-5705-1EF2-B05FE24D1681}"/>
              </a:ext>
            </a:extLst>
          </p:cNvPr>
          <p:cNvSpPr>
            <a:spLocks noGrp="1"/>
          </p:cNvSpPr>
          <p:nvPr>
            <p:ph idx="1"/>
          </p:nvPr>
        </p:nvSpPr>
        <p:spPr>
          <a:xfrm>
            <a:off x="1103312" y="1078134"/>
            <a:ext cx="8946541" cy="4391014"/>
          </a:xfrm>
        </p:spPr>
        <p:txBody>
          <a:bodyPr/>
          <a:lstStyle/>
          <a:p>
            <a:pPr marL="0" indent="0" algn="just">
              <a:buNone/>
            </a:pPr>
            <a:r>
              <a:rPr lang="en-US" dirty="0"/>
              <a:t>The last step of the machine learning process is to check the performance of the model (best hyperparameters ) by using the confusion matrix and some evaluation metrics.</a:t>
            </a:r>
          </a:p>
          <a:p>
            <a:pPr marL="0" indent="0" algn="just">
              <a:buNone/>
            </a:pPr>
            <a:r>
              <a:rPr lang="en-US" dirty="0"/>
              <a:t>The confusion matrix, also known as the error matrix, is used to evaluate the performance of a machine learning model by examining the number of observations that are correctly and incorrectly classified. Each column of the matrix contains the predicted classes while each row represents the actual classes or vice versa. In a perfect classification, the confusion matrix will be all zeros except for the diagonal. All the elements out of the main diagonal represent misclassifications. It is important to bear in mind that the confusion matrix allows us to observe patterns of misclassification (which classes and to which extend they were incorrectly classified).</a:t>
            </a:r>
            <a:endParaRPr lang="en-IN" dirty="0"/>
          </a:p>
        </p:txBody>
      </p:sp>
    </p:spTree>
    <p:extLst>
      <p:ext uri="{BB962C8B-B14F-4D97-AF65-F5344CB8AC3E}">
        <p14:creationId xmlns:p14="http://schemas.microsoft.com/office/powerpoint/2010/main" val="1637887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E2B63C-B2CC-C397-4498-A0A320133672}"/>
              </a:ext>
            </a:extLst>
          </p:cNvPr>
          <p:cNvSpPr>
            <a:spLocks noGrp="1"/>
          </p:cNvSpPr>
          <p:nvPr>
            <p:ph idx="1"/>
          </p:nvPr>
        </p:nvSpPr>
        <p:spPr>
          <a:xfrm>
            <a:off x="628859" y="689945"/>
            <a:ext cx="4917925" cy="5814372"/>
          </a:xfrm>
        </p:spPr>
        <p:txBody>
          <a:bodyPr/>
          <a:lstStyle/>
          <a:p>
            <a:pPr marL="0" indent="0" algn="just">
              <a:buNone/>
            </a:pPr>
            <a:r>
              <a:rPr lang="en-US" dirty="0">
                <a:latin typeface="Arial" panose="020B0604020202020204" pitchFamily="34" charset="0"/>
                <a:cs typeface="Arial" panose="020B0604020202020204" pitchFamily="34" charset="0"/>
              </a:rPr>
              <a:t>In binary classification problems, the confusion matrix is a 2-by-2 matrix composed of 4 elements:</a:t>
            </a:r>
          </a:p>
          <a:p>
            <a:pPr marL="0" indent="0" algn="just">
              <a:buNone/>
            </a:pPr>
            <a:endParaRPr lang="en-US" dirty="0">
              <a:latin typeface="Arial" panose="020B0604020202020204" pitchFamily="34" charset="0"/>
              <a:cs typeface="Arial" panose="020B0604020202020204" pitchFamily="34" charset="0"/>
            </a:endParaRPr>
          </a:p>
          <a:p>
            <a:pPr marL="0" indent="0" algn="just">
              <a:buNone/>
            </a:pPr>
            <a:r>
              <a:rPr lang="en-US" dirty="0">
                <a:latin typeface="Arial" panose="020B0604020202020204" pitchFamily="34" charset="0"/>
                <a:cs typeface="Arial" panose="020B0604020202020204" pitchFamily="34" charset="0"/>
              </a:rPr>
              <a:t>TP (True Positive): number of patients with spine problems that are correctly classified as sick.</a:t>
            </a:r>
          </a:p>
          <a:p>
            <a:pPr marL="0" indent="0" algn="just">
              <a:buNone/>
            </a:pPr>
            <a:r>
              <a:rPr lang="en-US" dirty="0">
                <a:latin typeface="Arial" panose="020B0604020202020204" pitchFamily="34" charset="0"/>
                <a:cs typeface="Arial" panose="020B0604020202020204" pitchFamily="34" charset="0"/>
              </a:rPr>
              <a:t>TN (True Negative): number of patients without pathologies who are correctly classified as healthy.</a:t>
            </a:r>
          </a:p>
          <a:p>
            <a:pPr marL="0" indent="0" algn="just">
              <a:buNone/>
            </a:pPr>
            <a:r>
              <a:rPr lang="en-US" dirty="0">
                <a:latin typeface="Arial" panose="020B0604020202020204" pitchFamily="34" charset="0"/>
                <a:cs typeface="Arial" panose="020B0604020202020204" pitchFamily="34" charset="0"/>
              </a:rPr>
              <a:t>FP (False Positive): number of healthy patients that are wrongly classified as sick.</a:t>
            </a:r>
          </a:p>
          <a:p>
            <a:pPr marL="0" indent="0" algn="just">
              <a:buNone/>
            </a:pPr>
            <a:r>
              <a:rPr lang="en-US" dirty="0">
                <a:latin typeface="Arial" panose="020B0604020202020204" pitchFamily="34" charset="0"/>
                <a:cs typeface="Arial" panose="020B0604020202020204" pitchFamily="34" charset="0"/>
              </a:rPr>
              <a:t>FN (False Negative): number of patients with spine diseases that are misclassified as healthy.</a:t>
            </a:r>
          </a:p>
          <a:p>
            <a:pPr marL="0" indent="0">
              <a:buNone/>
            </a:pPr>
            <a:endParaRPr lang="en-IN" dirty="0"/>
          </a:p>
        </p:txBody>
      </p:sp>
      <p:pic>
        <p:nvPicPr>
          <p:cNvPr id="5" name="Picture 4">
            <a:extLst>
              <a:ext uri="{FF2B5EF4-FFF2-40B4-BE49-F238E27FC236}">
                <a16:creationId xmlns:a16="http://schemas.microsoft.com/office/drawing/2014/main" id="{BD07E582-6725-A80B-C4D7-4B127A91EA7F}"/>
              </a:ext>
            </a:extLst>
          </p:cNvPr>
          <p:cNvPicPr>
            <a:picLocks noChangeAspect="1"/>
          </p:cNvPicPr>
          <p:nvPr/>
        </p:nvPicPr>
        <p:blipFill>
          <a:blip r:embed="rId2"/>
          <a:stretch>
            <a:fillRect/>
          </a:stretch>
        </p:blipFill>
        <p:spPr>
          <a:xfrm>
            <a:off x="5903290" y="1366549"/>
            <a:ext cx="5906324" cy="4124901"/>
          </a:xfrm>
          <a:prstGeom prst="rect">
            <a:avLst/>
          </a:prstGeom>
        </p:spPr>
      </p:pic>
    </p:spTree>
    <p:extLst>
      <p:ext uri="{BB962C8B-B14F-4D97-AF65-F5344CB8AC3E}">
        <p14:creationId xmlns:p14="http://schemas.microsoft.com/office/powerpoint/2010/main" val="3868526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66425-837E-07EB-C78A-DB290FB4DF73}"/>
              </a:ext>
            </a:extLst>
          </p:cNvPr>
          <p:cNvSpPr>
            <a:spLocks noGrp="1"/>
          </p:cNvSpPr>
          <p:nvPr>
            <p:ph idx="1"/>
          </p:nvPr>
        </p:nvSpPr>
        <p:spPr>
          <a:xfrm>
            <a:off x="1526007" y="1897644"/>
            <a:ext cx="8946541" cy="3398976"/>
          </a:xfrm>
        </p:spPr>
        <p:txBody>
          <a:bodyPr/>
          <a:lstStyle/>
          <a:p>
            <a:pPr marL="0" indent="0" algn="just">
              <a:buNone/>
            </a:pPr>
            <a:r>
              <a:rPr lang="en-US" dirty="0">
                <a:latin typeface="Arial" panose="020B0604020202020204" pitchFamily="34" charset="0"/>
                <a:cs typeface="Arial" panose="020B0604020202020204" pitchFamily="34" charset="0"/>
              </a:rPr>
              <a:t>Now that the model is trained, it is time to evaluate its performance using the testing set. First, we use the previous model (gradient boosting classifier with best hyperparameters) to predict the class labels of the testing data (with the predict method). Then, we construct the confusion matrix using the </a:t>
            </a:r>
            <a:r>
              <a:rPr lang="en-US" dirty="0" err="1">
                <a:latin typeface="Arial" panose="020B0604020202020204" pitchFamily="34" charset="0"/>
                <a:cs typeface="Arial" panose="020B0604020202020204" pitchFamily="34" charset="0"/>
              </a:rPr>
              <a:t>confusion_matrix</a:t>
            </a:r>
            <a:r>
              <a:rPr lang="en-US" dirty="0">
                <a:latin typeface="Arial" panose="020B0604020202020204" pitchFamily="34" charset="0"/>
                <a:cs typeface="Arial" panose="020B0604020202020204" pitchFamily="34" charset="0"/>
              </a:rPr>
              <a:t> function from the </a:t>
            </a:r>
            <a:r>
              <a:rPr lang="en-US" dirty="0" err="1">
                <a:latin typeface="Arial" panose="020B0604020202020204" pitchFamily="34" charset="0"/>
                <a:cs typeface="Arial" panose="020B0604020202020204" pitchFamily="34" charset="0"/>
              </a:rPr>
              <a:t>sklearn.metrics</a:t>
            </a:r>
            <a:r>
              <a:rPr lang="en-US" dirty="0">
                <a:latin typeface="Arial" panose="020B0604020202020204" pitchFamily="34" charset="0"/>
                <a:cs typeface="Arial" panose="020B0604020202020204" pitchFamily="34" charset="0"/>
              </a:rPr>
              <a:t> package to check which observations were properly classified. The output is a NumPy array where the rows represent the true values and the columns the predicted classes.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7204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778B-1A53-1049-368C-366EB74CAB96}"/>
              </a:ext>
            </a:extLst>
          </p:cNvPr>
          <p:cNvSpPr>
            <a:spLocks noGrp="1"/>
          </p:cNvSpPr>
          <p:nvPr>
            <p:ph type="title"/>
          </p:nvPr>
        </p:nvSpPr>
        <p:spPr>
          <a:xfrm>
            <a:off x="1103312" y="469971"/>
            <a:ext cx="9404723" cy="746354"/>
          </a:xfrm>
        </p:spPr>
        <p:txBody>
          <a:bodyPr/>
          <a:lstStyle/>
          <a:p>
            <a:r>
              <a:rPr lang="en-IN" dirty="0"/>
              <a:t>Evaluation metrics</a:t>
            </a:r>
          </a:p>
        </p:txBody>
      </p:sp>
      <p:sp>
        <p:nvSpPr>
          <p:cNvPr id="3" name="Content Placeholder 2">
            <a:extLst>
              <a:ext uri="{FF2B5EF4-FFF2-40B4-BE49-F238E27FC236}">
                <a16:creationId xmlns:a16="http://schemas.microsoft.com/office/drawing/2014/main" id="{1BBBCB3A-83D0-E4A1-E17A-D890AEDB9240}"/>
              </a:ext>
            </a:extLst>
          </p:cNvPr>
          <p:cNvSpPr>
            <a:spLocks noGrp="1"/>
          </p:cNvSpPr>
          <p:nvPr>
            <p:ph idx="1"/>
          </p:nvPr>
        </p:nvSpPr>
        <p:spPr>
          <a:xfrm>
            <a:off x="1103312" y="1143000"/>
            <a:ext cx="8946541" cy="5245029"/>
          </a:xfrm>
        </p:spPr>
        <p:txBody>
          <a:bodyPr numCol="3"/>
          <a:lstStyle/>
          <a:p>
            <a:pPr marL="0" indent="0">
              <a:buNone/>
            </a:pPr>
            <a:r>
              <a:rPr lang="en-US" dirty="0"/>
              <a:t>Evaluating the quality of the model is a fundamental part of the machine learning process. The most used performance evaluation metrics are calculated based on the elements of the confusion matrix.</a:t>
            </a:r>
          </a:p>
          <a:p>
            <a:pPr marL="0" indent="0">
              <a:buNone/>
            </a:pPr>
            <a:r>
              <a:rPr lang="en-US" b="1" i="1" u="sng" dirty="0"/>
              <a:t>Accuracy:</a:t>
            </a:r>
            <a:r>
              <a:rPr lang="en-US" dirty="0"/>
              <a:t> It represents the proportion of predictions that were correctly classified. Accuracy is the most commonly used evaluation metric; however, it is important to bear in mind that accuracy can be misleading when working with imbalanced datasets.</a:t>
            </a:r>
          </a:p>
          <a:p>
            <a:pPr marL="0" indent="0">
              <a:buNone/>
            </a:pPr>
            <a:r>
              <a:rPr lang="en-US" b="1" i="1" u="sng" dirty="0"/>
              <a:t>Sensitivity:</a:t>
            </a:r>
            <a:r>
              <a:rPr lang="en-US" dirty="0"/>
              <a:t> It represents the proportion of positive samples (diseased patients) that are identified as such.</a:t>
            </a:r>
          </a:p>
          <a:p>
            <a:pPr marL="0" indent="0">
              <a:buNone/>
            </a:pPr>
            <a:endParaRPr lang="en-US" dirty="0"/>
          </a:p>
          <a:p>
            <a:pPr marL="0" indent="0">
              <a:buNone/>
            </a:pPr>
            <a:endParaRPr lang="en-US" dirty="0"/>
          </a:p>
          <a:p>
            <a:pPr marL="0" indent="0">
              <a:buNone/>
            </a:pPr>
            <a:endParaRPr lang="en-US" dirty="0"/>
          </a:p>
          <a:p>
            <a:pPr marL="0" indent="0">
              <a:buNone/>
            </a:pPr>
            <a:r>
              <a:rPr lang="en-US" dirty="0"/>
              <a:t>Specificity: It represents the proportion of negative samples (healthy patients) that are identified as such.</a:t>
            </a:r>
          </a:p>
          <a:p>
            <a:pPr marL="0" indent="0">
              <a:buNone/>
            </a:pPr>
            <a:endParaRPr lang="en-IN" dirty="0"/>
          </a:p>
          <a:p>
            <a:pPr marL="0" indent="0">
              <a:buNone/>
            </a:pPr>
            <a:endParaRPr lang="en-IN" dirty="0"/>
          </a:p>
          <a:p>
            <a:pPr marL="0" indent="0">
              <a:buNone/>
            </a:pPr>
            <a:r>
              <a:rPr lang="en-US" dirty="0"/>
              <a:t>Precision: It represents the proportion of positive predictions that are actually correct.</a:t>
            </a:r>
          </a:p>
          <a:p>
            <a:pPr marL="0" indent="0">
              <a:buNone/>
            </a:pPr>
            <a:endParaRPr lang="en-IN" dirty="0"/>
          </a:p>
        </p:txBody>
      </p:sp>
      <p:pic>
        <p:nvPicPr>
          <p:cNvPr id="6" name="Picture 5">
            <a:extLst>
              <a:ext uri="{FF2B5EF4-FFF2-40B4-BE49-F238E27FC236}">
                <a16:creationId xmlns:a16="http://schemas.microsoft.com/office/drawing/2014/main" id="{4271BA0A-F601-D4DF-0247-D28A7386970D}"/>
              </a:ext>
            </a:extLst>
          </p:cNvPr>
          <p:cNvPicPr>
            <a:picLocks noChangeAspect="1"/>
          </p:cNvPicPr>
          <p:nvPr/>
        </p:nvPicPr>
        <p:blipFill>
          <a:blip r:embed="rId2"/>
          <a:stretch>
            <a:fillRect/>
          </a:stretch>
        </p:blipFill>
        <p:spPr>
          <a:xfrm>
            <a:off x="1172335" y="6197410"/>
            <a:ext cx="3086531" cy="562053"/>
          </a:xfrm>
          <a:prstGeom prst="rect">
            <a:avLst/>
          </a:prstGeom>
        </p:spPr>
      </p:pic>
      <p:pic>
        <p:nvPicPr>
          <p:cNvPr id="13" name="Picture 12">
            <a:extLst>
              <a:ext uri="{FF2B5EF4-FFF2-40B4-BE49-F238E27FC236}">
                <a16:creationId xmlns:a16="http://schemas.microsoft.com/office/drawing/2014/main" id="{52FD48B8-E999-12FC-9290-592148E64586}"/>
              </a:ext>
            </a:extLst>
          </p:cNvPr>
          <p:cNvPicPr>
            <a:picLocks noChangeAspect="1"/>
          </p:cNvPicPr>
          <p:nvPr/>
        </p:nvPicPr>
        <p:blipFill>
          <a:blip r:embed="rId3"/>
          <a:stretch>
            <a:fillRect/>
          </a:stretch>
        </p:blipFill>
        <p:spPr>
          <a:xfrm>
            <a:off x="4164839" y="5022685"/>
            <a:ext cx="2219635" cy="543001"/>
          </a:xfrm>
          <a:prstGeom prst="rect">
            <a:avLst/>
          </a:prstGeom>
        </p:spPr>
      </p:pic>
      <p:pic>
        <p:nvPicPr>
          <p:cNvPr id="15" name="Picture 14">
            <a:extLst>
              <a:ext uri="{FF2B5EF4-FFF2-40B4-BE49-F238E27FC236}">
                <a16:creationId xmlns:a16="http://schemas.microsoft.com/office/drawing/2014/main" id="{C6279AA0-FF33-F5FE-86D8-219279703849}"/>
              </a:ext>
            </a:extLst>
          </p:cNvPr>
          <p:cNvPicPr>
            <a:picLocks noChangeAspect="1"/>
          </p:cNvPicPr>
          <p:nvPr/>
        </p:nvPicPr>
        <p:blipFill>
          <a:blip r:embed="rId4"/>
          <a:stretch>
            <a:fillRect/>
          </a:stretch>
        </p:blipFill>
        <p:spPr>
          <a:xfrm>
            <a:off x="7217434" y="2819611"/>
            <a:ext cx="2333951" cy="504895"/>
          </a:xfrm>
          <a:prstGeom prst="rect">
            <a:avLst/>
          </a:prstGeom>
        </p:spPr>
      </p:pic>
      <p:pic>
        <p:nvPicPr>
          <p:cNvPr id="17" name="Picture 16">
            <a:extLst>
              <a:ext uri="{FF2B5EF4-FFF2-40B4-BE49-F238E27FC236}">
                <a16:creationId xmlns:a16="http://schemas.microsoft.com/office/drawing/2014/main" id="{5AD22020-035B-C6AA-7D43-0C8B05B80198}"/>
              </a:ext>
            </a:extLst>
          </p:cNvPr>
          <p:cNvPicPr>
            <a:picLocks noChangeAspect="1"/>
          </p:cNvPicPr>
          <p:nvPr/>
        </p:nvPicPr>
        <p:blipFill>
          <a:blip r:embed="rId5"/>
          <a:stretch>
            <a:fillRect/>
          </a:stretch>
        </p:blipFill>
        <p:spPr>
          <a:xfrm>
            <a:off x="7445472" y="5308475"/>
            <a:ext cx="2000529" cy="514422"/>
          </a:xfrm>
          <a:prstGeom prst="rect">
            <a:avLst/>
          </a:prstGeom>
        </p:spPr>
      </p:pic>
    </p:spTree>
    <p:extLst>
      <p:ext uri="{BB962C8B-B14F-4D97-AF65-F5344CB8AC3E}">
        <p14:creationId xmlns:p14="http://schemas.microsoft.com/office/powerpoint/2010/main" val="1701163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AFD8BD-9D93-C9F4-6400-DDE23DCC5689}"/>
              </a:ext>
            </a:extLst>
          </p:cNvPr>
          <p:cNvSpPr>
            <a:spLocks noGrp="1"/>
          </p:cNvSpPr>
          <p:nvPr>
            <p:ph idx="1"/>
          </p:nvPr>
        </p:nvSpPr>
        <p:spPr/>
        <p:txBody>
          <a:bodyPr/>
          <a:lstStyle/>
          <a:p>
            <a:pPr marL="0" indent="0" algn="just">
              <a:buNone/>
            </a:pPr>
            <a:r>
              <a:rPr lang="en-US" dirty="0">
                <a:latin typeface="Arial" panose="020B0604020202020204" pitchFamily="34" charset="0"/>
                <a:cs typeface="Arial" panose="020B0604020202020204" pitchFamily="34" charset="0"/>
              </a:rPr>
              <a:t>We can calculate the evaluation metrics manually using the numbers of the confusion matrix. Alternatively, Scikit-learn has already implemented the function </a:t>
            </a:r>
            <a:r>
              <a:rPr lang="en-US" dirty="0" err="1">
                <a:latin typeface="Arial" panose="020B0604020202020204" pitchFamily="34" charset="0"/>
                <a:cs typeface="Arial" panose="020B0604020202020204" pitchFamily="34" charset="0"/>
              </a:rPr>
              <a:t>classification_report</a:t>
            </a:r>
            <a:r>
              <a:rPr lang="en-US" dirty="0">
                <a:latin typeface="Arial" panose="020B0604020202020204" pitchFamily="34" charset="0"/>
                <a:cs typeface="Arial" panose="020B0604020202020204" pitchFamily="34" charset="0"/>
              </a:rPr>
              <a:t> that provides a summary of the key evaluation metrics. The classification report contains the precision, sensitivity, f1-score, and support (number of samples) achieved for each class.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6450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C779E-7B0A-5E27-CC4D-909FE8A7CC2C}"/>
              </a:ext>
            </a:extLst>
          </p:cNvPr>
          <p:cNvSpPr>
            <a:spLocks noGrp="1"/>
          </p:cNvSpPr>
          <p:nvPr>
            <p:ph type="title"/>
          </p:nvPr>
        </p:nvSpPr>
        <p:spPr>
          <a:xfrm>
            <a:off x="1103312" y="340574"/>
            <a:ext cx="9404723" cy="806739"/>
          </a:xfrm>
        </p:spPr>
        <p:txBody>
          <a:bodyPr/>
          <a:lstStyle/>
          <a:p>
            <a:r>
              <a:rPr lang="en-IN" dirty="0"/>
              <a:t>Drawing conclusions — Summary</a:t>
            </a:r>
          </a:p>
        </p:txBody>
      </p:sp>
      <p:sp>
        <p:nvSpPr>
          <p:cNvPr id="3" name="Content Placeholder 2">
            <a:extLst>
              <a:ext uri="{FF2B5EF4-FFF2-40B4-BE49-F238E27FC236}">
                <a16:creationId xmlns:a16="http://schemas.microsoft.com/office/drawing/2014/main" id="{618540D8-7CEE-BBBC-9AD2-87550479A3DE}"/>
              </a:ext>
            </a:extLst>
          </p:cNvPr>
          <p:cNvSpPr>
            <a:spLocks noGrp="1"/>
          </p:cNvSpPr>
          <p:nvPr>
            <p:ph idx="1"/>
          </p:nvPr>
        </p:nvSpPr>
        <p:spPr>
          <a:xfrm>
            <a:off x="1103312" y="1362974"/>
            <a:ext cx="8946541" cy="4885425"/>
          </a:xfrm>
        </p:spPr>
        <p:txBody>
          <a:bodyPr>
            <a:normAutofit/>
          </a:bodyPr>
          <a:lstStyle/>
          <a:p>
            <a:pPr marL="0" indent="0" algn="just">
              <a:buNone/>
            </a:pPr>
            <a:r>
              <a:rPr lang="en-US" dirty="0">
                <a:latin typeface="Arial" panose="020B0604020202020204" pitchFamily="34" charset="0"/>
                <a:cs typeface="Arial" panose="020B0604020202020204" pitchFamily="34" charset="0"/>
              </a:rPr>
              <a:t>we have walked through a complete end-to-end machine learning project using the </a:t>
            </a:r>
            <a:r>
              <a:rPr lang="en-US" dirty="0" err="1">
                <a:latin typeface="Arial" panose="020B0604020202020204" pitchFamily="34" charset="0"/>
                <a:cs typeface="Arial" panose="020B0604020202020204" pitchFamily="34" charset="0"/>
              </a:rPr>
              <a:t>Telcommunication</a:t>
            </a:r>
            <a:r>
              <a:rPr lang="en-US" dirty="0">
                <a:latin typeface="Arial" panose="020B0604020202020204" pitchFamily="34" charset="0"/>
                <a:cs typeface="Arial" panose="020B0604020202020204" pitchFamily="34" charset="0"/>
              </a:rPr>
              <a:t> customer Churn dataset. We started by cleaning the data and analyzing it with visualization. Then, to be able to build a machine learning model, we transformed the categorical data into numeric variables (feature engineering). After transforming the data, we tried 6 different machine learning algorithms using default parameters. Finally, we tuned the hyperparameters of the Gradient Boosting Classifier (best performance model) for model optimization, obtaining an accuracy of nearly 80% (close to 6% higher than the baseline).</a:t>
            </a:r>
          </a:p>
          <a:p>
            <a:pPr marL="0" indent="0" algn="just">
              <a:buNone/>
            </a:pPr>
            <a:endParaRPr lang="en-US" dirty="0">
              <a:latin typeface="Arial" panose="020B0604020202020204" pitchFamily="34" charset="0"/>
              <a:cs typeface="Arial" panose="020B0604020202020204" pitchFamily="34" charset="0"/>
            </a:endParaRPr>
          </a:p>
          <a:p>
            <a:pPr marL="0" indent="0" algn="just">
              <a:buNone/>
            </a:pPr>
            <a:r>
              <a:rPr lang="en-US" dirty="0">
                <a:latin typeface="Arial" panose="020B0604020202020204" pitchFamily="34" charset="0"/>
                <a:cs typeface="Arial" panose="020B0604020202020204" pitchFamily="34" charset="0"/>
              </a:rPr>
              <a:t>It is important to stress that the exact steps of a machine learning task vary by project. Although in the article we followed a linear process, machine learning projects tend to be iterative rather than linear processes, where previous steps are often revisited as we learn more about the problem we try to solve.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29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C4E0-B36F-5126-CD9B-327A145CEA8A}"/>
              </a:ext>
            </a:extLst>
          </p:cNvPr>
          <p:cNvSpPr>
            <a:spLocks noGrp="1"/>
          </p:cNvSpPr>
          <p:nvPr>
            <p:ph type="title"/>
          </p:nvPr>
        </p:nvSpPr>
        <p:spPr>
          <a:xfrm>
            <a:off x="1767545" y="2728735"/>
            <a:ext cx="9404723" cy="1400530"/>
          </a:xfrm>
        </p:spPr>
        <p:txBody>
          <a:bodyPr/>
          <a:lstStyle/>
          <a:p>
            <a:pPr algn="ctr"/>
            <a:r>
              <a:rPr lang="en-IN" dirty="0"/>
              <a:t>Thank You</a:t>
            </a:r>
          </a:p>
        </p:txBody>
      </p:sp>
    </p:spTree>
    <p:extLst>
      <p:ext uri="{BB962C8B-B14F-4D97-AF65-F5344CB8AC3E}">
        <p14:creationId xmlns:p14="http://schemas.microsoft.com/office/powerpoint/2010/main" val="292741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62900-2066-6430-71C3-72D597F2C6CD}"/>
              </a:ext>
            </a:extLst>
          </p:cNvPr>
          <p:cNvSpPr>
            <a:spLocks noGrp="1"/>
          </p:cNvSpPr>
          <p:nvPr>
            <p:ph type="title"/>
          </p:nvPr>
        </p:nvSpPr>
        <p:spPr>
          <a:xfrm>
            <a:off x="1103312" y="504476"/>
            <a:ext cx="9404723" cy="780859"/>
          </a:xfrm>
        </p:spPr>
        <p:txBody>
          <a:bodyPr/>
          <a:lstStyle/>
          <a:p>
            <a:r>
              <a:rPr lang="en-IN" dirty="0"/>
              <a:t>Data Set</a:t>
            </a:r>
            <a:br>
              <a:rPr lang="en-IN" dirty="0"/>
            </a:br>
            <a:endParaRPr lang="en-IN" dirty="0"/>
          </a:p>
        </p:txBody>
      </p:sp>
      <p:sp>
        <p:nvSpPr>
          <p:cNvPr id="3" name="Content Placeholder 2">
            <a:extLst>
              <a:ext uri="{FF2B5EF4-FFF2-40B4-BE49-F238E27FC236}">
                <a16:creationId xmlns:a16="http://schemas.microsoft.com/office/drawing/2014/main" id="{4600E63F-77AF-A1EE-EB16-8130D5C13BC0}"/>
              </a:ext>
            </a:extLst>
          </p:cNvPr>
          <p:cNvSpPr>
            <a:spLocks noGrp="1"/>
          </p:cNvSpPr>
          <p:nvPr>
            <p:ph idx="1"/>
          </p:nvPr>
        </p:nvSpPr>
        <p:spPr>
          <a:xfrm>
            <a:off x="1103312" y="1331259"/>
            <a:ext cx="9058605" cy="4195481"/>
          </a:xfrm>
        </p:spPr>
        <p:txBody>
          <a:bodyPr/>
          <a:lstStyle/>
          <a:p>
            <a:pPr marL="0" indent="0" algn="just">
              <a:buNone/>
            </a:pPr>
            <a:r>
              <a:rPr lang="en-US" dirty="0">
                <a:latin typeface="Arial" panose="020B0604020202020204" pitchFamily="34" charset="0"/>
                <a:cs typeface="Arial" panose="020B0604020202020204" pitchFamily="34" charset="0"/>
              </a:rPr>
              <a:t>The data set used in this project is sent from </a:t>
            </a:r>
            <a:r>
              <a:rPr lang="en-US" dirty="0" err="1">
                <a:latin typeface="Arial" panose="020B0604020202020204" pitchFamily="34" charset="0"/>
                <a:cs typeface="Arial" panose="020B0604020202020204" pitchFamily="34" charset="0"/>
              </a:rPr>
              <a:t>ExcelR</a:t>
            </a:r>
            <a:r>
              <a:rPr lang="en-US" dirty="0">
                <a:latin typeface="Arial" panose="020B0604020202020204" pitchFamily="34" charset="0"/>
                <a:cs typeface="Arial" panose="020B0604020202020204" pitchFamily="34" charset="0"/>
              </a:rPr>
              <a:t> Solutions and contains nineteen columns (independent variables) that indicate the characteristics of the clients of a fictional telecommunications corporation. The Churn column (response variable) indicates whether the customer departed within the last month or not. The class 'No' includes the clients that did not leave the company last month, while the class 'Yes' contains the clients that decided to terminate their relations with the company. The objective of the analysis is to obtain the relation between the customer’s characteristics and the churn.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295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7DC8D-765D-148D-8F8D-5ED0969349FE}"/>
              </a:ext>
            </a:extLst>
          </p:cNvPr>
          <p:cNvSpPr>
            <a:spLocks noGrp="1"/>
          </p:cNvSpPr>
          <p:nvPr>
            <p:ph type="title"/>
          </p:nvPr>
        </p:nvSpPr>
        <p:spPr>
          <a:xfrm>
            <a:off x="1104293" y="444091"/>
            <a:ext cx="9404723" cy="867124"/>
          </a:xfrm>
        </p:spPr>
        <p:txBody>
          <a:bodyPr/>
          <a:lstStyle/>
          <a:p>
            <a:r>
              <a:rPr lang="en-IN" dirty="0"/>
              <a:t>Steps of the project</a:t>
            </a:r>
          </a:p>
        </p:txBody>
      </p:sp>
      <p:sp>
        <p:nvSpPr>
          <p:cNvPr id="3" name="Content Placeholder 2">
            <a:extLst>
              <a:ext uri="{FF2B5EF4-FFF2-40B4-BE49-F238E27FC236}">
                <a16:creationId xmlns:a16="http://schemas.microsoft.com/office/drawing/2014/main" id="{3A7F948A-24EE-1D94-31D2-B3088D7F5C87}"/>
              </a:ext>
            </a:extLst>
          </p:cNvPr>
          <p:cNvSpPr>
            <a:spLocks noGrp="1"/>
          </p:cNvSpPr>
          <p:nvPr>
            <p:ph idx="1"/>
          </p:nvPr>
        </p:nvSpPr>
        <p:spPr>
          <a:xfrm>
            <a:off x="1104293" y="1457695"/>
            <a:ext cx="8946541" cy="4796456"/>
          </a:xfrm>
        </p:spPr>
        <p:txBody>
          <a:bodyPr>
            <a:normAutofit fontScale="85000" lnSpcReduction="20000"/>
          </a:bodyPr>
          <a:lstStyle/>
          <a:p>
            <a:pPr marL="0" indent="0">
              <a:buNone/>
            </a:pPr>
            <a:r>
              <a:rPr lang="en-US" b="1" u="sng" dirty="0">
                <a:latin typeface="Arial" panose="020B0604020202020204" pitchFamily="34" charset="0"/>
                <a:cs typeface="Arial" panose="020B0604020202020204" pitchFamily="34" charset="0"/>
              </a:rPr>
              <a:t>The project consists of the following sections:</a:t>
            </a:r>
          </a:p>
          <a:p>
            <a:pPr marL="0" indent="0">
              <a:buNone/>
            </a:pPr>
            <a:endParaRPr lang="en-US" dirty="0">
              <a:latin typeface="Arial" panose="020B0604020202020204" pitchFamily="34" charset="0"/>
              <a:cs typeface="Arial" panose="020B0604020202020204" pitchFamily="34" charset="0"/>
            </a:endParaRPr>
          </a:p>
          <a:p>
            <a:pPr marL="457200" indent="-457200">
              <a:buFont typeface="+mj-lt"/>
              <a:buAutoNum type="arabicParenR"/>
            </a:pPr>
            <a:r>
              <a:rPr lang="en-US" dirty="0">
                <a:latin typeface="Arial" panose="020B0604020202020204" pitchFamily="34" charset="0"/>
                <a:cs typeface="Arial" panose="020B0604020202020204" pitchFamily="34" charset="0"/>
              </a:rPr>
              <a:t>Data Reading</a:t>
            </a:r>
          </a:p>
          <a:p>
            <a:pPr marL="457200" indent="-457200">
              <a:buFont typeface="+mj-lt"/>
              <a:buAutoNum type="arabicParenR"/>
            </a:pPr>
            <a:r>
              <a:rPr lang="en-US" dirty="0">
                <a:latin typeface="Arial" panose="020B0604020202020204" pitchFamily="34" charset="0"/>
                <a:cs typeface="Arial" panose="020B0604020202020204" pitchFamily="34" charset="0"/>
              </a:rPr>
              <a:t>Exploratory Data Analysis and Data Cleaning</a:t>
            </a:r>
          </a:p>
          <a:p>
            <a:pPr marL="457200" indent="-457200">
              <a:buFont typeface="+mj-lt"/>
              <a:buAutoNum type="arabicParenR"/>
            </a:pPr>
            <a:r>
              <a:rPr lang="en-US" dirty="0">
                <a:latin typeface="Arial" panose="020B0604020202020204" pitchFamily="34" charset="0"/>
                <a:cs typeface="Arial" panose="020B0604020202020204" pitchFamily="34" charset="0"/>
              </a:rPr>
              <a:t>Data Visualization</a:t>
            </a:r>
          </a:p>
          <a:p>
            <a:pPr marL="457200" indent="-457200">
              <a:buFont typeface="+mj-lt"/>
              <a:buAutoNum type="arabicParenR"/>
            </a:pPr>
            <a:r>
              <a:rPr lang="en-US" dirty="0">
                <a:latin typeface="Arial" panose="020B0604020202020204" pitchFamily="34" charset="0"/>
                <a:cs typeface="Arial" panose="020B0604020202020204" pitchFamily="34" charset="0"/>
              </a:rPr>
              <a:t>Feature Importance</a:t>
            </a:r>
          </a:p>
          <a:p>
            <a:pPr marL="457200" indent="-457200">
              <a:buFont typeface="+mj-lt"/>
              <a:buAutoNum type="arabicParenR"/>
            </a:pPr>
            <a:r>
              <a:rPr lang="en-US" dirty="0">
                <a:latin typeface="Arial" panose="020B0604020202020204" pitchFamily="34" charset="0"/>
                <a:cs typeface="Arial" panose="020B0604020202020204" pitchFamily="34" charset="0"/>
              </a:rPr>
              <a:t>Feature Engineering</a:t>
            </a:r>
          </a:p>
          <a:p>
            <a:pPr marL="457200" indent="-457200">
              <a:buFont typeface="+mj-lt"/>
              <a:buAutoNum type="arabicParenR"/>
            </a:pPr>
            <a:r>
              <a:rPr lang="en-US" dirty="0">
                <a:latin typeface="Arial" panose="020B0604020202020204" pitchFamily="34" charset="0"/>
                <a:cs typeface="Arial" panose="020B0604020202020204" pitchFamily="34" charset="0"/>
              </a:rPr>
              <a:t>Setting a baseline</a:t>
            </a:r>
          </a:p>
          <a:p>
            <a:pPr marL="457200" indent="-457200">
              <a:buFont typeface="+mj-lt"/>
              <a:buAutoNum type="arabicParenR"/>
            </a:pPr>
            <a:r>
              <a:rPr lang="en-US" dirty="0">
                <a:latin typeface="Arial" panose="020B0604020202020204" pitchFamily="34" charset="0"/>
                <a:cs typeface="Arial" panose="020B0604020202020204" pitchFamily="34" charset="0"/>
              </a:rPr>
              <a:t>Splitting the data in training and testing sets</a:t>
            </a:r>
          </a:p>
          <a:p>
            <a:pPr marL="457200" indent="-457200">
              <a:buFont typeface="+mj-lt"/>
              <a:buAutoNum type="arabicParenR"/>
            </a:pPr>
            <a:r>
              <a:rPr lang="en-US" dirty="0">
                <a:latin typeface="Arial" panose="020B0604020202020204" pitchFamily="34" charset="0"/>
                <a:cs typeface="Arial" panose="020B0604020202020204" pitchFamily="34" charset="0"/>
              </a:rPr>
              <a:t>Assessing multiple algorithms</a:t>
            </a:r>
          </a:p>
          <a:p>
            <a:pPr marL="457200" indent="-457200">
              <a:buFont typeface="+mj-lt"/>
              <a:buAutoNum type="arabicParenR"/>
            </a:pPr>
            <a:r>
              <a:rPr lang="en-US" dirty="0">
                <a:latin typeface="Arial" panose="020B0604020202020204" pitchFamily="34" charset="0"/>
                <a:cs typeface="Arial" panose="020B0604020202020204" pitchFamily="34" charset="0"/>
              </a:rPr>
              <a:t>Algorithm selected: Gradient Boosting</a:t>
            </a:r>
          </a:p>
          <a:p>
            <a:pPr marL="457200" indent="-457200">
              <a:buFont typeface="+mj-lt"/>
              <a:buAutoNum type="arabicParenR"/>
            </a:pPr>
            <a:r>
              <a:rPr lang="en-US" dirty="0">
                <a:latin typeface="Arial" panose="020B0604020202020204" pitchFamily="34" charset="0"/>
                <a:cs typeface="Arial" panose="020B0604020202020204" pitchFamily="34" charset="0"/>
              </a:rPr>
              <a:t>Hyperparameter tuning</a:t>
            </a:r>
          </a:p>
          <a:p>
            <a:pPr marL="457200" indent="-457200">
              <a:buFont typeface="+mj-lt"/>
              <a:buAutoNum type="arabicParenR"/>
            </a:pPr>
            <a:r>
              <a:rPr lang="en-US" dirty="0">
                <a:latin typeface="Arial" panose="020B0604020202020204" pitchFamily="34" charset="0"/>
                <a:cs typeface="Arial" panose="020B0604020202020204" pitchFamily="34" charset="0"/>
              </a:rPr>
              <a:t>Performance of the model</a:t>
            </a:r>
          </a:p>
          <a:p>
            <a:pPr marL="457200" indent="-457200">
              <a:buFont typeface="+mj-lt"/>
              <a:buAutoNum type="arabicParenR"/>
            </a:pPr>
            <a:r>
              <a:rPr lang="en-US" dirty="0">
                <a:latin typeface="Arial" panose="020B0604020202020204" pitchFamily="34" charset="0"/>
                <a:cs typeface="Arial" panose="020B0604020202020204" pitchFamily="34" charset="0"/>
              </a:rPr>
              <a:t>Drawing conclusions — Summary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7114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A1DE8-00AD-57EC-2BEE-B907DD02DAF8}"/>
              </a:ext>
            </a:extLst>
          </p:cNvPr>
          <p:cNvSpPr>
            <a:spLocks noGrp="1"/>
          </p:cNvSpPr>
          <p:nvPr>
            <p:ph type="title"/>
          </p:nvPr>
        </p:nvSpPr>
        <p:spPr>
          <a:xfrm>
            <a:off x="1103312" y="461344"/>
            <a:ext cx="9404723" cy="1400530"/>
          </a:xfrm>
        </p:spPr>
        <p:txBody>
          <a:bodyPr/>
          <a:lstStyle/>
          <a:p>
            <a:r>
              <a:rPr lang="en-IN" dirty="0"/>
              <a:t>Data Reading</a:t>
            </a:r>
          </a:p>
        </p:txBody>
      </p:sp>
      <p:sp>
        <p:nvSpPr>
          <p:cNvPr id="3" name="Content Placeholder 2">
            <a:extLst>
              <a:ext uri="{FF2B5EF4-FFF2-40B4-BE49-F238E27FC236}">
                <a16:creationId xmlns:a16="http://schemas.microsoft.com/office/drawing/2014/main" id="{0A35E2BB-9FC3-EE0B-0384-E9BCAFFB3D0C}"/>
              </a:ext>
            </a:extLst>
          </p:cNvPr>
          <p:cNvSpPr>
            <a:spLocks noGrp="1"/>
          </p:cNvSpPr>
          <p:nvPr>
            <p:ph idx="1"/>
          </p:nvPr>
        </p:nvSpPr>
        <p:spPr>
          <a:xfrm>
            <a:off x="1103312" y="1457695"/>
            <a:ext cx="8946541" cy="3761286"/>
          </a:xfrm>
        </p:spPr>
        <p:txBody>
          <a:bodyPr/>
          <a:lstStyle/>
          <a:p>
            <a:pPr marL="0" indent="0" algn="just">
              <a:buNone/>
            </a:pPr>
            <a:r>
              <a:rPr lang="en-US" dirty="0">
                <a:latin typeface="Arial" panose="020B0604020202020204" pitchFamily="34" charset="0"/>
                <a:cs typeface="Arial" panose="020B0604020202020204" pitchFamily="34" charset="0"/>
              </a:rPr>
              <a:t>The first step of the analysis consists of reading and storing the data in a Pandas data frame using the </a:t>
            </a:r>
            <a:r>
              <a:rPr lang="en-US" dirty="0" err="1">
                <a:latin typeface="Arial" panose="020B0604020202020204" pitchFamily="34" charset="0"/>
                <a:cs typeface="Arial" panose="020B0604020202020204" pitchFamily="34" charset="0"/>
              </a:rPr>
              <a:t>pandas.read_csv</a:t>
            </a:r>
            <a:r>
              <a:rPr lang="en-US" dirty="0">
                <a:latin typeface="Arial" panose="020B0604020202020204" pitchFamily="34" charset="0"/>
                <a:cs typeface="Arial" panose="020B0604020202020204" pitchFamily="34" charset="0"/>
              </a:rPr>
              <a:t> function.</a:t>
            </a:r>
          </a:p>
          <a:p>
            <a:pPr marL="0" indent="0">
              <a:buNone/>
            </a:pPr>
            <a:endParaRPr lang="en-US"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As shown above, the data set contains 19 independent variables.</a:t>
            </a:r>
            <a:endParaRPr lang="en-IN"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15083D0-A81E-6292-311C-02D668323C3B}"/>
              </a:ext>
            </a:extLst>
          </p:cNvPr>
          <p:cNvPicPr>
            <a:picLocks noChangeAspect="1"/>
          </p:cNvPicPr>
          <p:nvPr/>
        </p:nvPicPr>
        <p:blipFill>
          <a:blip r:embed="rId2"/>
          <a:stretch>
            <a:fillRect/>
          </a:stretch>
        </p:blipFill>
        <p:spPr>
          <a:xfrm>
            <a:off x="1103313" y="2533525"/>
            <a:ext cx="8946540" cy="1790950"/>
          </a:xfrm>
          <a:prstGeom prst="rect">
            <a:avLst/>
          </a:prstGeom>
        </p:spPr>
      </p:pic>
    </p:spTree>
    <p:extLst>
      <p:ext uri="{BB962C8B-B14F-4D97-AF65-F5344CB8AC3E}">
        <p14:creationId xmlns:p14="http://schemas.microsoft.com/office/powerpoint/2010/main" val="3699808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A38D3-80F2-E98A-8E3B-1B377015C44F}"/>
              </a:ext>
            </a:extLst>
          </p:cNvPr>
          <p:cNvSpPr>
            <a:spLocks noGrp="1"/>
          </p:cNvSpPr>
          <p:nvPr>
            <p:ph type="title"/>
          </p:nvPr>
        </p:nvSpPr>
        <p:spPr>
          <a:xfrm>
            <a:off x="1103312" y="469971"/>
            <a:ext cx="9404723" cy="841244"/>
          </a:xfrm>
        </p:spPr>
        <p:txBody>
          <a:bodyPr/>
          <a:lstStyle/>
          <a:p>
            <a:r>
              <a:rPr lang="en-US" sz="3200" dirty="0"/>
              <a:t>Exploratory Data Analysis and Data Cleaning</a:t>
            </a:r>
            <a:endParaRPr lang="en-IN" sz="3200" dirty="0"/>
          </a:p>
        </p:txBody>
      </p:sp>
      <p:sp>
        <p:nvSpPr>
          <p:cNvPr id="3" name="Content Placeholder 2">
            <a:extLst>
              <a:ext uri="{FF2B5EF4-FFF2-40B4-BE49-F238E27FC236}">
                <a16:creationId xmlns:a16="http://schemas.microsoft.com/office/drawing/2014/main" id="{F24C0E34-A8A9-1B81-B284-560822EED50E}"/>
              </a:ext>
            </a:extLst>
          </p:cNvPr>
          <p:cNvSpPr>
            <a:spLocks noGrp="1"/>
          </p:cNvSpPr>
          <p:nvPr>
            <p:ph idx="1"/>
          </p:nvPr>
        </p:nvSpPr>
        <p:spPr>
          <a:xfrm>
            <a:off x="1103312" y="1474948"/>
            <a:ext cx="8946541" cy="5063875"/>
          </a:xfrm>
        </p:spPr>
        <p:txBody>
          <a:bodyPr>
            <a:normAutofit/>
          </a:bodyPr>
          <a:lstStyle/>
          <a:p>
            <a:pPr marL="0" indent="0" algn="just">
              <a:buNone/>
            </a:pPr>
            <a:r>
              <a:rPr lang="en-US" dirty="0">
                <a:latin typeface="Arial" panose="020B0604020202020204" pitchFamily="34" charset="0"/>
                <a:cs typeface="Arial" panose="020B0604020202020204" pitchFamily="34" charset="0"/>
              </a:rPr>
              <a:t>Exploratory data analysis consists of analyzing the main characteristics of a data set usually by means of visualization methods and summary statistics. The objective is to understand the data, discover patterns and anomalies, and check assumptions before performing further evaluations.</a:t>
            </a:r>
          </a:p>
          <a:p>
            <a:pPr marL="0" indent="0" algn="just">
              <a:buNone/>
            </a:pPr>
            <a:endParaRPr lang="en-US" dirty="0">
              <a:latin typeface="Arial" panose="020B0604020202020204" pitchFamily="34" charset="0"/>
              <a:cs typeface="Arial" panose="020B0604020202020204" pitchFamily="34" charset="0"/>
            </a:endParaRPr>
          </a:p>
          <a:p>
            <a:pPr marL="0" indent="0" algn="just">
              <a:buNone/>
            </a:pPr>
            <a:r>
              <a:rPr lang="en-US" dirty="0">
                <a:latin typeface="Arial" panose="020B0604020202020204" pitchFamily="34" charset="0"/>
                <a:cs typeface="Arial" panose="020B0604020202020204" pitchFamily="34" charset="0"/>
              </a:rPr>
              <a:t>At the beginning of EDA, we want to know as much information as possible about the data, this is when the pandas.DataFrame.info method comes in handy. This method prints a concise summary of the data frame, including the column names and their data types, the number of non-null values, and the amount of memory used by the data frame.</a:t>
            </a:r>
          </a:p>
          <a:p>
            <a:pPr marL="0" indent="0" algn="just">
              <a:buNone/>
            </a:pPr>
            <a:endParaRPr lang="en-US" dirty="0">
              <a:latin typeface="Arial" panose="020B0604020202020204" pitchFamily="34" charset="0"/>
              <a:cs typeface="Arial" panose="020B0604020202020204" pitchFamily="34" charset="0"/>
            </a:endParaRPr>
          </a:p>
          <a:p>
            <a:pPr marL="0" indent="0" algn="just">
              <a:buNone/>
            </a:pPr>
            <a:r>
              <a:rPr lang="en-US" dirty="0">
                <a:latin typeface="Arial" panose="020B0604020202020204" pitchFamily="34" charset="0"/>
                <a:cs typeface="Arial" panose="020B0604020202020204" pitchFamily="34" charset="0"/>
              </a:rPr>
              <a:t>The data set contains 3333 observations and 19 columns. Apparently, there are no null values on the data set.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3710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3B4B-8E94-5FD3-A37C-D95C7EF6BB1B}"/>
              </a:ext>
            </a:extLst>
          </p:cNvPr>
          <p:cNvSpPr>
            <a:spLocks noGrp="1"/>
          </p:cNvSpPr>
          <p:nvPr>
            <p:ph type="title"/>
          </p:nvPr>
        </p:nvSpPr>
        <p:spPr>
          <a:xfrm>
            <a:off x="1103312" y="461344"/>
            <a:ext cx="9404723" cy="798112"/>
          </a:xfrm>
        </p:spPr>
        <p:txBody>
          <a:bodyPr/>
          <a:lstStyle/>
          <a:p>
            <a:r>
              <a:rPr lang="en-IN" dirty="0"/>
              <a:t>Data Visualization</a:t>
            </a:r>
          </a:p>
        </p:txBody>
      </p:sp>
      <p:sp>
        <p:nvSpPr>
          <p:cNvPr id="3" name="Content Placeholder 2">
            <a:extLst>
              <a:ext uri="{FF2B5EF4-FFF2-40B4-BE49-F238E27FC236}">
                <a16:creationId xmlns:a16="http://schemas.microsoft.com/office/drawing/2014/main" id="{67A8F363-C195-F5C0-E59E-D13501135FA6}"/>
              </a:ext>
            </a:extLst>
          </p:cNvPr>
          <p:cNvSpPr>
            <a:spLocks noGrp="1"/>
          </p:cNvSpPr>
          <p:nvPr>
            <p:ph idx="1"/>
          </p:nvPr>
        </p:nvSpPr>
        <p:spPr>
          <a:xfrm>
            <a:off x="1103312" y="1483574"/>
            <a:ext cx="8946541" cy="5176018"/>
          </a:xfrm>
        </p:spPr>
        <p:txBody>
          <a:bodyPr/>
          <a:lstStyle/>
          <a:p>
            <a:pPr marL="0" indent="0" algn="just">
              <a:buNone/>
            </a:pPr>
            <a:r>
              <a:rPr lang="en-US" dirty="0">
                <a:latin typeface="Arial" panose="020B0604020202020204" pitchFamily="34" charset="0"/>
                <a:cs typeface="Arial" panose="020B0604020202020204" pitchFamily="34" charset="0"/>
              </a:rPr>
              <a:t>we are going to use normalized stacked bar plots to analyze the influence of each independent categorical variable in the outcome.</a:t>
            </a:r>
          </a:p>
          <a:p>
            <a:pPr marL="0" indent="0" algn="just">
              <a:buNone/>
            </a:pPr>
            <a:endParaRPr lang="en-US" dirty="0">
              <a:latin typeface="Arial" panose="020B0604020202020204" pitchFamily="34" charset="0"/>
              <a:cs typeface="Arial" panose="020B0604020202020204" pitchFamily="34" charset="0"/>
            </a:endParaRPr>
          </a:p>
          <a:p>
            <a:pPr marL="0" indent="0" algn="just">
              <a:buNone/>
            </a:pPr>
            <a:r>
              <a:rPr lang="en-US" dirty="0">
                <a:latin typeface="Arial" panose="020B0604020202020204" pitchFamily="34" charset="0"/>
                <a:cs typeface="Arial" panose="020B0604020202020204" pitchFamily="34" charset="0"/>
              </a:rPr>
              <a:t>A normalized stacked bar plot makes each column the same height, so it is not useful for comparing total numbers; however, it is perfect for comparing how the response variable varies across all groups of an independent variable.</a:t>
            </a:r>
          </a:p>
          <a:p>
            <a:pPr marL="0" indent="0" algn="just">
              <a:buNone/>
            </a:pPr>
            <a:endParaRPr lang="en-US" dirty="0">
              <a:latin typeface="Arial" panose="020B0604020202020204" pitchFamily="34" charset="0"/>
              <a:cs typeface="Arial" panose="020B0604020202020204" pitchFamily="34" charset="0"/>
            </a:endParaRPr>
          </a:p>
          <a:p>
            <a:pPr marL="0" indent="0" algn="just">
              <a:buNone/>
            </a:pPr>
            <a:r>
              <a:rPr lang="en-US" dirty="0">
                <a:latin typeface="Arial" panose="020B0604020202020204" pitchFamily="34" charset="0"/>
                <a:cs typeface="Arial" panose="020B0604020202020204" pitchFamily="34" charset="0"/>
              </a:rPr>
              <a:t>On the other hand, we use histograms to evaluate the influence of each independent numeric variable in the outcome. As mentioned before, the data set is imbalanced; therefore, we need to draw a probability density function of each class (density=True) to be able to compare both distributions properly.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2102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80B36-A839-C8D6-3D18-17B1690B4160}"/>
              </a:ext>
            </a:extLst>
          </p:cNvPr>
          <p:cNvSpPr>
            <a:spLocks noGrp="1"/>
          </p:cNvSpPr>
          <p:nvPr>
            <p:ph type="title"/>
          </p:nvPr>
        </p:nvSpPr>
        <p:spPr>
          <a:xfrm>
            <a:off x="1103312" y="426839"/>
            <a:ext cx="9404723" cy="901629"/>
          </a:xfrm>
        </p:spPr>
        <p:txBody>
          <a:bodyPr/>
          <a:lstStyle/>
          <a:p>
            <a:r>
              <a:rPr lang="en-IN" dirty="0"/>
              <a:t>Feature importance</a:t>
            </a:r>
          </a:p>
        </p:txBody>
      </p:sp>
      <p:sp>
        <p:nvSpPr>
          <p:cNvPr id="3" name="Content Placeholder 2">
            <a:extLst>
              <a:ext uri="{FF2B5EF4-FFF2-40B4-BE49-F238E27FC236}">
                <a16:creationId xmlns:a16="http://schemas.microsoft.com/office/drawing/2014/main" id="{23CDD3B1-0BB4-8D5E-EEDC-B2DD8C0203E7}"/>
              </a:ext>
            </a:extLst>
          </p:cNvPr>
          <p:cNvSpPr>
            <a:spLocks noGrp="1"/>
          </p:cNvSpPr>
          <p:nvPr>
            <p:ph idx="1"/>
          </p:nvPr>
        </p:nvSpPr>
        <p:spPr>
          <a:xfrm>
            <a:off x="1103312" y="1328468"/>
            <a:ext cx="8946541" cy="5529532"/>
          </a:xfrm>
        </p:spPr>
        <p:txBody>
          <a:bodyPr>
            <a:normAutofit fontScale="92500" lnSpcReduction="10000"/>
          </a:bodyPr>
          <a:lstStyle/>
          <a:p>
            <a:pPr marL="0" indent="0" algn="just">
              <a:buNone/>
            </a:pPr>
            <a:r>
              <a:rPr lang="en-US" dirty="0">
                <a:latin typeface="Arial" panose="020B0604020202020204" pitchFamily="34" charset="0"/>
                <a:cs typeface="Arial" panose="020B0604020202020204" pitchFamily="34" charset="0"/>
              </a:rPr>
              <a:t>Mutual information(analysis of linear and nonlinear relationships) measures the mutual dependency between two variables based on entropy estimations. In machine learning, we are interested in evaluating the degree of dependency between each independent variable and the response variable. Higher values of mutual information show a higher degree of dependency which indicates that the independent variable will be useful for predicting the target.</a:t>
            </a:r>
          </a:p>
          <a:p>
            <a:pPr marL="0" indent="0" algn="just">
              <a:buNone/>
            </a:pPr>
            <a:r>
              <a:rPr lang="en-US" dirty="0">
                <a:latin typeface="Arial" panose="020B0604020202020204" pitchFamily="34" charset="0"/>
                <a:cs typeface="Arial" panose="020B0604020202020204" pitchFamily="34" charset="0"/>
              </a:rPr>
              <a:t>The Scikit-Learn library has implemented mutual information in the metrics package. The following code computes the mutual information score between each categorical variable of the data set and the Churn variable.</a:t>
            </a:r>
          </a:p>
          <a:p>
            <a:pPr marL="0" indent="0" algn="just">
              <a:buNone/>
            </a:pPr>
            <a:r>
              <a:rPr lang="en-US" dirty="0">
                <a:latin typeface="Arial" panose="020B0604020202020204" pitchFamily="34" charset="0"/>
                <a:cs typeface="Arial" panose="020B0604020202020204" pitchFamily="34" charset="0"/>
              </a:rPr>
              <a:t>Mutual information allows us not only to better understand our data but also to identify the predictor variables that are completely independent of the target. The mutual information score really close to 0, meaning those variables do not have a strong relationship with the target. we should consider removing those variables from the data set before training as they do not provide useful information for predicting the outcome.</a:t>
            </a:r>
          </a:p>
          <a:p>
            <a:pPr marL="0" indent="0" algn="just">
              <a:buNone/>
            </a:pPr>
            <a:r>
              <a:rPr lang="en-US" dirty="0">
                <a:latin typeface="Arial" panose="020B0604020202020204" pitchFamily="34" charset="0"/>
                <a:cs typeface="Arial" panose="020B0604020202020204" pitchFamily="34" charset="0"/>
              </a:rPr>
              <a:t>The mutual information extends the notion of correlation to nonlinear relationships since, unlike Pearson’s correlation coefficient, this method is able to detect not only linear relationships but also nonlinear ones.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2162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89473-54C8-9D06-0220-6ABAB6DC7197}"/>
              </a:ext>
            </a:extLst>
          </p:cNvPr>
          <p:cNvSpPr>
            <a:spLocks noGrp="1"/>
          </p:cNvSpPr>
          <p:nvPr>
            <p:ph type="title"/>
          </p:nvPr>
        </p:nvSpPr>
        <p:spPr>
          <a:xfrm>
            <a:off x="1103312" y="452718"/>
            <a:ext cx="9404723" cy="763607"/>
          </a:xfrm>
        </p:spPr>
        <p:txBody>
          <a:bodyPr/>
          <a:lstStyle/>
          <a:p>
            <a:r>
              <a:rPr lang="en-IN" dirty="0"/>
              <a:t>Feature Engineering</a:t>
            </a:r>
          </a:p>
        </p:txBody>
      </p:sp>
      <p:sp>
        <p:nvSpPr>
          <p:cNvPr id="3" name="Content Placeholder 2">
            <a:extLst>
              <a:ext uri="{FF2B5EF4-FFF2-40B4-BE49-F238E27FC236}">
                <a16:creationId xmlns:a16="http://schemas.microsoft.com/office/drawing/2014/main" id="{5E5C7280-53CE-BD97-8B21-373F25B3DB3E}"/>
              </a:ext>
            </a:extLst>
          </p:cNvPr>
          <p:cNvSpPr>
            <a:spLocks noGrp="1"/>
          </p:cNvSpPr>
          <p:nvPr>
            <p:ph idx="1"/>
          </p:nvPr>
        </p:nvSpPr>
        <p:spPr>
          <a:xfrm>
            <a:off x="1103312" y="1289311"/>
            <a:ext cx="8946541" cy="3472470"/>
          </a:xfrm>
        </p:spPr>
        <p:txBody>
          <a:bodyPr/>
          <a:lstStyle/>
          <a:p>
            <a:pPr marL="0" indent="0" algn="just">
              <a:buNone/>
            </a:pPr>
            <a:r>
              <a:rPr lang="en-US" dirty="0">
                <a:latin typeface="Arial" panose="020B0604020202020204" pitchFamily="34" charset="0"/>
                <a:cs typeface="Arial" panose="020B0604020202020204" pitchFamily="34" charset="0"/>
              </a:rPr>
              <a:t>Feature engineering is the process of extracting features from the data and transforming them into a format that is suitable for the machine learning model. In this project, we need to transform both numerical and categorical variables. Most machine learning algorithms require numerical values; therefore, all categorical attributes available in the dataset should be encoded into numerical labels before training the model. In addition, we need to transform numeric columns into a common scale. This will prevent that the columns with large values dominate the learning process. </a:t>
            </a:r>
          </a:p>
          <a:p>
            <a:pPr marL="0" indent="0" algn="just">
              <a:buNone/>
            </a:pPr>
            <a:r>
              <a:rPr lang="en-US" dirty="0">
                <a:latin typeface="Arial" panose="020B0604020202020204" pitchFamily="34" charset="0"/>
                <a:cs typeface="Arial" panose="020B0604020202020204" pitchFamily="34" charset="0"/>
              </a:rPr>
              <a:t> All transformations will be implemented using only Pandas. However, we’ll  also use an alternative implementation using Scikit-Learn.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3683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88</TotalTime>
  <Words>2996</Words>
  <Application>Microsoft Office PowerPoint</Application>
  <PresentationFormat>Widescreen</PresentationFormat>
  <Paragraphs>118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Wingdings 3</vt:lpstr>
      <vt:lpstr>Ion</vt:lpstr>
      <vt:lpstr>Telecommunication churn Prediction</vt:lpstr>
      <vt:lpstr>Business Objective </vt:lpstr>
      <vt:lpstr>Data Set </vt:lpstr>
      <vt:lpstr>Steps of the project</vt:lpstr>
      <vt:lpstr>Data Reading</vt:lpstr>
      <vt:lpstr>Exploratory Data Analysis and Data Cleaning</vt:lpstr>
      <vt:lpstr>Data Visualization</vt:lpstr>
      <vt:lpstr>Feature importance</vt:lpstr>
      <vt:lpstr>Feature Engineering</vt:lpstr>
      <vt:lpstr>Normalization</vt:lpstr>
      <vt:lpstr>Setting a baseline</vt:lpstr>
      <vt:lpstr>Splitting the data in training and testing sets</vt:lpstr>
      <vt:lpstr>Assessing multiple algorithms</vt:lpstr>
      <vt:lpstr>Hyperparameters</vt:lpstr>
      <vt:lpstr>Algorithm selected: Gradient Boosting</vt:lpstr>
      <vt:lpstr>PowerPoint Presentation</vt:lpstr>
      <vt:lpstr>Hyperparameter tuning</vt:lpstr>
      <vt:lpstr>PowerPoint Presentation</vt:lpstr>
      <vt:lpstr>PowerPoint Presentation</vt:lpstr>
      <vt:lpstr>Performance of the model</vt:lpstr>
      <vt:lpstr>PowerPoint Presentation</vt:lpstr>
      <vt:lpstr>PowerPoint Presentation</vt:lpstr>
      <vt:lpstr>Evaluation metrics</vt:lpstr>
      <vt:lpstr>PowerPoint Presentation</vt:lpstr>
      <vt:lpstr>Drawing conclusions — 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Telecommunication churn Prediction</dc:title>
  <dc:creator>Sonu Kumar</dc:creator>
  <cp:lastModifiedBy>Sonu Kumar</cp:lastModifiedBy>
  <cp:revision>1</cp:revision>
  <dcterms:created xsi:type="dcterms:W3CDTF">2022-08-14T11:40:51Z</dcterms:created>
  <dcterms:modified xsi:type="dcterms:W3CDTF">2022-08-14T13:08:53Z</dcterms:modified>
</cp:coreProperties>
</file>