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0"/>
  </p:notesMasterIdLst>
  <p:sldIdLst>
    <p:sldId id="256" r:id="rId3"/>
    <p:sldId id="291" r:id="rId4"/>
    <p:sldId id="257" r:id="rId5"/>
    <p:sldId id="258" r:id="rId6"/>
    <p:sldId id="279" r:id="rId7"/>
    <p:sldId id="287" r:id="rId8"/>
    <p:sldId id="282" r:id="rId9"/>
    <p:sldId id="259" r:id="rId10"/>
    <p:sldId id="260" r:id="rId11"/>
    <p:sldId id="266" r:id="rId12"/>
    <p:sldId id="267" r:id="rId13"/>
    <p:sldId id="286" r:id="rId14"/>
    <p:sldId id="285" r:id="rId15"/>
    <p:sldId id="295" r:id="rId16"/>
    <p:sldId id="296" r:id="rId17"/>
    <p:sldId id="297" r:id="rId18"/>
    <p:sldId id="299" r:id="rId19"/>
    <p:sldId id="298" r:id="rId20"/>
    <p:sldId id="270" r:id="rId21"/>
    <p:sldId id="283" r:id="rId22"/>
    <p:sldId id="284" r:id="rId23"/>
    <p:sldId id="290" r:id="rId24"/>
    <p:sldId id="294" r:id="rId25"/>
    <p:sldId id="273" r:id="rId26"/>
    <p:sldId id="275" r:id="rId27"/>
    <p:sldId id="292"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10A33B-50EB-4104-AB7D-B04FD069849B}">
          <p14:sldIdLst>
            <p14:sldId id="256"/>
            <p14:sldId id="291"/>
            <p14:sldId id="257"/>
            <p14:sldId id="258"/>
            <p14:sldId id="279"/>
            <p14:sldId id="287"/>
            <p14:sldId id="282"/>
            <p14:sldId id="259"/>
            <p14:sldId id="260"/>
          </p14:sldIdLst>
        </p14:section>
        <p14:section name="Untitled Section" id="{B734E86F-A123-4A5A-806A-F6C23D138A36}">
          <p14:sldIdLst>
            <p14:sldId id="266"/>
            <p14:sldId id="267"/>
            <p14:sldId id="286"/>
            <p14:sldId id="285"/>
            <p14:sldId id="295"/>
            <p14:sldId id="296"/>
            <p14:sldId id="297"/>
            <p14:sldId id="299"/>
            <p14:sldId id="298"/>
            <p14:sldId id="270"/>
            <p14:sldId id="283"/>
            <p14:sldId id="284"/>
            <p14:sldId id="290"/>
            <p14:sldId id="294"/>
            <p14:sldId id="273"/>
            <p14:sldId id="275"/>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2" d="100"/>
          <a:sy n="62" d="100"/>
        </p:scale>
        <p:origin x="7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33EAB-5E9D-4879-9DDF-7E00D74EC968}"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ADA3B-04C8-4733-A70D-8A09E74C3612}" type="slidenum">
              <a:rPr lang="en-IN" smtClean="0"/>
              <a:t>‹#›</a:t>
            </a:fld>
            <a:endParaRPr lang="en-IN"/>
          </a:p>
        </p:txBody>
      </p:sp>
    </p:spTree>
    <p:extLst>
      <p:ext uri="{BB962C8B-B14F-4D97-AF65-F5344CB8AC3E}">
        <p14:creationId xmlns:p14="http://schemas.microsoft.com/office/powerpoint/2010/main" val="428500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4ADA3B-04C8-4733-A70D-8A09E74C3612}" type="slidenum">
              <a:rPr lang="en-IN" smtClean="0"/>
              <a:t>25</a:t>
            </a:fld>
            <a:endParaRPr lang="en-IN"/>
          </a:p>
        </p:txBody>
      </p:sp>
    </p:spTree>
    <p:extLst>
      <p:ext uri="{BB962C8B-B14F-4D97-AF65-F5344CB8AC3E}">
        <p14:creationId xmlns:p14="http://schemas.microsoft.com/office/powerpoint/2010/main" val="114587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B53FB6-9CE7-4D13-A807-C44D533BC6FA}"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B53FB6-9CE7-4D13-A807-C44D533BC6FA}"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53FB6-9CE7-4D13-A807-C44D533BC6FA}"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53FB6-9CE7-4D13-A807-C44D533BC6FA}"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B53FB6-9CE7-4D13-A807-C44D533BC6FA}"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B53FB6-9CE7-4D13-A807-C44D533BC6FA}"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53FB6-9CE7-4D13-A807-C44D533BC6FA}"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53FB6-9CE7-4D13-A807-C44D533BC6FA}"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C9DE91-9C19-40D3-8155-71CB74C2E78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53FB6-9CE7-4D13-A807-C44D533BC6FA}" type="datetimeFigureOut">
              <a:rPr lang="en-IN" smtClean="0"/>
              <a:t>20-01-2025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9DE91-9C19-40D3-8155-71CB74C2E78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53FB6-9CE7-4D13-A807-C44D533BC6FA}" type="datetimeFigureOut">
              <a:rPr lang="en-IN" smtClean="0"/>
              <a:t>20-01-2025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9DE91-9C19-40D3-8155-71CB74C2E78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468" y="685800"/>
            <a:ext cx="7116376" cy="2487577"/>
          </a:xfrm>
        </p:spPr>
        <p:txBody>
          <a:bodyPr>
            <a:noAutofit/>
          </a:bodyPr>
          <a:lstStyle/>
          <a:p>
            <a:r>
              <a:rPr lang="en-US" sz="28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Sinhgad</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Technical Education Society’s</a:t>
            </a:r>
            <a:b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Smt. </a:t>
            </a:r>
            <a:r>
              <a:rPr lang="en-US" sz="28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Kashibai</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8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Navale</a:t>
            </a: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College Of Engineering</a:t>
            </a:r>
            <a:b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Department of Computer Engineering</a:t>
            </a:r>
            <a:b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28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Academic Year: 2024-25</a:t>
            </a:r>
            <a:b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81083"/>
            <a:ext cx="9144000" cy="1478995"/>
          </a:xfrm>
        </p:spPr>
        <p:txBody>
          <a:bodyPr>
            <a:normAutofit fontScale="55000" lnSpcReduction="20000"/>
          </a:bodyPr>
          <a:lstStyle/>
          <a:p>
            <a:r>
              <a:rPr lang="en-US" sz="5100" b="1" dirty="0">
                <a:latin typeface="Times New Roman" panose="02020603050405020304" pitchFamily="18" charset="0"/>
                <a:cs typeface="Times New Roman" panose="02020603050405020304" pitchFamily="18" charset="0"/>
              </a:rPr>
              <a:t>Topic - Real time CCTV Violence Detection</a:t>
            </a:r>
          </a:p>
          <a:p>
            <a:r>
              <a:rPr lang="en-US" sz="5100" b="1" dirty="0">
                <a:latin typeface="Times New Roman" panose="02020603050405020304" pitchFamily="18" charset="0"/>
                <a:cs typeface="Times New Roman" panose="02020603050405020304" pitchFamily="18" charset="0"/>
              </a:rPr>
              <a:t>           Automation System</a:t>
            </a:r>
          </a:p>
          <a:p>
            <a:endParaRPr lang="en-US" sz="32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4" name="Picture 2" descr="Sinhgad Technical Education Society Pune Trademark Detail | Zauba Co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729" y="1082696"/>
            <a:ext cx="2295271" cy="147899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284288" y="4141912"/>
            <a:ext cx="789055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D0476A4-376B-6E31-395A-49ACF07F38A9}"/>
              </a:ext>
            </a:extLst>
          </p:cNvPr>
          <p:cNvSpPr txBox="1"/>
          <p:nvPr/>
        </p:nvSpPr>
        <p:spPr>
          <a:xfrm>
            <a:off x="1281037" y="4671101"/>
            <a:ext cx="4814963" cy="1323439"/>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Team : Atharva Deshmukh	    B1903604221</a:t>
            </a:r>
          </a:p>
          <a:p>
            <a:r>
              <a:rPr lang="en-US" sz="2000" i="1" dirty="0">
                <a:latin typeface="Times New Roman" panose="02020603050405020304" pitchFamily="18" charset="0"/>
                <a:cs typeface="Times New Roman" panose="02020603050405020304" pitchFamily="18" charset="0"/>
              </a:rPr>
              <a:t>            Vaishnavi Dayama	    B1903604282</a:t>
            </a:r>
          </a:p>
          <a:p>
            <a:r>
              <a:rPr lang="en-US" sz="2000" i="1" dirty="0">
                <a:latin typeface="Times New Roman" panose="02020603050405020304" pitchFamily="18" charset="0"/>
                <a:cs typeface="Times New Roman" panose="02020603050405020304" pitchFamily="18" charset="0"/>
              </a:rPr>
              <a:t>            Shubham Mane	    B1903604412</a:t>
            </a:r>
          </a:p>
          <a:p>
            <a:r>
              <a:rPr lang="en-US" sz="2000" i="1" dirty="0">
                <a:latin typeface="Times New Roman" panose="02020603050405020304" pitchFamily="18" charset="0"/>
                <a:cs typeface="Times New Roman" panose="02020603050405020304" pitchFamily="18" charset="0"/>
              </a:rPr>
              <a:t>            Shantanu </a:t>
            </a:r>
            <a:r>
              <a:rPr lang="en-US" sz="2000" i="1" dirty="0" err="1">
                <a:latin typeface="Times New Roman" panose="02020603050405020304" pitchFamily="18" charset="0"/>
                <a:cs typeface="Times New Roman" panose="02020603050405020304" pitchFamily="18" charset="0"/>
              </a:rPr>
              <a:t>Savaji</a:t>
            </a:r>
            <a:r>
              <a:rPr lang="en-US" sz="2000" i="1" dirty="0">
                <a:latin typeface="Times New Roman" panose="02020603050405020304" pitchFamily="18" charset="0"/>
                <a:cs typeface="Times New Roman" panose="02020603050405020304" pitchFamily="18" charset="0"/>
              </a:rPr>
              <a:t>	    B1903604500</a:t>
            </a:r>
          </a:p>
        </p:txBody>
      </p:sp>
      <p:sp>
        <p:nvSpPr>
          <p:cNvPr id="9" name="TextBox 8">
            <a:extLst>
              <a:ext uri="{FF2B5EF4-FFF2-40B4-BE49-F238E27FC236}">
                <a16:creationId xmlns:a16="http://schemas.microsoft.com/office/drawing/2014/main" id="{FF166F99-97D7-29D1-8C54-315DB94F1888}"/>
              </a:ext>
            </a:extLst>
          </p:cNvPr>
          <p:cNvSpPr txBox="1"/>
          <p:nvPr/>
        </p:nvSpPr>
        <p:spPr>
          <a:xfrm>
            <a:off x="6880263" y="4663395"/>
            <a:ext cx="4814963" cy="400110"/>
          </a:xfrm>
          <a:prstGeom prst="rect">
            <a:avLst/>
          </a:prstGeom>
          <a:noFill/>
        </p:spPr>
        <p:txBody>
          <a:bodyPr wrap="square" rtlCol="0">
            <a:spAutoFit/>
          </a:bodyPr>
          <a:lstStyle/>
          <a:p>
            <a:r>
              <a:rPr lang="en-US" sz="2000" i="1" dirty="0">
                <a:latin typeface="Times New Roman" panose="02020603050405020304" pitchFamily="18" charset="0"/>
                <a:cs typeface="Times New Roman" panose="02020603050405020304" pitchFamily="18" charset="0"/>
              </a:rPr>
              <a:t>Guided by : Prof. Priyanka </a:t>
            </a:r>
            <a:r>
              <a:rPr lang="en-US" sz="2000" i="1" dirty="0" err="1">
                <a:latin typeface="Times New Roman" panose="02020603050405020304" pitchFamily="18" charset="0"/>
                <a:cs typeface="Times New Roman" panose="02020603050405020304" pitchFamily="18" charset="0"/>
              </a:rPr>
              <a:t>Khalate</a:t>
            </a:r>
            <a:endParaRPr lang="en-US" sz="20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830" y="479762"/>
            <a:ext cx="10554970" cy="871220"/>
          </a:xfrm>
        </p:spPr>
        <p:txBody>
          <a:bodyPr/>
          <a:lstStyle/>
          <a:p>
            <a:pPr algn="ctr"/>
            <a:r>
              <a:rPr lang="en-IN" altLang="en-US" dirty="0">
                <a:latin typeface="Times New Roman" panose="02020603050405020304" pitchFamily="18" charset="0"/>
                <a:cs typeface="Times New Roman" panose="02020603050405020304" pitchFamily="18" charset="0"/>
              </a:rPr>
              <a:t>Objective</a:t>
            </a:r>
          </a:p>
        </p:txBody>
      </p:sp>
      <p:sp>
        <p:nvSpPr>
          <p:cNvPr id="5" name="Rectangle 1"/>
          <p:cNvSpPr>
            <a:spLocks noGrp="1" noChangeArrowheads="1"/>
          </p:cNvSpPr>
          <p:nvPr/>
        </p:nvSpPr>
        <p:spPr bwMode="auto">
          <a:xfrm>
            <a:off x="1194435" y="1746607"/>
            <a:ext cx="10159365" cy="31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905A36-B13B-21D4-7FED-8549C101250E}"/>
              </a:ext>
            </a:extLst>
          </p:cNvPr>
          <p:cNvSpPr txBox="1"/>
          <p:nvPr/>
        </p:nvSpPr>
        <p:spPr>
          <a:xfrm>
            <a:off x="821076" y="1643866"/>
            <a:ext cx="10532724" cy="4401205"/>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Immediate Threat Detection</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Recognize violent activities (e.g., physical fights, assaults) in real-time from surveillance footage, public spaces, or security cameras.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Response Alerts</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Instantly notify security personnel, law enforcement, or emergency services when violent behavior is detected, enabling quick intervention.</a:t>
            </a:r>
          </a:p>
          <a:p>
            <a:pPr marL="0" marR="0" lvl="0" indent="0" algn="just" defTabSz="914400" rtl="0" eaLnBrk="0" fontAlgn="base" latinLnBrk="0" hangingPunct="0">
              <a:lnSpc>
                <a:spcPct val="100000"/>
              </a:lnSpc>
              <a:spcBef>
                <a:spcPct val="0"/>
              </a:spcBef>
              <a:spcAft>
                <a:spcPct val="0"/>
              </a:spcAft>
              <a:buClrTx/>
              <a:buSzTx/>
              <a:buNone/>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 False Positives</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high accuracy in distinguishing between violent and non-violent behaviors, reducing false alarms and unnecessary disruptions.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Analytics</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patterns of behavior to anticipate potential violence before it escalates, providing a preventive approach.</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Surveillance Systems</a:t>
            </a:r>
            <a:r>
              <a:rPr kumimoji="0" lang="en-US" altLang="en-US" sz="20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Seamlessly integrate with existing camera infrastructure, allowing for wide-scale deployment without the need for additional hardware.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rPr>
              <a:t>Social Impact</a:t>
            </a:r>
          </a:p>
        </p:txBody>
      </p:sp>
      <p:sp>
        <p:nvSpPr>
          <p:cNvPr id="3" name="Content Placeholder 2"/>
          <p:cNvSpPr>
            <a:spLocks noGrp="1"/>
          </p:cNvSpPr>
          <p:nvPr>
            <p:ph idx="1"/>
          </p:nvPr>
        </p:nvSpPr>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pPr>
            <a:r>
              <a:rPr lang="en-US" altLang="en-US" sz="2000" b="1" dirty="0">
                <a:ln>
                  <a:noFill/>
                </a:ln>
                <a:effectLst/>
                <a:latin typeface="Times New Roman" panose="02020603050405020304" pitchFamily="18" charset="0"/>
                <a:cs typeface="Times New Roman" panose="02020603050405020304" pitchFamily="18" charset="0"/>
                <a:sym typeface="+mn-ea"/>
              </a:rPr>
              <a:t>Enhanced Public Safety</a:t>
            </a:r>
            <a:r>
              <a:rPr lang="en-US" altLang="en-US" sz="2000" dirty="0">
                <a:ln>
                  <a:noFill/>
                </a:ln>
                <a:effectLst/>
                <a:latin typeface="Times New Roman" panose="02020603050405020304" pitchFamily="18" charset="0"/>
                <a:cs typeface="Times New Roman" panose="02020603050405020304" pitchFamily="18" charset="0"/>
                <a:sym typeface="+mn-ea"/>
              </a:rPr>
              <a:t>: Real-time violence detection</a:t>
            </a:r>
            <a:r>
              <a:rPr lang="en-US" altLang="en-US" sz="2000" dirty="0">
                <a:latin typeface="Times New Roman" panose="02020603050405020304" pitchFamily="18" charset="0"/>
                <a:cs typeface="Times New Roman" panose="02020603050405020304" pitchFamily="18" charset="0"/>
                <a:sym typeface="+mn-ea"/>
              </a:rPr>
              <a:t> </a:t>
            </a:r>
            <a:r>
              <a:rPr lang="en-US" altLang="en-US" sz="2000" dirty="0">
                <a:ln>
                  <a:noFill/>
                </a:ln>
                <a:effectLst/>
                <a:latin typeface="Times New Roman" panose="02020603050405020304" pitchFamily="18" charset="0"/>
                <a:cs typeface="Times New Roman" panose="02020603050405020304" pitchFamily="18" charset="0"/>
                <a:sym typeface="+mn-ea"/>
              </a:rPr>
              <a:t>systems can significantly improve</a:t>
            </a:r>
            <a:r>
              <a:rPr lang="en-US" altLang="en-US" sz="2000" dirty="0">
                <a:latin typeface="Times New Roman" panose="02020603050405020304" pitchFamily="18" charset="0"/>
                <a:cs typeface="Times New Roman" panose="02020603050405020304" pitchFamily="18" charset="0"/>
                <a:sym typeface="+mn-ea"/>
              </a:rPr>
              <a:t> </a:t>
            </a:r>
            <a:r>
              <a:rPr lang="en-US" altLang="en-US" sz="2000" dirty="0">
                <a:ln>
                  <a:noFill/>
                </a:ln>
                <a:effectLst/>
                <a:latin typeface="Times New Roman" panose="02020603050405020304" pitchFamily="18" charset="0"/>
                <a:cs typeface="Times New Roman" panose="02020603050405020304" pitchFamily="18" charset="0"/>
                <a:sym typeface="+mn-ea"/>
              </a:rPr>
              <a:t>public safety by enabling quicker responses to violent incidents.</a:t>
            </a: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000" b="1" dirty="0">
                <a:ln>
                  <a:noFill/>
                </a:ln>
                <a:effectLst/>
                <a:latin typeface="Times New Roman" panose="02020603050405020304" pitchFamily="18" charset="0"/>
                <a:cs typeface="Times New Roman" panose="02020603050405020304" pitchFamily="18" charset="0"/>
                <a:sym typeface="+mn-ea"/>
              </a:rPr>
              <a:t>Protection of Vulnerable Populations</a:t>
            </a:r>
            <a:r>
              <a:rPr lang="en-US" altLang="en-US" sz="2000" dirty="0">
                <a:ln>
                  <a:noFill/>
                </a:ln>
                <a:effectLst/>
                <a:latin typeface="Times New Roman" panose="02020603050405020304" pitchFamily="18" charset="0"/>
                <a:cs typeface="Times New Roman" panose="02020603050405020304" pitchFamily="18" charset="0"/>
                <a:sym typeface="+mn-ea"/>
              </a:rPr>
              <a:t>: These systems can provide extra protection for vulnerable groups, such as children, the elderly, or individuals in high-risk environments (e.g., schools, nursing homes, or domestic violence shelters)</a:t>
            </a:r>
          </a:p>
          <a:p>
            <a:pPr marL="0" marR="0" lvl="0" indent="0" algn="just" defTabSz="914400" rtl="0" eaLnBrk="0" fontAlgn="base" latinLnBrk="0" hangingPunct="0">
              <a:lnSpc>
                <a:spcPct val="100000"/>
              </a:lnSpc>
              <a:spcBef>
                <a:spcPct val="0"/>
              </a:spcBef>
              <a:spcAft>
                <a:spcPct val="0"/>
              </a:spcAft>
              <a:buClrTx/>
              <a:buSzTx/>
              <a:buFontTx/>
              <a:buChar char="•"/>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000" b="1" dirty="0">
                <a:ln>
                  <a:noFill/>
                </a:ln>
                <a:effectLst/>
                <a:latin typeface="Times New Roman" panose="02020603050405020304" pitchFamily="18" charset="0"/>
                <a:cs typeface="Times New Roman" panose="02020603050405020304" pitchFamily="18" charset="0"/>
                <a:sym typeface="+mn-ea"/>
              </a:rPr>
              <a:t>Reduction in Response Time</a:t>
            </a:r>
            <a:r>
              <a:rPr lang="en-US" altLang="en-US" sz="2000" dirty="0">
                <a:ln>
                  <a:noFill/>
                </a:ln>
                <a:effectLst/>
                <a:latin typeface="Times New Roman" panose="02020603050405020304" pitchFamily="18" charset="0"/>
                <a:cs typeface="Times New Roman" panose="02020603050405020304" pitchFamily="18" charset="0"/>
                <a:sym typeface="+mn-ea"/>
              </a:rPr>
              <a:t>: By automatically detecting violent behavior, these systems can alert security personnel or law enforcement agencies immediately, leading to quicker intervention.</a:t>
            </a:r>
          </a:p>
          <a:p>
            <a:pPr marL="0" marR="0" lvl="0" indent="0" algn="just" defTabSz="914400" rtl="0" eaLnBrk="0" fontAlgn="base" latinLnBrk="0" hangingPunct="0">
              <a:lnSpc>
                <a:spcPct val="100000"/>
              </a:lnSpc>
              <a:spcBef>
                <a:spcPct val="0"/>
              </a:spcBef>
              <a:spcAft>
                <a:spcPct val="0"/>
              </a:spcAft>
              <a:buClrTx/>
              <a:buSzTx/>
              <a:buFontTx/>
              <a:buChar char="•"/>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US" sz="2000" b="1" dirty="0">
                <a:ln>
                  <a:noFill/>
                </a:ln>
                <a:effectLst/>
                <a:latin typeface="Times New Roman" panose="02020603050405020304" pitchFamily="18" charset="0"/>
                <a:cs typeface="Times New Roman" panose="02020603050405020304" pitchFamily="18" charset="0"/>
                <a:sym typeface="+mn-ea"/>
              </a:rPr>
              <a:t>Psychological Impact</a:t>
            </a:r>
            <a:r>
              <a:rPr lang="en-US" altLang="en-US" sz="2000" dirty="0">
                <a:ln>
                  <a:noFill/>
                </a:ln>
                <a:effectLst/>
                <a:latin typeface="Times New Roman" panose="02020603050405020304" pitchFamily="18" charset="0"/>
                <a:cs typeface="Times New Roman" panose="02020603050405020304" pitchFamily="18" charset="0"/>
                <a:sym typeface="+mn-ea"/>
              </a:rPr>
              <a:t>: The presence of such technology can create a sense of security among the public, knowing that violence can be detected and dealt with promptly.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3AA9277-3837-94ED-C325-D3740CFDA30E}"/>
              </a:ext>
            </a:extLst>
          </p:cNvPr>
          <p:cNvGrpSpPr/>
          <p:nvPr/>
        </p:nvGrpSpPr>
        <p:grpSpPr>
          <a:xfrm>
            <a:off x="129687" y="1375410"/>
            <a:ext cx="11932625" cy="4457699"/>
            <a:chOff x="50325" y="533401"/>
            <a:chExt cx="11932625" cy="4221726"/>
          </a:xfrm>
        </p:grpSpPr>
        <p:sp>
          <p:nvSpPr>
            <p:cNvPr id="89" name="Rectangle 88">
              <a:extLst>
                <a:ext uri="{FF2B5EF4-FFF2-40B4-BE49-F238E27FC236}">
                  <a16:creationId xmlns:a16="http://schemas.microsoft.com/office/drawing/2014/main" id="{31E0CEEB-7D11-5CDB-D8EF-393F91617979}"/>
                </a:ext>
              </a:extLst>
            </p:cNvPr>
            <p:cNvSpPr/>
            <p:nvPr/>
          </p:nvSpPr>
          <p:spPr>
            <a:xfrm>
              <a:off x="10495892" y="3928591"/>
              <a:ext cx="1487052" cy="8265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8" name="Rectangle 87">
              <a:extLst>
                <a:ext uri="{FF2B5EF4-FFF2-40B4-BE49-F238E27FC236}">
                  <a16:creationId xmlns:a16="http://schemas.microsoft.com/office/drawing/2014/main" id="{5DB18F90-CA28-EBB6-45FE-2BE59C4829C6}"/>
                </a:ext>
              </a:extLst>
            </p:cNvPr>
            <p:cNvSpPr/>
            <p:nvPr/>
          </p:nvSpPr>
          <p:spPr>
            <a:xfrm>
              <a:off x="8983821" y="857544"/>
              <a:ext cx="1606474" cy="7341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7" name="Rectangle 86">
              <a:extLst>
                <a:ext uri="{FF2B5EF4-FFF2-40B4-BE49-F238E27FC236}">
                  <a16:creationId xmlns:a16="http://schemas.microsoft.com/office/drawing/2014/main" id="{084CD22F-6562-BEAA-D540-6404326B0939}"/>
                </a:ext>
              </a:extLst>
            </p:cNvPr>
            <p:cNvSpPr/>
            <p:nvPr/>
          </p:nvSpPr>
          <p:spPr>
            <a:xfrm>
              <a:off x="6748090" y="2135075"/>
              <a:ext cx="1866145" cy="7282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6" name="Rectangle 85">
              <a:extLst>
                <a:ext uri="{FF2B5EF4-FFF2-40B4-BE49-F238E27FC236}">
                  <a16:creationId xmlns:a16="http://schemas.microsoft.com/office/drawing/2014/main" id="{9E7AFD6F-8639-4FDA-47F1-6FCE9DCAA3F1}"/>
                </a:ext>
              </a:extLst>
            </p:cNvPr>
            <p:cNvSpPr/>
            <p:nvPr/>
          </p:nvSpPr>
          <p:spPr>
            <a:xfrm>
              <a:off x="7048759" y="954626"/>
              <a:ext cx="1373326" cy="7122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5" name="Rectangle 84">
              <a:extLst>
                <a:ext uri="{FF2B5EF4-FFF2-40B4-BE49-F238E27FC236}">
                  <a16:creationId xmlns:a16="http://schemas.microsoft.com/office/drawing/2014/main" id="{B4282AA8-784E-B46E-B2A0-55D6F0DD87EA}"/>
                </a:ext>
              </a:extLst>
            </p:cNvPr>
            <p:cNvSpPr/>
            <p:nvPr/>
          </p:nvSpPr>
          <p:spPr>
            <a:xfrm>
              <a:off x="3271307" y="999071"/>
              <a:ext cx="1291541" cy="4701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4" name="Rectangle 83">
              <a:extLst>
                <a:ext uri="{FF2B5EF4-FFF2-40B4-BE49-F238E27FC236}">
                  <a16:creationId xmlns:a16="http://schemas.microsoft.com/office/drawing/2014/main" id="{78B43566-530C-501B-36F9-BBE4528557C7}"/>
                </a:ext>
              </a:extLst>
            </p:cNvPr>
            <p:cNvSpPr/>
            <p:nvPr/>
          </p:nvSpPr>
          <p:spPr>
            <a:xfrm>
              <a:off x="1566335" y="1007535"/>
              <a:ext cx="1244123" cy="4531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4" name="Diamond 23">
              <a:extLst>
                <a:ext uri="{FF2B5EF4-FFF2-40B4-BE49-F238E27FC236}">
                  <a16:creationId xmlns:a16="http://schemas.microsoft.com/office/drawing/2014/main" id="{100894A0-78A1-92DE-57A4-DCAE8D5CCE1C}"/>
                </a:ext>
              </a:extLst>
            </p:cNvPr>
            <p:cNvSpPr/>
            <p:nvPr/>
          </p:nvSpPr>
          <p:spPr>
            <a:xfrm>
              <a:off x="5088423" y="762009"/>
              <a:ext cx="1244123" cy="95672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0ED724D2-F023-4F57-8CA9-A52A81D99A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25" y="533401"/>
              <a:ext cx="1185334" cy="1185334"/>
            </a:xfrm>
            <a:prstGeom prst="rect">
              <a:avLst/>
            </a:prstGeom>
          </p:spPr>
        </p:pic>
        <p:cxnSp>
          <p:nvCxnSpPr>
            <p:cNvPr id="7" name="Straight Arrow Connector 6">
              <a:extLst>
                <a:ext uri="{FF2B5EF4-FFF2-40B4-BE49-F238E27FC236}">
                  <a16:creationId xmlns:a16="http://schemas.microsoft.com/office/drawing/2014/main" id="{B7793CFC-B5C3-1B98-AC9F-B952CE782FF0}"/>
                </a:ext>
              </a:extLst>
            </p:cNvPr>
            <p:cNvCxnSpPr>
              <a:cxnSpLocks/>
            </p:cNvCxnSpPr>
            <p:nvPr/>
          </p:nvCxnSpPr>
          <p:spPr>
            <a:xfrm>
              <a:off x="5710484" y="1718735"/>
              <a:ext cx="0" cy="524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1D05A7C-F6AB-DADF-2F46-683E93A8807F}"/>
                </a:ext>
              </a:extLst>
            </p:cNvPr>
            <p:cNvCxnSpPr>
              <a:cxnSpLocks/>
            </p:cNvCxnSpPr>
            <p:nvPr/>
          </p:nvCxnSpPr>
          <p:spPr>
            <a:xfrm flipH="1">
              <a:off x="838200" y="2243668"/>
              <a:ext cx="48722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0CBDC54-203D-858E-6EF4-D1002324F6AD}"/>
                </a:ext>
              </a:extLst>
            </p:cNvPr>
            <p:cNvSpPr txBox="1"/>
            <p:nvPr/>
          </p:nvSpPr>
          <p:spPr>
            <a:xfrm>
              <a:off x="1566335" y="1007535"/>
              <a:ext cx="1244123" cy="461665"/>
            </a:xfrm>
            <a:prstGeom prst="rect">
              <a:avLst/>
            </a:prstGeom>
            <a:noFill/>
          </p:spPr>
          <p:txBody>
            <a:bodyPr wrap="none" rtlCol="0">
              <a:spAutoFit/>
            </a:bodyPr>
            <a:lstStyle/>
            <a:p>
              <a:pPr algn="ctr"/>
              <a:r>
                <a:rPr lang="en-IN" sz="1200" b="1" dirty="0"/>
                <a:t>Continuous </a:t>
              </a:r>
            </a:p>
            <a:p>
              <a:pPr algn="ctr"/>
              <a:r>
                <a:rPr lang="en-IN" sz="1200" b="1" dirty="0"/>
                <a:t>Video Streaming</a:t>
              </a:r>
            </a:p>
          </p:txBody>
        </p:sp>
        <p:cxnSp>
          <p:nvCxnSpPr>
            <p:cNvPr id="13" name="Straight Arrow Connector 12">
              <a:extLst>
                <a:ext uri="{FF2B5EF4-FFF2-40B4-BE49-F238E27FC236}">
                  <a16:creationId xmlns:a16="http://schemas.microsoft.com/office/drawing/2014/main" id="{7489607B-0D07-A5DA-A92B-0348DA3C95DF}"/>
                </a:ext>
              </a:extLst>
            </p:cNvPr>
            <p:cNvCxnSpPr>
              <a:cxnSpLocks/>
            </p:cNvCxnSpPr>
            <p:nvPr/>
          </p:nvCxnSpPr>
          <p:spPr>
            <a:xfrm>
              <a:off x="1235659" y="1238368"/>
              <a:ext cx="3306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1C14D61-E887-1D95-B197-961072B91016}"/>
                </a:ext>
              </a:extLst>
            </p:cNvPr>
            <p:cNvCxnSpPr>
              <a:cxnSpLocks/>
              <a:endCxn id="19" idx="1"/>
            </p:cNvCxnSpPr>
            <p:nvPr/>
          </p:nvCxnSpPr>
          <p:spPr>
            <a:xfrm flipV="1">
              <a:off x="2742725" y="1229904"/>
              <a:ext cx="485729" cy="8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8B3603E6-EAF9-33DC-006F-9E86A11621D9}"/>
                </a:ext>
              </a:extLst>
            </p:cNvPr>
            <p:cNvSpPr txBox="1"/>
            <p:nvPr/>
          </p:nvSpPr>
          <p:spPr>
            <a:xfrm>
              <a:off x="3228454" y="999071"/>
              <a:ext cx="1364028" cy="461665"/>
            </a:xfrm>
            <a:prstGeom prst="rect">
              <a:avLst/>
            </a:prstGeom>
            <a:noFill/>
          </p:spPr>
          <p:txBody>
            <a:bodyPr wrap="square" rtlCol="0">
              <a:spAutoFit/>
            </a:bodyPr>
            <a:lstStyle/>
            <a:p>
              <a:pPr algn="ctr"/>
              <a:r>
                <a:rPr lang="en-IN" sz="1200" b="1" dirty="0"/>
                <a:t>Convert to frames </a:t>
              </a:r>
            </a:p>
            <a:p>
              <a:pPr algn="ctr"/>
              <a:r>
                <a:rPr lang="en-IN" sz="1200" b="1" dirty="0"/>
                <a:t>per few seconds</a:t>
              </a:r>
            </a:p>
          </p:txBody>
        </p:sp>
        <p:sp>
          <p:nvSpPr>
            <p:cNvPr id="21" name="TextBox 20">
              <a:extLst>
                <a:ext uri="{FF2B5EF4-FFF2-40B4-BE49-F238E27FC236}">
                  <a16:creationId xmlns:a16="http://schemas.microsoft.com/office/drawing/2014/main" id="{FAFCB52A-B106-5BE8-6719-AE6AC43609D3}"/>
                </a:ext>
              </a:extLst>
            </p:cNvPr>
            <p:cNvSpPr txBox="1"/>
            <p:nvPr/>
          </p:nvSpPr>
          <p:spPr>
            <a:xfrm>
              <a:off x="5258278" y="1007535"/>
              <a:ext cx="904415" cy="461665"/>
            </a:xfrm>
            <a:prstGeom prst="rect">
              <a:avLst/>
            </a:prstGeom>
            <a:noFill/>
          </p:spPr>
          <p:txBody>
            <a:bodyPr wrap="none" rtlCol="0">
              <a:spAutoFit/>
            </a:bodyPr>
            <a:lstStyle/>
            <a:p>
              <a:pPr algn="ctr"/>
              <a:r>
                <a:rPr lang="en-IN" sz="1200" b="1" dirty="0"/>
                <a:t>Detection</a:t>
              </a:r>
            </a:p>
            <a:p>
              <a:pPr algn="ctr"/>
              <a:r>
                <a:rPr lang="en-IN" sz="1200" b="1" dirty="0"/>
                <a:t>of Violence</a:t>
              </a:r>
            </a:p>
          </p:txBody>
        </p:sp>
        <p:cxnSp>
          <p:nvCxnSpPr>
            <p:cNvPr id="23" name="Straight Arrow Connector 22">
              <a:extLst>
                <a:ext uri="{FF2B5EF4-FFF2-40B4-BE49-F238E27FC236}">
                  <a16:creationId xmlns:a16="http://schemas.microsoft.com/office/drawing/2014/main" id="{480A5CF6-4AB1-810E-BEE9-B3ED9C559965}"/>
                </a:ext>
              </a:extLst>
            </p:cNvPr>
            <p:cNvCxnSpPr>
              <a:cxnSpLocks/>
            </p:cNvCxnSpPr>
            <p:nvPr/>
          </p:nvCxnSpPr>
          <p:spPr>
            <a:xfrm>
              <a:off x="4588936" y="1238367"/>
              <a:ext cx="4215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A04B7A9-BF95-7434-F04A-F39DB21ECD00}"/>
                </a:ext>
              </a:extLst>
            </p:cNvPr>
            <p:cNvCxnSpPr>
              <a:cxnSpLocks/>
            </p:cNvCxnSpPr>
            <p:nvPr/>
          </p:nvCxnSpPr>
          <p:spPr>
            <a:xfrm flipV="1">
              <a:off x="833684" y="1524005"/>
              <a:ext cx="0" cy="719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22C1CCE-2803-D60F-7499-015CD339D125}"/>
                </a:ext>
              </a:extLst>
            </p:cNvPr>
            <p:cNvSpPr txBox="1"/>
            <p:nvPr/>
          </p:nvSpPr>
          <p:spPr>
            <a:xfrm>
              <a:off x="5709963" y="1825761"/>
              <a:ext cx="369012" cy="276999"/>
            </a:xfrm>
            <a:prstGeom prst="rect">
              <a:avLst/>
            </a:prstGeom>
            <a:noFill/>
          </p:spPr>
          <p:txBody>
            <a:bodyPr wrap="none" rtlCol="0">
              <a:spAutoFit/>
            </a:bodyPr>
            <a:lstStyle/>
            <a:p>
              <a:r>
                <a:rPr lang="en-IN" sz="1200" b="1" dirty="0"/>
                <a:t>No</a:t>
              </a:r>
            </a:p>
          </p:txBody>
        </p:sp>
        <p:cxnSp>
          <p:nvCxnSpPr>
            <p:cNvPr id="34" name="Straight Arrow Connector 33">
              <a:extLst>
                <a:ext uri="{FF2B5EF4-FFF2-40B4-BE49-F238E27FC236}">
                  <a16:creationId xmlns:a16="http://schemas.microsoft.com/office/drawing/2014/main" id="{A0BFD7C3-5416-C4C5-A5B5-F491D9ABD2D9}"/>
                </a:ext>
              </a:extLst>
            </p:cNvPr>
            <p:cNvCxnSpPr>
              <a:cxnSpLocks/>
            </p:cNvCxnSpPr>
            <p:nvPr/>
          </p:nvCxnSpPr>
          <p:spPr>
            <a:xfrm>
              <a:off x="6400280" y="1238367"/>
              <a:ext cx="6270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388B1ACA-341A-EFE2-6C8B-3CDEDE5BE45F}"/>
                </a:ext>
              </a:extLst>
            </p:cNvPr>
            <p:cNvSpPr txBox="1"/>
            <p:nvPr/>
          </p:nvSpPr>
          <p:spPr>
            <a:xfrm>
              <a:off x="6421706" y="987568"/>
              <a:ext cx="584200" cy="276999"/>
            </a:xfrm>
            <a:prstGeom prst="rect">
              <a:avLst/>
            </a:prstGeom>
            <a:noFill/>
          </p:spPr>
          <p:txBody>
            <a:bodyPr wrap="square">
              <a:spAutoFit/>
            </a:bodyPr>
            <a:lstStyle/>
            <a:p>
              <a:r>
                <a:rPr lang="en-IN" sz="1200" b="1" dirty="0"/>
                <a:t>Yes</a:t>
              </a:r>
              <a:endParaRPr lang="en-IN" b="1" dirty="0"/>
            </a:p>
          </p:txBody>
        </p:sp>
        <p:sp>
          <p:nvSpPr>
            <p:cNvPr id="39" name="TextBox 38">
              <a:extLst>
                <a:ext uri="{FF2B5EF4-FFF2-40B4-BE49-F238E27FC236}">
                  <a16:creationId xmlns:a16="http://schemas.microsoft.com/office/drawing/2014/main" id="{EF24FE5F-D561-6AC8-0BA8-4013F564E6F2}"/>
                </a:ext>
              </a:extLst>
            </p:cNvPr>
            <p:cNvSpPr txBox="1"/>
            <p:nvPr/>
          </p:nvSpPr>
          <p:spPr>
            <a:xfrm>
              <a:off x="6994502" y="987568"/>
              <a:ext cx="1373326" cy="646331"/>
            </a:xfrm>
            <a:prstGeom prst="rect">
              <a:avLst/>
            </a:prstGeom>
            <a:noFill/>
          </p:spPr>
          <p:txBody>
            <a:bodyPr wrap="none" rtlCol="0">
              <a:spAutoFit/>
            </a:bodyPr>
            <a:lstStyle/>
            <a:p>
              <a:pPr algn="ctr"/>
              <a:r>
                <a:rPr lang="en-IN" sz="1200" b="1" dirty="0"/>
                <a:t>Extract the </a:t>
              </a:r>
            </a:p>
            <a:p>
              <a:pPr algn="ctr"/>
              <a:r>
                <a:rPr lang="en-IN" sz="1200" b="1" dirty="0"/>
                <a:t>location and time</a:t>
              </a:r>
            </a:p>
            <a:p>
              <a:pPr algn="ctr"/>
              <a:r>
                <a:rPr lang="en-IN" sz="1200" b="1" dirty="0"/>
                <a:t>of respective CCTV</a:t>
              </a:r>
            </a:p>
          </p:txBody>
        </p:sp>
        <p:cxnSp>
          <p:nvCxnSpPr>
            <p:cNvPr id="40" name="Straight Arrow Connector 39">
              <a:extLst>
                <a:ext uri="{FF2B5EF4-FFF2-40B4-BE49-F238E27FC236}">
                  <a16:creationId xmlns:a16="http://schemas.microsoft.com/office/drawing/2014/main" id="{FA98B102-8C77-C86B-E7D1-4885D02DB286}"/>
                </a:ext>
              </a:extLst>
            </p:cNvPr>
            <p:cNvCxnSpPr>
              <a:cxnSpLocks/>
            </p:cNvCxnSpPr>
            <p:nvPr/>
          </p:nvCxnSpPr>
          <p:spPr>
            <a:xfrm>
              <a:off x="8422085" y="1218400"/>
              <a:ext cx="5356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1DFFD06-9F6C-538C-518A-50FE45F1347C}"/>
                </a:ext>
              </a:extLst>
            </p:cNvPr>
            <p:cNvSpPr txBox="1"/>
            <p:nvPr/>
          </p:nvSpPr>
          <p:spPr>
            <a:xfrm>
              <a:off x="8957733" y="906737"/>
              <a:ext cx="1632562" cy="646331"/>
            </a:xfrm>
            <a:prstGeom prst="rect">
              <a:avLst/>
            </a:prstGeom>
            <a:noFill/>
          </p:spPr>
          <p:txBody>
            <a:bodyPr wrap="none" rtlCol="0">
              <a:spAutoFit/>
            </a:bodyPr>
            <a:lstStyle/>
            <a:p>
              <a:pPr algn="ctr"/>
              <a:r>
                <a:rPr lang="en-IN" sz="1200" b="1" dirty="0"/>
                <a:t>Get Location of 2</a:t>
              </a:r>
            </a:p>
            <a:p>
              <a:pPr algn="ctr"/>
              <a:r>
                <a:rPr lang="en-IN" sz="1200" b="1" dirty="0"/>
                <a:t>Near By Organizations </a:t>
              </a:r>
            </a:p>
            <a:p>
              <a:pPr algn="ctr"/>
              <a:r>
                <a:rPr lang="en-IN" sz="1200" b="1" dirty="0"/>
                <a:t>(</a:t>
              </a:r>
              <a:r>
                <a:rPr lang="en-IN" sz="1200" b="1" dirty="0" err="1"/>
                <a:t>eg.</a:t>
              </a:r>
              <a:r>
                <a:rPr lang="en-IN" sz="1200" b="1" dirty="0"/>
                <a:t> Police Station)</a:t>
              </a:r>
            </a:p>
          </p:txBody>
        </p:sp>
        <p:cxnSp>
          <p:nvCxnSpPr>
            <p:cNvPr id="44" name="Straight Arrow Connector 43">
              <a:extLst>
                <a:ext uri="{FF2B5EF4-FFF2-40B4-BE49-F238E27FC236}">
                  <a16:creationId xmlns:a16="http://schemas.microsoft.com/office/drawing/2014/main" id="{82729E6E-7EF1-39C7-CDCF-0E6218F9ACCB}"/>
                </a:ext>
              </a:extLst>
            </p:cNvPr>
            <p:cNvCxnSpPr>
              <a:cxnSpLocks/>
              <a:stCxn id="43" idx="2"/>
            </p:cNvCxnSpPr>
            <p:nvPr/>
          </p:nvCxnSpPr>
          <p:spPr>
            <a:xfrm>
              <a:off x="9774014" y="1553068"/>
              <a:ext cx="0" cy="826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72218D49-3963-4D12-DB4C-71882B00B9D8}"/>
                </a:ext>
              </a:extLst>
            </p:cNvPr>
            <p:cNvSpPr txBox="1"/>
            <p:nvPr/>
          </p:nvSpPr>
          <p:spPr>
            <a:xfrm>
              <a:off x="8832445" y="2379133"/>
              <a:ext cx="1883143" cy="276999"/>
            </a:xfrm>
            <a:prstGeom prst="rect">
              <a:avLst/>
            </a:prstGeom>
            <a:noFill/>
          </p:spPr>
          <p:txBody>
            <a:bodyPr wrap="none" rtlCol="0">
              <a:spAutoFit/>
            </a:bodyPr>
            <a:lstStyle/>
            <a:p>
              <a:pPr algn="ctr"/>
              <a:r>
                <a:rPr lang="en-IN" sz="1200" b="1" dirty="0"/>
                <a:t>Alert Signal or Notification</a:t>
              </a:r>
            </a:p>
          </p:txBody>
        </p:sp>
        <p:cxnSp>
          <p:nvCxnSpPr>
            <p:cNvPr id="49" name="Straight Arrow Connector 48">
              <a:extLst>
                <a:ext uri="{FF2B5EF4-FFF2-40B4-BE49-F238E27FC236}">
                  <a16:creationId xmlns:a16="http://schemas.microsoft.com/office/drawing/2014/main" id="{8481FD23-A43A-A387-311E-34C3B6A478EF}"/>
                </a:ext>
              </a:extLst>
            </p:cNvPr>
            <p:cNvCxnSpPr>
              <a:cxnSpLocks/>
              <a:stCxn id="48" idx="2"/>
            </p:cNvCxnSpPr>
            <p:nvPr/>
          </p:nvCxnSpPr>
          <p:spPr>
            <a:xfrm flipH="1">
              <a:off x="9774016" y="2656132"/>
              <a:ext cx="1" cy="896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5E97FF5-5C90-AD27-7E55-47F6FB7480EC}"/>
                </a:ext>
              </a:extLst>
            </p:cNvPr>
            <p:cNvCxnSpPr>
              <a:cxnSpLocks/>
            </p:cNvCxnSpPr>
            <p:nvPr/>
          </p:nvCxnSpPr>
          <p:spPr>
            <a:xfrm flipV="1">
              <a:off x="540795" y="1591733"/>
              <a:ext cx="0" cy="1948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108AF9A-86F0-023C-5755-F52BDB1680BE}"/>
                </a:ext>
              </a:extLst>
            </p:cNvPr>
            <p:cNvCxnSpPr>
              <a:cxnSpLocks/>
            </p:cNvCxnSpPr>
            <p:nvPr/>
          </p:nvCxnSpPr>
          <p:spPr>
            <a:xfrm flipH="1">
              <a:off x="540795" y="3539865"/>
              <a:ext cx="9233219" cy="24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A1ADAF79-3473-CF81-2A6B-2B9F1EC7BCBE}"/>
                </a:ext>
              </a:extLst>
            </p:cNvPr>
            <p:cNvSpPr txBox="1"/>
            <p:nvPr/>
          </p:nvSpPr>
          <p:spPr>
            <a:xfrm>
              <a:off x="6748092" y="2102133"/>
              <a:ext cx="1866145" cy="646331"/>
            </a:xfrm>
            <a:prstGeom prst="rect">
              <a:avLst/>
            </a:prstGeom>
            <a:noFill/>
          </p:spPr>
          <p:txBody>
            <a:bodyPr wrap="square" rtlCol="0">
              <a:spAutoFit/>
            </a:bodyPr>
            <a:lstStyle/>
            <a:p>
              <a:pPr algn="ctr"/>
              <a:r>
                <a:rPr lang="en-IN" sz="1200" b="1" dirty="0"/>
                <a:t>IP addresses of all the CCTV are provided within the system</a:t>
              </a:r>
            </a:p>
          </p:txBody>
        </p:sp>
        <p:cxnSp>
          <p:nvCxnSpPr>
            <p:cNvPr id="64" name="Straight Arrow Connector 63">
              <a:extLst>
                <a:ext uri="{FF2B5EF4-FFF2-40B4-BE49-F238E27FC236}">
                  <a16:creationId xmlns:a16="http://schemas.microsoft.com/office/drawing/2014/main" id="{16C3C368-1B44-267C-3D2B-C74A9E6C281C}"/>
                </a:ext>
              </a:extLst>
            </p:cNvPr>
            <p:cNvCxnSpPr>
              <a:cxnSpLocks/>
            </p:cNvCxnSpPr>
            <p:nvPr/>
          </p:nvCxnSpPr>
          <p:spPr>
            <a:xfrm flipV="1">
              <a:off x="7698099" y="1666841"/>
              <a:ext cx="0" cy="468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739ACD30-F1A7-D668-50B3-1C5CEEBED0CA}"/>
                </a:ext>
              </a:extLst>
            </p:cNvPr>
            <p:cNvSpPr txBox="1"/>
            <p:nvPr/>
          </p:nvSpPr>
          <p:spPr>
            <a:xfrm>
              <a:off x="10495898" y="3928591"/>
              <a:ext cx="1487052" cy="769441"/>
            </a:xfrm>
            <a:prstGeom prst="rect">
              <a:avLst/>
            </a:prstGeom>
            <a:noFill/>
          </p:spPr>
          <p:txBody>
            <a:bodyPr wrap="square" rtlCol="0">
              <a:spAutoFit/>
            </a:bodyPr>
            <a:lstStyle/>
            <a:p>
              <a:pPr algn="ctr"/>
              <a:r>
                <a:rPr lang="en-IN" sz="1100" b="1" dirty="0"/>
                <a:t>Details of all Police Stations and other helpline organizations are provided</a:t>
              </a:r>
            </a:p>
          </p:txBody>
        </p:sp>
        <p:cxnSp>
          <p:nvCxnSpPr>
            <p:cNvPr id="70" name="Straight Arrow Connector 69">
              <a:extLst>
                <a:ext uri="{FF2B5EF4-FFF2-40B4-BE49-F238E27FC236}">
                  <a16:creationId xmlns:a16="http://schemas.microsoft.com/office/drawing/2014/main" id="{A89A2F9D-627C-096F-6917-9B68E9FC7310}"/>
                </a:ext>
              </a:extLst>
            </p:cNvPr>
            <p:cNvCxnSpPr>
              <a:cxnSpLocks/>
            </p:cNvCxnSpPr>
            <p:nvPr/>
          </p:nvCxnSpPr>
          <p:spPr>
            <a:xfrm flipH="1" flipV="1">
              <a:off x="11239424" y="1218400"/>
              <a:ext cx="26088" cy="2749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43989D63-7499-F34A-553C-B4414755858A}"/>
                </a:ext>
              </a:extLst>
            </p:cNvPr>
            <p:cNvCxnSpPr>
              <a:cxnSpLocks/>
              <a:endCxn id="43" idx="3"/>
            </p:cNvCxnSpPr>
            <p:nvPr/>
          </p:nvCxnSpPr>
          <p:spPr>
            <a:xfrm flipH="1">
              <a:off x="10590295" y="1218400"/>
              <a:ext cx="649129" cy="11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 name="TextBox 5">
            <a:extLst>
              <a:ext uri="{FF2B5EF4-FFF2-40B4-BE49-F238E27FC236}">
                <a16:creationId xmlns:a16="http://schemas.microsoft.com/office/drawing/2014/main" id="{AF4DF777-9273-D733-3EB6-B6DA997AAC05}"/>
              </a:ext>
            </a:extLst>
          </p:cNvPr>
          <p:cNvSpPr txBox="1"/>
          <p:nvPr/>
        </p:nvSpPr>
        <p:spPr>
          <a:xfrm>
            <a:off x="620157" y="301051"/>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Proposed System</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Architecture </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3F306A2-6087-3C9A-CC70-F1A236D36DA1}"/>
              </a:ext>
            </a:extLst>
          </p:cNvPr>
          <p:cNvSpPr txBox="1"/>
          <p:nvPr/>
        </p:nvSpPr>
        <p:spPr>
          <a:xfrm>
            <a:off x="3462391" y="6264019"/>
            <a:ext cx="4171308" cy="369332"/>
          </a:xfrm>
          <a:prstGeom prst="rect">
            <a:avLst/>
          </a:prstGeom>
          <a:noFill/>
        </p:spPr>
        <p:txBody>
          <a:bodyPr wrap="square" rtlCol="0">
            <a:spAutoFit/>
          </a:bodyPr>
          <a:lstStyle/>
          <a:p>
            <a:r>
              <a:rPr lang="en-IN" b="1" i="1" dirty="0"/>
              <a:t>Fig name :</a:t>
            </a:r>
            <a:r>
              <a:rPr lang="en-IN" i="1" dirty="0"/>
              <a:t> Proposed System Architecture </a:t>
            </a:r>
          </a:p>
        </p:txBody>
      </p:sp>
    </p:spTree>
    <p:extLst>
      <p:ext uri="{BB962C8B-B14F-4D97-AF65-F5344CB8AC3E}">
        <p14:creationId xmlns:p14="http://schemas.microsoft.com/office/powerpoint/2010/main" val="322337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descr="The figure illustrates the architecture for violence detection using... |  Download Scientific Diagram">
            <a:extLst>
              <a:ext uri="{FF2B5EF4-FFF2-40B4-BE49-F238E27FC236}">
                <a16:creationId xmlns:a16="http://schemas.microsoft.com/office/drawing/2014/main" id="{5333A087-EB22-CAE7-C9E3-9B42E0CDCED2}"/>
              </a:ext>
            </a:extLst>
          </p:cNvPr>
          <p:cNvSpPr>
            <a:spLocks noChangeAspect="1" noChangeArrowheads="1"/>
          </p:cNvSpPr>
          <p:nvPr/>
        </p:nvSpPr>
        <p:spPr bwMode="auto">
          <a:xfrm>
            <a:off x="7613564" y="1488250"/>
            <a:ext cx="310770" cy="3107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5EF1371-44ED-E202-EF20-A51D1C90124C}"/>
              </a:ext>
            </a:extLst>
          </p:cNvPr>
          <p:cNvPicPr>
            <a:picLocks noChangeAspect="1"/>
          </p:cNvPicPr>
          <p:nvPr/>
        </p:nvPicPr>
        <p:blipFill>
          <a:blip r:embed="rId2" cstate="print">
            <a:extLst>
              <a:ext uri="{28A0092B-C50C-407E-A947-70E740481C1C}">
                <a14:useLocalDpi xmlns:a14="http://schemas.microsoft.com/office/drawing/2010/main" val="0"/>
              </a:ext>
            </a:extLst>
          </a:blip>
          <a:srcRect l="13273" t="8736" r="10444" b="4670"/>
          <a:stretch/>
        </p:blipFill>
        <p:spPr>
          <a:xfrm>
            <a:off x="6096000" y="1095282"/>
            <a:ext cx="5891016" cy="5913138"/>
          </a:xfrm>
          <a:prstGeom prst="rect">
            <a:avLst/>
          </a:prstGeom>
        </p:spPr>
      </p:pic>
      <p:grpSp>
        <p:nvGrpSpPr>
          <p:cNvPr id="29" name="Group 28">
            <a:extLst>
              <a:ext uri="{FF2B5EF4-FFF2-40B4-BE49-F238E27FC236}">
                <a16:creationId xmlns:a16="http://schemas.microsoft.com/office/drawing/2014/main" id="{23BA81B3-7E74-EE1B-AB26-6F963DC7BAF5}"/>
              </a:ext>
            </a:extLst>
          </p:cNvPr>
          <p:cNvGrpSpPr/>
          <p:nvPr/>
        </p:nvGrpSpPr>
        <p:grpSpPr>
          <a:xfrm>
            <a:off x="985252" y="3041649"/>
            <a:ext cx="1244123" cy="1010202"/>
            <a:chOff x="1510185" y="2923899"/>
            <a:chExt cx="1244123" cy="1010202"/>
          </a:xfrm>
        </p:grpSpPr>
        <p:sp>
          <p:nvSpPr>
            <p:cNvPr id="11" name="Diamond 10">
              <a:extLst>
                <a:ext uri="{FF2B5EF4-FFF2-40B4-BE49-F238E27FC236}">
                  <a16:creationId xmlns:a16="http://schemas.microsoft.com/office/drawing/2014/main" id="{0DBC34BF-33AC-FDF6-5A3A-F3D9328EB9CB}"/>
                </a:ext>
              </a:extLst>
            </p:cNvPr>
            <p:cNvSpPr/>
            <p:nvPr/>
          </p:nvSpPr>
          <p:spPr>
            <a:xfrm>
              <a:off x="1510185" y="2923899"/>
              <a:ext cx="1244123" cy="10102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20D5B167-11F1-17C2-44F4-2B8F62E3012C}"/>
                </a:ext>
              </a:extLst>
            </p:cNvPr>
            <p:cNvSpPr txBox="1"/>
            <p:nvPr/>
          </p:nvSpPr>
          <p:spPr>
            <a:xfrm>
              <a:off x="1680040" y="3183149"/>
              <a:ext cx="904415" cy="487470"/>
            </a:xfrm>
            <a:prstGeom prst="rect">
              <a:avLst/>
            </a:prstGeom>
            <a:noFill/>
          </p:spPr>
          <p:txBody>
            <a:bodyPr wrap="none" rtlCol="0">
              <a:spAutoFit/>
            </a:bodyPr>
            <a:lstStyle/>
            <a:p>
              <a:pPr algn="ctr"/>
              <a:r>
                <a:rPr lang="en-IN" sz="1200" b="1" dirty="0"/>
                <a:t>Detection</a:t>
              </a:r>
            </a:p>
            <a:p>
              <a:pPr algn="ctr"/>
              <a:r>
                <a:rPr lang="en-IN" sz="1200" b="1" dirty="0"/>
                <a:t>of Violence</a:t>
              </a:r>
            </a:p>
          </p:txBody>
        </p:sp>
      </p:grpSp>
      <p:cxnSp>
        <p:nvCxnSpPr>
          <p:cNvPr id="14" name="Straight Arrow Connector 13">
            <a:extLst>
              <a:ext uri="{FF2B5EF4-FFF2-40B4-BE49-F238E27FC236}">
                <a16:creationId xmlns:a16="http://schemas.microsoft.com/office/drawing/2014/main" id="{CA84EF0B-612D-D298-4CDD-569EA5C4EC0E}"/>
              </a:ext>
            </a:extLst>
          </p:cNvPr>
          <p:cNvCxnSpPr>
            <a:cxnSpLocks/>
            <a:stCxn id="11" idx="3"/>
          </p:cNvCxnSpPr>
          <p:nvPr/>
        </p:nvCxnSpPr>
        <p:spPr>
          <a:xfrm flipV="1">
            <a:off x="2229375" y="1335640"/>
            <a:ext cx="3955668" cy="221111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A8695D09-15B4-F43F-B4CE-AFD93D04992A}"/>
              </a:ext>
            </a:extLst>
          </p:cNvPr>
          <p:cNvCxnSpPr>
            <a:cxnSpLocks/>
            <a:stCxn id="11" idx="3"/>
          </p:cNvCxnSpPr>
          <p:nvPr/>
        </p:nvCxnSpPr>
        <p:spPr>
          <a:xfrm>
            <a:off x="2229375" y="3546750"/>
            <a:ext cx="5694959" cy="264176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Oval 24">
            <a:extLst>
              <a:ext uri="{FF2B5EF4-FFF2-40B4-BE49-F238E27FC236}">
                <a16:creationId xmlns:a16="http://schemas.microsoft.com/office/drawing/2014/main" id="{1FCD4F1E-1C5C-C934-2F37-12CEB74099AB}"/>
              </a:ext>
            </a:extLst>
          </p:cNvPr>
          <p:cNvSpPr/>
          <p:nvPr/>
        </p:nvSpPr>
        <p:spPr>
          <a:xfrm>
            <a:off x="10269912" y="4003930"/>
            <a:ext cx="1829524" cy="300449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77DECE8E-D7AF-FDC9-079C-70E37D3F2D9B}"/>
              </a:ext>
            </a:extLst>
          </p:cNvPr>
          <p:cNvSpPr/>
          <p:nvPr/>
        </p:nvSpPr>
        <p:spPr>
          <a:xfrm>
            <a:off x="7924334" y="6094362"/>
            <a:ext cx="2479526" cy="9894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TextBox 26">
            <a:extLst>
              <a:ext uri="{FF2B5EF4-FFF2-40B4-BE49-F238E27FC236}">
                <a16:creationId xmlns:a16="http://schemas.microsoft.com/office/drawing/2014/main" id="{C7DD5DC3-C310-71E2-DF0C-58D789FD98B9}"/>
              </a:ext>
            </a:extLst>
          </p:cNvPr>
          <p:cNvSpPr txBox="1"/>
          <p:nvPr/>
        </p:nvSpPr>
        <p:spPr>
          <a:xfrm>
            <a:off x="1335131" y="445076"/>
            <a:ext cx="8589325"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Expanding the Core logic Used to Detect the Violence</a:t>
            </a:r>
          </a:p>
        </p:txBody>
      </p:sp>
      <p:sp>
        <p:nvSpPr>
          <p:cNvPr id="2" name="TextBox 1">
            <a:extLst>
              <a:ext uri="{FF2B5EF4-FFF2-40B4-BE49-F238E27FC236}">
                <a16:creationId xmlns:a16="http://schemas.microsoft.com/office/drawing/2014/main" id="{52FBF792-82EE-E519-A6E1-FE9A7B370355}"/>
              </a:ext>
            </a:extLst>
          </p:cNvPr>
          <p:cNvSpPr txBox="1"/>
          <p:nvPr/>
        </p:nvSpPr>
        <p:spPr>
          <a:xfrm>
            <a:off x="5670231" y="6270732"/>
            <a:ext cx="4599681" cy="369332"/>
          </a:xfrm>
          <a:prstGeom prst="rect">
            <a:avLst/>
          </a:prstGeom>
          <a:noFill/>
        </p:spPr>
        <p:txBody>
          <a:bodyPr wrap="square" rtlCol="0">
            <a:spAutoFit/>
          </a:bodyPr>
          <a:lstStyle/>
          <a:p>
            <a:r>
              <a:rPr lang="en-IN" dirty="0"/>
              <a:t>Fig name : Core Logic </a:t>
            </a:r>
          </a:p>
        </p:txBody>
      </p:sp>
    </p:spTree>
    <p:extLst>
      <p:ext uri="{BB962C8B-B14F-4D97-AF65-F5344CB8AC3E}">
        <p14:creationId xmlns:p14="http://schemas.microsoft.com/office/powerpoint/2010/main" val="75954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A61B-12A3-D5CC-EF4A-2933A7AC97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E4A350-23A0-7816-8679-B1E527A406EF}"/>
              </a:ext>
            </a:extLst>
          </p:cNvPr>
          <p:cNvSpPr>
            <a:spLocks noGrp="1"/>
          </p:cNvSpPr>
          <p:nvPr>
            <p:ph idx="1"/>
          </p:nvPr>
        </p:nvSpPr>
        <p:spPr>
          <a:xfrm>
            <a:off x="838200" y="1825624"/>
            <a:ext cx="10515600" cy="4585449"/>
          </a:xfrm>
        </p:spPr>
        <p:txBody>
          <a:bodyPr>
            <a:normAutofit/>
          </a:bodyPr>
          <a:lstStyle/>
          <a:p>
            <a:pPr algn="just"/>
            <a:r>
              <a:rPr lang="en-US" sz="2000" dirty="0">
                <a:latin typeface="Times New Roman" panose="02020603050405020304" pitchFamily="18" charset="0"/>
                <a:cs typeface="Times New Roman" panose="02020603050405020304" pitchFamily="18" charset="0"/>
              </a:rPr>
              <a:t>Step 1 - Continuous Video Streaming: The system starts by continuously receiving video streams from multiple CCTV cameras.</a:t>
            </a:r>
          </a:p>
          <a:p>
            <a:pPr algn="just"/>
            <a:r>
              <a:rPr lang="en-US" sz="2000" dirty="0">
                <a:latin typeface="Times New Roman" panose="02020603050405020304" pitchFamily="18" charset="0"/>
                <a:cs typeface="Times New Roman" panose="02020603050405020304" pitchFamily="18" charset="0"/>
              </a:rPr>
              <a:t>Step 2 - Frame Conversion: The incoming video stream is converted into individual frames at a specific frequency, such as every few seconds. This allows for frame-by-frame analysis.</a:t>
            </a:r>
          </a:p>
          <a:p>
            <a:pPr algn="just"/>
            <a:r>
              <a:rPr lang="en-US" sz="2000" dirty="0">
                <a:latin typeface="Times New Roman" panose="02020603050405020304" pitchFamily="18" charset="0"/>
                <a:cs typeface="Times New Roman" panose="02020603050405020304" pitchFamily="18" charset="0"/>
              </a:rPr>
              <a:t>Step 3 - Violence Detection: Each frame is processed by a violence detection algorithm. This algorithm is designed to identify patterns and behaviors indicative of violent incidents, such as physical aggression or fighting.</a:t>
            </a:r>
          </a:p>
          <a:p>
            <a:pPr algn="just"/>
            <a:r>
              <a:rPr lang="en-US" sz="2000" dirty="0">
                <a:latin typeface="Times New Roman" panose="02020603050405020304" pitchFamily="18" charset="0"/>
                <a:cs typeface="Times New Roman" panose="02020603050405020304" pitchFamily="18" charset="0"/>
              </a:rPr>
              <a:t>Step 4 - Detection Decision: Based on the analysis, the system makes a decision about whether violence is detected in the current frame.</a:t>
            </a:r>
          </a:p>
          <a:p>
            <a:pPr algn="just"/>
            <a:r>
              <a:rPr lang="en-US" sz="2000" dirty="0">
                <a:latin typeface="Times New Roman" panose="02020603050405020304" pitchFamily="18" charset="0"/>
                <a:cs typeface="Times New Roman" panose="02020603050405020304" pitchFamily="18" charset="0"/>
              </a:rPr>
              <a:t>Step 5 - Positive Detection: If violence is detected then the system extracts the location and timestamp associated with the respective CCTV camera. It identifies the two nearest organizations (e.g., police stations) to the location of the incident.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07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5A631-EF14-D5EA-45C2-7DD9E7B9BEC3}"/>
              </a:ext>
            </a:extLst>
          </p:cNvPr>
          <p:cNvSpPr>
            <a:spLocks noGrp="1"/>
          </p:cNvSpPr>
          <p:nvPr>
            <p:ph idx="1"/>
          </p:nvPr>
        </p:nvSpPr>
        <p:spPr>
          <a:xfrm>
            <a:off x="838200" y="710389"/>
            <a:ext cx="10515600" cy="5724900"/>
          </a:xfrm>
        </p:spPr>
        <p:txBody>
          <a:bodyPr>
            <a:normAutofit/>
          </a:bodyPr>
          <a:lstStyle/>
          <a:p>
            <a:pPr algn="just"/>
            <a:r>
              <a:rPr lang="en-US" sz="2000" dirty="0">
                <a:latin typeface="Times New Roman" panose="02020603050405020304" pitchFamily="18" charset="0"/>
                <a:cs typeface="Times New Roman" panose="02020603050405020304" pitchFamily="18" charset="0"/>
              </a:rPr>
              <a:t>Step 6 - Negative Detection: If no violence is detected, the system continues monitoring the video stream.</a:t>
            </a:r>
          </a:p>
          <a:p>
            <a:pPr algn="just"/>
            <a:r>
              <a:rPr lang="en-US" sz="2000" dirty="0">
                <a:latin typeface="Times New Roman" panose="02020603050405020304" pitchFamily="18" charset="0"/>
                <a:cs typeface="Times New Roman" panose="02020603050405020304" pitchFamily="18" charset="0"/>
              </a:rPr>
              <a:t>Step 7 - Alert Signal or Notification: If violence is confirmed, the system generates an alert signal or notification. This alert can be sent to various stakeholders, such as Security personnel, Law enforcement agencies, Designated authorities</a:t>
            </a:r>
          </a:p>
          <a:p>
            <a:pPr algn="just"/>
            <a:r>
              <a:rPr lang="en-US" sz="2000" dirty="0">
                <a:latin typeface="Times New Roman" panose="02020603050405020304" pitchFamily="18" charset="0"/>
                <a:cs typeface="Times New Roman" panose="02020603050405020304" pitchFamily="18" charset="0"/>
              </a:rPr>
              <a:t>Step 8 - Additional Information: The system provides details of all police stations and other relevant helpline organizations in the area. This information can be crucial for responding to the incident effectively. </a:t>
            </a:r>
          </a:p>
          <a:p>
            <a:pPr algn="just"/>
            <a:r>
              <a:rPr lang="en-US" sz="2000" dirty="0">
                <a:latin typeface="Times New Roman" panose="02020603050405020304" pitchFamily="18" charset="0"/>
                <a:cs typeface="Times New Roman" panose="02020603050405020304" pitchFamily="18" charset="0"/>
              </a:rPr>
              <a:t>Overall, the system operates as follows: </a:t>
            </a:r>
          </a:p>
          <a:p>
            <a:pPr marL="0" indent="0" algn="just">
              <a:buNone/>
            </a:pPr>
            <a:r>
              <a:rPr lang="en-US" sz="2000" dirty="0">
                <a:latin typeface="Times New Roman" panose="02020603050405020304" pitchFamily="18" charset="0"/>
                <a:cs typeface="Times New Roman" panose="02020603050405020304" pitchFamily="18" charset="0"/>
              </a:rPr>
              <a:t>         It continuously monitors CCTV footage. </a:t>
            </a:r>
          </a:p>
          <a:p>
            <a:pPr marL="0" indent="0" algn="just">
              <a:buNone/>
            </a:pPr>
            <a:r>
              <a:rPr lang="en-US" sz="2000" dirty="0">
                <a:latin typeface="Times New Roman" panose="02020603050405020304" pitchFamily="18" charset="0"/>
                <a:cs typeface="Times New Roman" panose="02020603050405020304" pitchFamily="18" charset="0"/>
              </a:rPr>
              <a:t>         It analyzes frames for signs of violence. </a:t>
            </a:r>
          </a:p>
          <a:p>
            <a:pPr marL="0" indent="0" algn="just">
              <a:buNone/>
            </a:pPr>
            <a:r>
              <a:rPr lang="en-US" sz="2000" dirty="0">
                <a:latin typeface="Times New Roman" panose="02020603050405020304" pitchFamily="18" charset="0"/>
                <a:cs typeface="Times New Roman" panose="02020603050405020304" pitchFamily="18" charset="0"/>
              </a:rPr>
              <a:t>         Upon detecting violence, it triggers an alert and provides relevant information.</a:t>
            </a:r>
          </a:p>
          <a:p>
            <a:pPr marL="0" indent="0" algn="just">
              <a:buNone/>
            </a:pPr>
            <a:r>
              <a:rPr lang="en-US" sz="2000" dirty="0">
                <a:latin typeface="Times New Roman" panose="02020603050405020304" pitchFamily="18" charset="0"/>
                <a:cs typeface="Times New Roman" panose="02020603050405020304" pitchFamily="18" charset="0"/>
              </a:rPr>
              <a:t>         This system aims to automate the detection and response to violent incidents captured on </a:t>
            </a:r>
          </a:p>
          <a:p>
            <a:pPr marL="0" indent="0" algn="just">
              <a:buNone/>
            </a:pPr>
            <a:r>
              <a:rPr lang="en-US" sz="2000" dirty="0">
                <a:latin typeface="Times New Roman" panose="02020603050405020304" pitchFamily="18" charset="0"/>
                <a:cs typeface="Times New Roman" panose="02020603050405020304" pitchFamily="18" charset="0"/>
              </a:rPr>
              <a:t>         CCTV cameras, potentially saving time and improving response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430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EB18-DC6F-71E6-3FC7-B1BC61D5F4B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SDLC Model</a:t>
            </a:r>
          </a:p>
        </p:txBody>
      </p:sp>
      <p:sp>
        <p:nvSpPr>
          <p:cNvPr id="3" name="Content Placeholder 2">
            <a:extLst>
              <a:ext uri="{FF2B5EF4-FFF2-40B4-BE49-F238E27FC236}">
                <a16:creationId xmlns:a16="http://schemas.microsoft.com/office/drawing/2014/main" id="{F7CA1704-B8FE-A310-9602-C0E864013AF9}"/>
              </a:ext>
            </a:extLst>
          </p:cNvPr>
          <p:cNvSpPr>
            <a:spLocks noGrp="1"/>
          </p:cNvSpPr>
          <p:nvPr>
            <p:ph idx="1"/>
          </p:nvPr>
        </p:nvSpPr>
        <p:spPr>
          <a:xfrm>
            <a:off x="838200" y="1690688"/>
            <a:ext cx="10515600" cy="4486275"/>
          </a:xfrm>
        </p:spPr>
        <p:txBody>
          <a:bodyPr>
            <a:normAutofit lnSpcReduction="10000"/>
          </a:bodyPr>
          <a:lstStyle/>
          <a:p>
            <a:pPr marL="0" indent="0">
              <a:buNone/>
            </a:pPr>
            <a:r>
              <a:rPr lang="en-IN" sz="2000" b="1" dirty="0">
                <a:latin typeface="Times New Roman" panose="02020603050405020304" pitchFamily="18" charset="0"/>
                <a:cs typeface="Times New Roman" panose="02020603050405020304" pitchFamily="18" charset="0"/>
              </a:rPr>
              <a:t>Agile Model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Frequent Iterations: In this violence detection project, the requirements (e.g., new labels, model accuracy) can evolve over time. </a:t>
            </a:r>
            <a:r>
              <a:rPr lang="en-US" sz="2000" dirty="0" err="1">
                <a:latin typeface="Times New Roman" panose="02020603050405020304" pitchFamily="18" charset="0"/>
                <a:cs typeface="Times New Roman" panose="02020603050405020304" pitchFamily="18" charset="0"/>
              </a:rPr>
              <a:t>Agile’s</a:t>
            </a:r>
            <a:r>
              <a:rPr lang="en-US" sz="2000" dirty="0">
                <a:latin typeface="Times New Roman" panose="02020603050405020304" pitchFamily="18" charset="0"/>
                <a:cs typeface="Times New Roman" panose="02020603050405020304" pitchFamily="18" charset="0"/>
              </a:rPr>
              <a:t> iterative approach allows frequent updates and refinements.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Feedback: Agile enables regular feedback from end-users or stakeholders, helping refine the model.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Rapid Prototyping: We can quickly develop a prototype, test it with real-world images, and improve the performance.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Use Case</a:t>
            </a:r>
            <a:r>
              <a:rPr lang="en-US" sz="2000" dirty="0">
                <a:latin typeface="Times New Roman" panose="02020603050405020304" pitchFamily="18" charset="0"/>
                <a:cs typeface="Times New Roman" panose="02020603050405020304" pitchFamily="18" charset="0"/>
              </a:rPr>
              <a:t>: This model is ideal as: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involves ongoing updates or feature additions (e.g., detecting new types of violence or integrating with different systems).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Stakeholders expect frequent deliverables.</a:t>
            </a:r>
          </a:p>
          <a:p>
            <a:endParaRPr lang="en-IN" dirty="0"/>
          </a:p>
        </p:txBody>
      </p:sp>
    </p:spTree>
    <p:extLst>
      <p:ext uri="{BB962C8B-B14F-4D97-AF65-F5344CB8AC3E}">
        <p14:creationId xmlns:p14="http://schemas.microsoft.com/office/powerpoint/2010/main" val="211478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F11D-1C07-22A8-2C9F-F8DD3180542E}"/>
              </a:ext>
            </a:extLst>
          </p:cNvPr>
          <p:cNvSpPr>
            <a:spLocks noGrp="1"/>
          </p:cNvSpPr>
          <p:nvPr>
            <p:ph type="title"/>
          </p:nvPr>
        </p:nvSpPr>
        <p:spPr>
          <a:xfrm>
            <a:off x="838200" y="128427"/>
            <a:ext cx="10515600" cy="1325563"/>
          </a:xfrm>
        </p:spPr>
        <p:txBody>
          <a:bodyPr/>
          <a:lstStyle/>
          <a:p>
            <a:r>
              <a:rPr lang="en-IN" dirty="0">
                <a:latin typeface="Times New Roman" panose="02020603050405020304" pitchFamily="18" charset="0"/>
                <a:cs typeface="Times New Roman" panose="02020603050405020304" pitchFamily="18" charset="0"/>
              </a:rPr>
              <a:t>Component diagram:</a:t>
            </a:r>
          </a:p>
        </p:txBody>
      </p:sp>
      <p:pic>
        <p:nvPicPr>
          <p:cNvPr id="4" name="Content Placeholder 3">
            <a:extLst>
              <a:ext uri="{FF2B5EF4-FFF2-40B4-BE49-F238E27FC236}">
                <a16:creationId xmlns:a16="http://schemas.microsoft.com/office/drawing/2014/main" id="{47C56FD8-E266-BBA7-BAF1-285DEF3E3777}"/>
              </a:ext>
            </a:extLst>
          </p:cNvPr>
          <p:cNvPicPr>
            <a:picLocks noGrp="1" noChangeAspect="1"/>
          </p:cNvPicPr>
          <p:nvPr>
            <p:ph idx="1"/>
          </p:nvPr>
        </p:nvPicPr>
        <p:blipFill>
          <a:blip r:embed="rId2"/>
          <a:stretch>
            <a:fillRect/>
          </a:stretch>
        </p:blipFill>
        <p:spPr>
          <a:xfrm>
            <a:off x="1047964" y="1376737"/>
            <a:ext cx="10305836" cy="5363110"/>
          </a:xfrm>
          <a:prstGeom prst="rect">
            <a:avLst/>
          </a:prstGeom>
        </p:spPr>
      </p:pic>
    </p:spTree>
    <p:extLst>
      <p:ext uri="{BB962C8B-B14F-4D97-AF65-F5344CB8AC3E}">
        <p14:creationId xmlns:p14="http://schemas.microsoft.com/office/powerpoint/2010/main" val="56881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DC60-3D45-3EF9-CE22-4EB6E0D150BD}"/>
              </a:ext>
            </a:extLst>
          </p:cNvPr>
          <p:cNvSpPr>
            <a:spLocks noGrp="1"/>
          </p:cNvSpPr>
          <p:nvPr>
            <p:ph type="title"/>
          </p:nvPr>
        </p:nvSpPr>
        <p:spPr>
          <a:xfrm>
            <a:off x="838200" y="159052"/>
            <a:ext cx="10515600" cy="1325563"/>
          </a:xfrm>
        </p:spPr>
        <p:txBody>
          <a:bodyPr/>
          <a:lstStyle/>
          <a:p>
            <a:r>
              <a:rPr lang="en-IN" dirty="0">
                <a:latin typeface="Times New Roman" panose="02020603050405020304" pitchFamily="18" charset="0"/>
                <a:cs typeface="Times New Roman" panose="02020603050405020304" pitchFamily="18" charset="0"/>
              </a:rPr>
              <a:t>Deployment diagram:</a:t>
            </a:r>
          </a:p>
        </p:txBody>
      </p:sp>
      <p:pic>
        <p:nvPicPr>
          <p:cNvPr id="4" name="Content Placeholder 3">
            <a:extLst>
              <a:ext uri="{FF2B5EF4-FFF2-40B4-BE49-F238E27FC236}">
                <a16:creationId xmlns:a16="http://schemas.microsoft.com/office/drawing/2014/main" id="{1E5E65D5-7402-4BBD-C0EE-91A66FA59231}"/>
              </a:ext>
            </a:extLst>
          </p:cNvPr>
          <p:cNvPicPr>
            <a:picLocks noGrp="1" noChangeAspect="1"/>
          </p:cNvPicPr>
          <p:nvPr>
            <p:ph idx="1"/>
          </p:nvPr>
        </p:nvPicPr>
        <p:blipFill>
          <a:blip r:embed="rId2"/>
          <a:stretch>
            <a:fillRect/>
          </a:stretch>
        </p:blipFill>
        <p:spPr>
          <a:xfrm>
            <a:off x="1119883" y="1500027"/>
            <a:ext cx="10017304" cy="5075434"/>
          </a:xfrm>
          <a:prstGeom prst="rect">
            <a:avLst/>
          </a:prstGeom>
        </p:spPr>
      </p:pic>
    </p:spTree>
    <p:extLst>
      <p:ext uri="{BB962C8B-B14F-4D97-AF65-F5344CB8AC3E}">
        <p14:creationId xmlns:p14="http://schemas.microsoft.com/office/powerpoint/2010/main" val="390209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rPr>
              <a:t>Feasibility &amp; Scope</a:t>
            </a:r>
          </a:p>
        </p:txBody>
      </p:sp>
      <p:sp>
        <p:nvSpPr>
          <p:cNvPr id="3" name="Content Placeholder 2"/>
          <p:cNvSpPr>
            <a:spLocks noGrp="1"/>
          </p:cNvSpPr>
          <p:nvPr>
            <p:ph idx="1"/>
          </p:nvPr>
        </p:nvSpPr>
        <p:spPr/>
        <p:txBody>
          <a:bodyPr>
            <a:normAutofit/>
          </a:bodyPr>
          <a:lstStyle/>
          <a:p>
            <a:pPr algn="just"/>
            <a:r>
              <a:rPr lang="en-US" sz="2000" dirty="0">
                <a:sym typeface="+mn-ea"/>
              </a:rPr>
              <a:t> </a:t>
            </a:r>
            <a:r>
              <a:rPr lang="en-US" sz="2000" b="1" dirty="0">
                <a:latin typeface="Times New Roman" panose="02020603050405020304" pitchFamily="18" charset="0"/>
                <a:cs typeface="Times New Roman" panose="02020603050405020304" pitchFamily="18" charset="0"/>
                <a:sym typeface="+mn-ea"/>
              </a:rPr>
              <a:t>Motion-based detection methods: </a:t>
            </a:r>
            <a:r>
              <a:rPr lang="en-US" sz="2000" dirty="0">
                <a:latin typeface="Times New Roman" panose="02020603050405020304" pitchFamily="18" charset="0"/>
                <a:cs typeface="Times New Roman" panose="02020603050405020304" pitchFamily="18" charset="0"/>
                <a:sym typeface="+mn-ea"/>
              </a:rPr>
              <a:t>Techniques that rely on analyzing movement patterns in video frames to identify violent actions.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sym typeface="+mn-ea"/>
              </a:rPr>
              <a:t>Deep learning-based approaches: </a:t>
            </a:r>
            <a:r>
              <a:rPr lang="en-US" sz="2000" dirty="0">
                <a:latin typeface="Times New Roman" panose="02020603050405020304" pitchFamily="18" charset="0"/>
                <a:cs typeface="Times New Roman" panose="02020603050405020304" pitchFamily="18" charset="0"/>
                <a:sym typeface="+mn-ea"/>
              </a:rPr>
              <a:t>Methods leveraging neural networks to automatically learn features from large datasets.</a:t>
            </a:r>
          </a:p>
          <a:p>
            <a:pPr algn="just"/>
            <a:endParaRPr lang="en-US" sz="2000" dirty="0">
              <a:latin typeface="Times New Roman" panose="02020603050405020304" pitchFamily="18" charset="0"/>
              <a:cs typeface="Times New Roman" panose="02020603050405020304" pitchFamily="18" charset="0"/>
              <a:sym typeface="+mn-ea"/>
            </a:endParaRPr>
          </a:p>
          <a:p>
            <a:pPr algn="just"/>
            <a:r>
              <a:rPr lang="en-US" sz="2000" b="1" dirty="0">
                <a:latin typeface="Times New Roman" panose="02020603050405020304" pitchFamily="18" charset="0"/>
                <a:cs typeface="Times New Roman" panose="02020603050405020304" pitchFamily="18" charset="0"/>
                <a:sym typeface="+mn-ea"/>
              </a:rPr>
              <a:t>Real-world applications and datasets: </a:t>
            </a:r>
            <a:r>
              <a:rPr lang="en-US" sz="2000" dirty="0">
                <a:latin typeface="Times New Roman" panose="02020603050405020304" pitchFamily="18" charset="0"/>
                <a:cs typeface="Times New Roman" panose="02020603050405020304" pitchFamily="18" charset="0"/>
                <a:sym typeface="+mn-ea"/>
              </a:rPr>
              <a:t>Practical implementations of violence detection systems in real-world settings and the use of benchmark datasets for standardized testing.</a:t>
            </a:r>
          </a:p>
          <a:p>
            <a:pPr algn="just"/>
            <a:endParaRPr lang="en-IN"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sym typeface="+mn-ea"/>
              </a:rPr>
              <a:t>Hybrid models: </a:t>
            </a:r>
            <a:r>
              <a:rPr lang="en-US" sz="2000" dirty="0">
                <a:latin typeface="Times New Roman" panose="02020603050405020304" pitchFamily="18" charset="0"/>
                <a:cs typeface="Times New Roman" panose="02020603050405020304" pitchFamily="18" charset="0"/>
                <a:sym typeface="+mn-ea"/>
              </a:rPr>
              <a:t>Approaches that combine different techniques to enhance the robustness and accuracy of violence detection.</a:t>
            </a:r>
            <a:r>
              <a:rPr lang="en-US"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7661-A33E-AD79-B9A9-485B9259EED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Agenda</a:t>
            </a:r>
          </a:p>
        </p:txBody>
      </p:sp>
      <p:sp>
        <p:nvSpPr>
          <p:cNvPr id="3" name="Content Placeholder 2">
            <a:extLst>
              <a:ext uri="{FF2B5EF4-FFF2-40B4-BE49-F238E27FC236}">
                <a16:creationId xmlns:a16="http://schemas.microsoft.com/office/drawing/2014/main" id="{4EACE729-2457-4DBD-FF6C-D3A6EB5013ED}"/>
              </a:ext>
            </a:extLst>
          </p:cNvPr>
          <p:cNvSpPr>
            <a:spLocks noGrp="1"/>
          </p:cNvSpPr>
          <p:nvPr>
            <p:ph idx="1"/>
          </p:nvPr>
        </p:nvSpPr>
        <p:spPr>
          <a:xfrm>
            <a:off x="838200" y="1561672"/>
            <a:ext cx="10515600" cy="5147353"/>
          </a:xfrm>
        </p:spPr>
        <p:txBody>
          <a:bodyPr>
            <a:normAutofit lnSpcReduction="10000"/>
          </a:bodyPr>
          <a:lstStyle/>
          <a:p>
            <a:pPr algn="just"/>
            <a:r>
              <a:rPr lang="en-IN" sz="2000" dirty="0">
                <a:latin typeface="Times New Roman" panose="02020603050405020304" pitchFamily="18" charset="0"/>
                <a:cs typeface="Times New Roman" panose="02020603050405020304" pitchFamily="18" charset="0"/>
              </a:rPr>
              <a:t>Introduction</a:t>
            </a:r>
          </a:p>
          <a:p>
            <a:pPr algn="just"/>
            <a:r>
              <a:rPr lang="en-IN" sz="2000" dirty="0">
                <a:latin typeface="Times New Roman" panose="02020603050405020304" pitchFamily="18" charset="0"/>
                <a:cs typeface="Times New Roman" panose="02020603050405020304" pitchFamily="18" charset="0"/>
              </a:rPr>
              <a:t>Motivation</a:t>
            </a:r>
          </a:p>
          <a:p>
            <a:pPr algn="just"/>
            <a:r>
              <a:rPr lang="en-IN" sz="2000" dirty="0">
                <a:latin typeface="Times New Roman" panose="02020603050405020304" pitchFamily="18" charset="0"/>
                <a:cs typeface="Times New Roman" panose="02020603050405020304" pitchFamily="18" charset="0"/>
              </a:rPr>
              <a:t>Literature survey</a:t>
            </a:r>
          </a:p>
          <a:p>
            <a:pPr algn="just"/>
            <a:r>
              <a:rPr lang="en-IN" sz="2000" dirty="0">
                <a:latin typeface="Times New Roman" panose="02020603050405020304" pitchFamily="18" charset="0"/>
                <a:cs typeface="Times New Roman" panose="02020603050405020304" pitchFamily="18" charset="0"/>
              </a:rPr>
              <a:t>Gap Analysis</a:t>
            </a:r>
          </a:p>
          <a:p>
            <a:pPr algn="just"/>
            <a:r>
              <a:rPr lang="en-IN" sz="2000" dirty="0">
                <a:latin typeface="Times New Roman" panose="02020603050405020304" pitchFamily="18" charset="0"/>
                <a:cs typeface="Times New Roman" panose="02020603050405020304" pitchFamily="18" charset="0"/>
              </a:rPr>
              <a:t>Problem statement</a:t>
            </a:r>
          </a:p>
          <a:p>
            <a:pPr algn="just"/>
            <a:r>
              <a:rPr lang="en-IN" sz="2000" dirty="0">
                <a:latin typeface="Times New Roman" panose="02020603050405020304" pitchFamily="18" charset="0"/>
                <a:cs typeface="Times New Roman" panose="02020603050405020304" pitchFamily="18" charset="0"/>
              </a:rPr>
              <a:t>Objectives</a:t>
            </a:r>
          </a:p>
          <a:p>
            <a:pPr algn="just"/>
            <a:r>
              <a:rPr lang="en-IN" sz="2000" dirty="0">
                <a:latin typeface="Times New Roman" panose="02020603050405020304" pitchFamily="18" charset="0"/>
                <a:cs typeface="Times New Roman" panose="02020603050405020304" pitchFamily="18" charset="0"/>
              </a:rPr>
              <a:t>Social Impact</a:t>
            </a:r>
          </a:p>
          <a:p>
            <a:pPr algn="just"/>
            <a:r>
              <a:rPr lang="en-IN" sz="2000" dirty="0">
                <a:latin typeface="Times New Roman" panose="02020603050405020304" pitchFamily="18" charset="0"/>
                <a:cs typeface="Times New Roman" panose="02020603050405020304" pitchFamily="18" charset="0"/>
              </a:rPr>
              <a:t>Proposed system architecture</a:t>
            </a:r>
          </a:p>
          <a:p>
            <a:pPr algn="just"/>
            <a:r>
              <a:rPr lang="en-IN" sz="2000" dirty="0">
                <a:latin typeface="Times New Roman" panose="02020603050405020304" pitchFamily="18" charset="0"/>
                <a:cs typeface="Times New Roman" panose="02020603050405020304" pitchFamily="18" charset="0"/>
              </a:rPr>
              <a:t>Feasibility and Scope</a:t>
            </a:r>
          </a:p>
          <a:p>
            <a:pPr algn="just"/>
            <a:r>
              <a:rPr lang="en-IN" sz="2000" dirty="0">
                <a:latin typeface="Times New Roman" panose="02020603050405020304" pitchFamily="18" charset="0"/>
                <a:cs typeface="Times New Roman" panose="02020603050405020304" pitchFamily="18" charset="0"/>
              </a:rPr>
              <a:t>Hardware and Software requirements</a:t>
            </a:r>
          </a:p>
          <a:p>
            <a:pPr algn="just"/>
            <a:r>
              <a:rPr lang="en-IN" sz="2000" dirty="0">
                <a:latin typeface="Times New Roman" panose="02020603050405020304" pitchFamily="18" charset="0"/>
                <a:cs typeface="Times New Roman" panose="02020603050405020304" pitchFamily="18" charset="0"/>
              </a:rPr>
              <a:t>Advantages and Limitations</a:t>
            </a:r>
          </a:p>
          <a:p>
            <a:pPr algn="just"/>
            <a:r>
              <a:rPr lang="en-IN" sz="2000" dirty="0">
                <a:latin typeface="Times New Roman" panose="02020603050405020304" pitchFamily="18" charset="0"/>
                <a:cs typeface="Times New Roman" panose="02020603050405020304" pitchFamily="18" charset="0"/>
              </a:rPr>
              <a:t>Conclusion</a:t>
            </a:r>
          </a:p>
          <a:p>
            <a:pPr algn="just"/>
            <a:r>
              <a:rPr lang="en-IN" sz="2000" dirty="0">
                <a:latin typeface="Times New Roman" panose="02020603050405020304" pitchFamily="18" charset="0"/>
                <a:cs typeface="Times New Roman" panose="02020603050405020304" pitchFamily="18" charset="0"/>
              </a:rPr>
              <a:t>References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49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8512-6117-8DA4-1156-40B353F901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670E05-FED7-D7E9-A51D-DADBF640962B}"/>
              </a:ext>
            </a:extLst>
          </p:cNvPr>
          <p:cNvSpPr>
            <a:spLocks noGrp="1"/>
          </p:cNvSpPr>
          <p:nvPr>
            <p:ph idx="1"/>
          </p:nvPr>
        </p:nvSpPr>
        <p:spPr>
          <a:xfrm>
            <a:off x="838199" y="1825624"/>
            <a:ext cx="10888134" cy="4286417"/>
          </a:xfrm>
        </p:spPr>
        <p:txBody>
          <a:bodyPr>
            <a:normAutofit/>
          </a:bodyPr>
          <a:lstStyle/>
          <a:p>
            <a:pPr marL="0" indent="0">
              <a:buNone/>
            </a:pPr>
            <a:r>
              <a:rPr lang="en-US" sz="1900" b="1" spc="0" dirty="0">
                <a:effectLst/>
                <a:latin typeface="Times New Roman" panose="02020603050405020304" pitchFamily="18" charset="0"/>
                <a:ea typeface="Times New Roman" panose="02020603050405020304" pitchFamily="18" charset="0"/>
              </a:rPr>
              <a:t>Laptop</a:t>
            </a:r>
            <a:r>
              <a:rPr lang="en-US" sz="1900" b="1" spc="-10" dirty="0">
                <a:effectLst/>
                <a:latin typeface="Times New Roman" panose="02020603050405020304" pitchFamily="18" charset="0"/>
                <a:ea typeface="Times New Roman" panose="02020603050405020304" pitchFamily="18" charset="0"/>
              </a:rPr>
              <a:t> </a:t>
            </a:r>
            <a:r>
              <a:rPr lang="en-US" sz="1900" b="1" spc="0" dirty="0">
                <a:effectLst/>
                <a:latin typeface="Times New Roman" panose="02020603050405020304" pitchFamily="18" charset="0"/>
                <a:ea typeface="Times New Roman" panose="02020603050405020304" pitchFamily="18" charset="0"/>
              </a:rPr>
              <a:t>with</a:t>
            </a:r>
            <a:r>
              <a:rPr lang="en-US" sz="1900" b="1" spc="-5" dirty="0">
                <a:effectLst/>
                <a:latin typeface="Times New Roman" panose="02020603050405020304" pitchFamily="18" charset="0"/>
                <a:ea typeface="Times New Roman" panose="02020603050405020304" pitchFamily="18" charset="0"/>
              </a:rPr>
              <a:t> </a:t>
            </a:r>
            <a:r>
              <a:rPr lang="en-US" sz="1900" b="1" spc="0" dirty="0">
                <a:effectLst/>
                <a:latin typeface="Times New Roman" panose="02020603050405020304" pitchFamily="18" charset="0"/>
                <a:ea typeface="Times New Roman" panose="02020603050405020304" pitchFamily="18" charset="0"/>
              </a:rPr>
              <a:t>System:</a:t>
            </a:r>
            <a:r>
              <a:rPr lang="en-US" sz="1900" spc="-5" dirty="0">
                <a:effectLst/>
                <a:latin typeface="Times New Roman" panose="02020603050405020304" pitchFamily="18" charset="0"/>
                <a:ea typeface="Times New Roman" panose="02020603050405020304" pitchFamily="18" charset="0"/>
              </a:rPr>
              <a:t> </a:t>
            </a:r>
            <a:r>
              <a:rPr lang="en-US" sz="1900" spc="0" dirty="0">
                <a:effectLst/>
                <a:latin typeface="Times New Roman" panose="02020603050405020304" pitchFamily="18" charset="0"/>
                <a:ea typeface="Times New Roman" panose="02020603050405020304" pitchFamily="18" charset="0"/>
              </a:rPr>
              <a:t>Intel</a:t>
            </a:r>
            <a:r>
              <a:rPr lang="en-US" sz="1900" spc="-5" dirty="0">
                <a:effectLst/>
                <a:latin typeface="Times New Roman" panose="02020603050405020304" pitchFamily="18" charset="0"/>
                <a:ea typeface="Times New Roman" panose="02020603050405020304" pitchFamily="18" charset="0"/>
              </a:rPr>
              <a:t> </a:t>
            </a:r>
            <a:r>
              <a:rPr lang="en-US" sz="1900" spc="0" dirty="0">
                <a:effectLst/>
                <a:latin typeface="Times New Roman" panose="02020603050405020304" pitchFamily="18" charset="0"/>
                <a:ea typeface="Times New Roman" panose="02020603050405020304" pitchFamily="18" charset="0"/>
              </a:rPr>
              <a:t>I7</a:t>
            </a:r>
            <a:r>
              <a:rPr lang="en-US" sz="1900" spc="-5" dirty="0">
                <a:effectLst/>
                <a:latin typeface="Times New Roman" panose="02020603050405020304" pitchFamily="18" charset="0"/>
                <a:ea typeface="Times New Roman" panose="02020603050405020304" pitchFamily="18" charset="0"/>
              </a:rPr>
              <a:t> </a:t>
            </a:r>
            <a:r>
              <a:rPr lang="en-US" sz="1900" spc="0" dirty="0">
                <a:effectLst/>
                <a:latin typeface="Times New Roman" panose="02020603050405020304" pitchFamily="18" charset="0"/>
                <a:ea typeface="Times New Roman" panose="02020603050405020304" pitchFamily="18" charset="0"/>
              </a:rPr>
              <a:t>or</a:t>
            </a:r>
            <a:r>
              <a:rPr lang="en-US" sz="1900" spc="-5" dirty="0">
                <a:effectLst/>
                <a:latin typeface="Times New Roman" panose="02020603050405020304" pitchFamily="18" charset="0"/>
                <a:ea typeface="Times New Roman" panose="02020603050405020304" pitchFamily="18" charset="0"/>
              </a:rPr>
              <a:t> </a:t>
            </a:r>
            <a:r>
              <a:rPr lang="en-US" sz="1900" spc="-10" dirty="0">
                <a:effectLst/>
                <a:latin typeface="Times New Roman" panose="02020603050405020304" pitchFamily="18" charset="0"/>
                <a:ea typeface="Times New Roman" panose="02020603050405020304" pitchFamily="18" charset="0"/>
              </a:rPr>
              <a:t>above.</a:t>
            </a:r>
            <a:endParaRPr lang="en-IN" sz="1900" spc="0" dirty="0">
              <a:effectLst/>
              <a:latin typeface="Times New Roman" panose="02020603050405020304" pitchFamily="18" charset="0"/>
              <a:ea typeface="Times New Roman" panose="02020603050405020304" pitchFamily="18" charset="0"/>
            </a:endParaRPr>
          </a:p>
          <a:p>
            <a:pPr marL="0" indent="0">
              <a:buNone/>
            </a:pPr>
            <a:r>
              <a:rPr lang="en-US" sz="1900" b="1" spc="0" dirty="0">
                <a:effectLst/>
                <a:latin typeface="Times New Roman" panose="02020603050405020304" pitchFamily="18" charset="0"/>
                <a:ea typeface="Times New Roman" panose="02020603050405020304" pitchFamily="18" charset="0"/>
              </a:rPr>
              <a:t>RAM: </a:t>
            </a:r>
            <a:r>
              <a:rPr lang="en-US" sz="1900" spc="0" dirty="0">
                <a:effectLst/>
                <a:latin typeface="Times New Roman" panose="02020603050405020304" pitchFamily="18" charset="0"/>
                <a:ea typeface="Times New Roman" panose="02020603050405020304" pitchFamily="18" charset="0"/>
              </a:rPr>
              <a:t>8GB or </a:t>
            </a:r>
            <a:r>
              <a:rPr lang="en-US" sz="1900" spc="-10" dirty="0">
                <a:effectLst/>
                <a:latin typeface="Times New Roman" panose="02020603050405020304" pitchFamily="18" charset="0"/>
                <a:ea typeface="Times New Roman" panose="02020603050405020304" pitchFamily="18" charset="0"/>
              </a:rPr>
              <a:t>above</a:t>
            </a:r>
            <a:endParaRPr lang="en-IN" sz="1900" spc="0" dirty="0">
              <a:effectLst/>
              <a:latin typeface="Times New Roman" panose="02020603050405020304" pitchFamily="18" charset="0"/>
              <a:ea typeface="Times New Roman" panose="02020603050405020304" pitchFamily="18" charset="0"/>
            </a:endParaRPr>
          </a:p>
          <a:p>
            <a:pPr marL="0" indent="0">
              <a:buNone/>
            </a:pPr>
            <a:r>
              <a:rPr lang="en-US" sz="1900" b="1" spc="0" dirty="0">
                <a:effectLst/>
                <a:latin typeface="Times New Roman" panose="02020603050405020304" pitchFamily="18" charset="0"/>
                <a:ea typeface="Times New Roman" panose="02020603050405020304" pitchFamily="18" charset="0"/>
              </a:rPr>
              <a:t>GPU: </a:t>
            </a:r>
            <a:r>
              <a:rPr lang="en-US" sz="1900" spc="-10" dirty="0">
                <a:effectLst/>
                <a:latin typeface="Times New Roman" panose="02020603050405020304" pitchFamily="18" charset="0"/>
                <a:ea typeface="Times New Roman" panose="02020603050405020304" pitchFamily="18" charset="0"/>
              </a:rPr>
              <a:t>NVIDIA</a:t>
            </a:r>
            <a:endParaRPr lang="en-IN" sz="1900" b="1" spc="0" dirty="0">
              <a:effectLst/>
              <a:latin typeface="Times New Roman" panose="02020603050405020304" pitchFamily="18" charset="0"/>
              <a:ea typeface="Times New Roman" panose="02020603050405020304" pitchFamily="18" charset="0"/>
            </a:endParaRPr>
          </a:p>
          <a:p>
            <a:pPr marL="0" indent="0">
              <a:buNone/>
            </a:pPr>
            <a:r>
              <a:rPr lang="en-US" sz="1900" b="1" spc="0" dirty="0">
                <a:effectLst/>
                <a:latin typeface="Times New Roman" panose="02020603050405020304" pitchFamily="18" charset="0"/>
                <a:ea typeface="Times New Roman" panose="02020603050405020304" pitchFamily="18" charset="0"/>
              </a:rPr>
              <a:t>Mouse:</a:t>
            </a:r>
            <a:r>
              <a:rPr lang="en-US" sz="1900" spc="0" dirty="0">
                <a:effectLst/>
                <a:latin typeface="Times New Roman" panose="02020603050405020304" pitchFamily="18" charset="0"/>
                <a:ea typeface="Times New Roman" panose="02020603050405020304" pitchFamily="18" charset="0"/>
              </a:rPr>
              <a:t> Two or Three</a:t>
            </a:r>
            <a:r>
              <a:rPr lang="en-US" sz="1900" spc="-5" dirty="0">
                <a:effectLst/>
                <a:latin typeface="Times New Roman" panose="02020603050405020304" pitchFamily="18" charset="0"/>
                <a:ea typeface="Times New Roman" panose="02020603050405020304" pitchFamily="18" charset="0"/>
              </a:rPr>
              <a:t> </a:t>
            </a:r>
            <a:r>
              <a:rPr lang="en-US" sz="1900" spc="0" dirty="0">
                <a:effectLst/>
                <a:latin typeface="Times New Roman" panose="02020603050405020304" pitchFamily="18" charset="0"/>
                <a:ea typeface="Times New Roman" panose="02020603050405020304" pitchFamily="18" charset="0"/>
              </a:rPr>
              <a:t>Button</a:t>
            </a:r>
            <a:r>
              <a:rPr lang="en-US" sz="1900" spc="300" dirty="0">
                <a:effectLst/>
                <a:latin typeface="Times New Roman" panose="02020603050405020304" pitchFamily="18" charset="0"/>
                <a:ea typeface="Times New Roman" panose="02020603050405020304" pitchFamily="18" charset="0"/>
              </a:rPr>
              <a:t> </a:t>
            </a:r>
            <a:r>
              <a:rPr lang="en-US" sz="1900" spc="-10" dirty="0">
                <a:effectLst/>
                <a:latin typeface="Times New Roman" panose="02020603050405020304" pitchFamily="18" charset="0"/>
                <a:ea typeface="Times New Roman" panose="02020603050405020304" pitchFamily="18" charset="0"/>
              </a:rPr>
              <a:t>Mouse</a:t>
            </a:r>
          </a:p>
          <a:p>
            <a:pPr marL="0" indent="0">
              <a:buNone/>
            </a:pPr>
            <a:r>
              <a:rPr lang="en-US" sz="1900" b="1" spc="0" dirty="0">
                <a:effectLst/>
                <a:latin typeface="Times New Roman" panose="02020603050405020304" pitchFamily="18" charset="0"/>
                <a:ea typeface="Times New Roman" panose="02020603050405020304" pitchFamily="18" charset="0"/>
              </a:rPr>
              <a:t>Monitor: </a:t>
            </a:r>
            <a:r>
              <a:rPr lang="en-US" sz="1900" spc="0" dirty="0">
                <a:effectLst/>
                <a:latin typeface="Times New Roman" panose="02020603050405020304" pitchFamily="18" charset="0"/>
                <a:ea typeface="Times New Roman" panose="02020603050405020304" pitchFamily="18" charset="0"/>
              </a:rPr>
              <a:t>LED</a:t>
            </a:r>
            <a:r>
              <a:rPr lang="en-US" sz="1900" spc="-5" dirty="0">
                <a:effectLst/>
                <a:latin typeface="Times New Roman" panose="02020603050405020304" pitchFamily="18" charset="0"/>
                <a:ea typeface="Times New Roman" panose="02020603050405020304" pitchFamily="18" charset="0"/>
              </a:rPr>
              <a:t> </a:t>
            </a:r>
            <a:r>
              <a:rPr lang="en-US" sz="1900" spc="-10" dirty="0">
                <a:effectLst/>
                <a:latin typeface="Times New Roman" panose="02020603050405020304" pitchFamily="18" charset="0"/>
                <a:ea typeface="Times New Roman" panose="02020603050405020304" pitchFamily="18" charset="0"/>
              </a:rPr>
              <a:t>Monitor</a:t>
            </a:r>
          </a:p>
          <a:p>
            <a:pPr marL="0" indent="0">
              <a:buNone/>
            </a:pPr>
            <a:endParaRPr lang="en-IN" sz="1900" spc="0" dirty="0">
              <a:effectLst/>
              <a:latin typeface="Times New Roman" panose="02020603050405020304" pitchFamily="18" charset="0"/>
              <a:ea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CCTV Cameras</a:t>
            </a:r>
            <a:r>
              <a:rPr lang="en-US" sz="1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800" b="1" dirty="0">
                <a:latin typeface="Times New Roman" panose="02020603050405020304" pitchFamily="18" charset="0"/>
                <a:cs typeface="Times New Roman" panose="02020603050405020304" pitchFamily="18" charset="0"/>
              </a:rPr>
              <a:t>Resolution</a:t>
            </a:r>
            <a:r>
              <a:rPr lang="en-US" sz="1800" dirty="0">
                <a:latin typeface="Times New Roman" panose="02020603050405020304" pitchFamily="18" charset="0"/>
                <a:cs typeface="Times New Roman" panose="02020603050405020304" pitchFamily="18" charset="0"/>
              </a:rPr>
              <a:t>: High-definition (HD) cameras (1080p or higher) for clear images.</a:t>
            </a:r>
          </a:p>
          <a:p>
            <a:pPr marL="457200" lvl="1" indent="0">
              <a:buNone/>
            </a:pPr>
            <a:r>
              <a:rPr lang="en-US" sz="1800" b="1" dirty="0">
                <a:latin typeface="Times New Roman" panose="02020603050405020304" pitchFamily="18" charset="0"/>
                <a:cs typeface="Times New Roman" panose="02020603050405020304" pitchFamily="18" charset="0"/>
              </a:rPr>
              <a:t>2. Frame Rate</a:t>
            </a:r>
            <a:r>
              <a:rPr lang="en-US" sz="1800" dirty="0">
                <a:latin typeface="Times New Roman" panose="02020603050405020304" pitchFamily="18" charset="0"/>
                <a:cs typeface="Times New Roman" panose="02020603050405020304" pitchFamily="18" charset="0"/>
              </a:rPr>
              <a:t>: At least 30 frames per second (FPS) to capture smooth motion.</a:t>
            </a:r>
          </a:p>
          <a:p>
            <a:pPr marL="457200" lvl="1" indent="0">
              <a:buNone/>
            </a:pPr>
            <a:r>
              <a:rPr lang="en-US" sz="1800" b="1" dirty="0">
                <a:latin typeface="Times New Roman" panose="02020603050405020304" pitchFamily="18" charset="0"/>
                <a:cs typeface="Times New Roman" panose="02020603050405020304" pitchFamily="18" charset="0"/>
              </a:rPr>
              <a:t>3. Field of View</a:t>
            </a:r>
            <a:r>
              <a:rPr lang="en-US" sz="1800" dirty="0">
                <a:latin typeface="Times New Roman" panose="02020603050405020304" pitchFamily="18" charset="0"/>
                <a:cs typeface="Times New Roman" panose="02020603050405020304" pitchFamily="18" charset="0"/>
              </a:rPr>
              <a:t>: Wide-angle lenses to cover large areas, if necessary.</a:t>
            </a:r>
          </a:p>
          <a:p>
            <a:pPr marL="457200" lvl="1" indent="0">
              <a:buNone/>
            </a:pPr>
            <a:r>
              <a:rPr lang="en-US" sz="1800" b="1" dirty="0">
                <a:latin typeface="Times New Roman" panose="02020603050405020304" pitchFamily="18" charset="0"/>
                <a:cs typeface="Times New Roman" panose="02020603050405020304" pitchFamily="18" charset="0"/>
              </a:rPr>
              <a:t>4. Night Vision</a:t>
            </a:r>
            <a:r>
              <a:rPr lang="en-US" sz="1800" dirty="0">
                <a:latin typeface="Times New Roman" panose="02020603050405020304" pitchFamily="18" charset="0"/>
                <a:cs typeface="Times New Roman" panose="02020603050405020304" pitchFamily="18" charset="0"/>
              </a:rPr>
              <a:t>: Infrared or low-light cameras if surveillance is required in low-light conditions.</a:t>
            </a:r>
          </a:p>
          <a:p>
            <a:pPr marL="457200" lvl="1" indent="0">
              <a:buNone/>
            </a:pPr>
            <a:r>
              <a:rPr lang="en-US" sz="1800" b="1" dirty="0">
                <a:latin typeface="Times New Roman" panose="02020603050405020304" pitchFamily="18" charset="0"/>
                <a:cs typeface="Times New Roman" panose="02020603050405020304" pitchFamily="18" charset="0"/>
              </a:rPr>
              <a:t>5. Weather Resistance</a:t>
            </a:r>
            <a:r>
              <a:rPr lang="en-US" sz="1800" dirty="0">
                <a:latin typeface="Times New Roman" panose="02020603050405020304" pitchFamily="18" charset="0"/>
                <a:cs typeface="Times New Roman" panose="02020603050405020304" pitchFamily="18" charset="0"/>
              </a:rPr>
              <a:t>: For outdoor cameras, they should be weatherproof (IP66/IP67).</a:t>
            </a:r>
          </a:p>
          <a:p>
            <a:endParaRPr lang="en-IN" sz="1800" dirty="0"/>
          </a:p>
        </p:txBody>
      </p:sp>
    </p:spTree>
    <p:extLst>
      <p:ext uri="{BB962C8B-B14F-4D97-AF65-F5344CB8AC3E}">
        <p14:creationId xmlns:p14="http://schemas.microsoft.com/office/powerpoint/2010/main" val="319135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3BF4-653C-3903-9757-DC6C33A87BE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DDF654-F5B2-E88D-3598-1185C7BF9846}"/>
              </a:ext>
            </a:extLst>
          </p:cNvPr>
          <p:cNvSpPr>
            <a:spLocks noGrp="1"/>
          </p:cNvSpPr>
          <p:nvPr>
            <p:ph idx="1"/>
          </p:nvPr>
        </p:nvSpPr>
        <p:spPr/>
        <p:txBody>
          <a:bodyPr>
            <a:normAutofit lnSpcReduction="10000"/>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2000" b="1" u="sng" dirty="0">
                <a:solidFill>
                  <a:schemeClr val="tx1"/>
                </a:solidFill>
                <a:latin typeface="Times New Roman" panose="02020603050405020304" pitchFamily="18" charset="0"/>
                <a:cs typeface="Times New Roman" panose="02020603050405020304" pitchFamily="18" charset="0"/>
              </a:rPr>
              <a:t>Operating system:</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Edge Devices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Linux (Ubuntu, CentOS).</a:t>
            </a:r>
          </a:p>
          <a:p>
            <a:pPr algn="just"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Linux (preferred for scalability and performance).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Violence Detection Software</a:t>
            </a:r>
            <a:r>
              <a:rPr kumimoji="0" lang="en-US" altLang="en-US" sz="20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AI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Neural Networks (CNNs), Long Short-Term Memory (LSTM) networks, or hybrid models trained specifically for violence detection.</a:t>
            </a:r>
          </a:p>
          <a:p>
            <a:pPr algn="just" eaLnBrk="0" fontAlgn="base" hangingPunct="0">
              <a:lnSpc>
                <a:spcPct val="100000"/>
              </a:lnSpc>
              <a:spcBef>
                <a:spcPct val="0"/>
              </a:spcBef>
              <a:spcAft>
                <a:spcPct val="0"/>
              </a:spcAf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TensorFlow,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custom model training and inference.</a:t>
            </a:r>
          </a:p>
          <a:p>
            <a:pPr algn="just" eaLnBrk="0" fontAlgn="base" hangingPunct="0">
              <a:lnSpc>
                <a:spcPct val="100000"/>
              </a:lnSpc>
              <a:spcBef>
                <a:spcPct val="0"/>
              </a:spcBef>
              <a:spcAft>
                <a:spcPct val="0"/>
              </a:spcAf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Middleware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gRPC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RESTful APIs for communication between cameras and processing units.</a:t>
            </a:r>
          </a:p>
          <a:p>
            <a:endParaRPr lang="en-IN" dirty="0"/>
          </a:p>
        </p:txBody>
      </p:sp>
    </p:spTree>
    <p:extLst>
      <p:ext uri="{BB962C8B-B14F-4D97-AF65-F5344CB8AC3E}">
        <p14:creationId xmlns:p14="http://schemas.microsoft.com/office/powerpoint/2010/main" val="318221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8B63-0455-E5EC-E290-487B72337ABA}"/>
              </a:ext>
            </a:extLst>
          </p:cNvPr>
          <p:cNvSpPr>
            <a:spLocks noGrp="1"/>
          </p:cNvSpPr>
          <p:nvPr>
            <p:ph type="title"/>
          </p:nvPr>
        </p:nvSpPr>
        <p:spPr/>
        <p:txBody>
          <a:bodyPr/>
          <a:lstStyle/>
          <a:p>
            <a:r>
              <a:rPr lang="en-IN" dirty="0"/>
              <a:t>				</a:t>
            </a:r>
            <a:r>
              <a:rPr lang="en-IN" dirty="0">
                <a:latin typeface="Times New Roman" panose="02020603050405020304" pitchFamily="18" charset="0"/>
                <a:cs typeface="Times New Roman" panose="02020603050405020304" pitchFamily="18" charset="0"/>
              </a:rPr>
              <a:t>Advantages </a:t>
            </a:r>
          </a:p>
        </p:txBody>
      </p:sp>
      <p:sp>
        <p:nvSpPr>
          <p:cNvPr id="3" name="Content Placeholder 2">
            <a:extLst>
              <a:ext uri="{FF2B5EF4-FFF2-40B4-BE49-F238E27FC236}">
                <a16:creationId xmlns:a16="http://schemas.microsoft.com/office/drawing/2014/main" id="{10ADF383-8821-8CBB-BF0C-4ED9609CABEC}"/>
              </a:ext>
            </a:extLst>
          </p:cNvPr>
          <p:cNvSpPr>
            <a:spLocks noGrp="1"/>
          </p:cNvSpPr>
          <p:nvPr>
            <p:ph idx="1"/>
          </p:nvPr>
        </p:nvSpPr>
        <p:spPr>
          <a:xfrm>
            <a:off x="838200" y="1584771"/>
            <a:ext cx="10515600" cy="4760110"/>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lnSpc>
                <a:spcPct val="100000"/>
              </a:lnSpc>
            </a:pP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Immediate detection of violent incidents can lead to quicker response times from security personnel or law enforcement.</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b="1" dirty="0">
                <a:latin typeface="Times New Roman" panose="02020603050405020304" pitchFamily="18" charset="0"/>
                <a:cs typeface="Times New Roman" panose="02020603050405020304" pitchFamily="18" charset="0"/>
              </a:rPr>
              <a:t>24/7 Automated Monitoring</a:t>
            </a:r>
            <a:r>
              <a:rPr lang="en-US" sz="2000" dirty="0">
                <a:latin typeface="Times New Roman" panose="02020603050405020304" pitchFamily="18" charset="0"/>
                <a:cs typeface="Times New Roman" panose="02020603050405020304" pitchFamily="18" charset="0"/>
              </a:rPr>
              <a:t>: Continuous surveillance without the need for human oversight reduces the risk of missed incidents.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b="1" dirty="0">
                <a:latin typeface="Times New Roman" panose="02020603050405020304" pitchFamily="18" charset="0"/>
                <a:cs typeface="Times New Roman" panose="02020603050405020304" pitchFamily="18" charset="0"/>
              </a:rPr>
              <a:t>Reduced Human Error</a:t>
            </a:r>
            <a:r>
              <a:rPr lang="en-US" sz="2000" dirty="0">
                <a:latin typeface="Times New Roman" panose="02020603050405020304" pitchFamily="18" charset="0"/>
                <a:cs typeface="Times New Roman" panose="02020603050405020304" pitchFamily="18" charset="0"/>
              </a:rPr>
              <a:t>: Minimizes the chances of oversight that can occur with manual monitoring.</a:t>
            </a: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000" b="1" dirty="0">
                <a:latin typeface="Times New Roman" panose="02020603050405020304" pitchFamily="18" charset="0"/>
                <a:cs typeface="Times New Roman" panose="02020603050405020304" pitchFamily="18" charset="0"/>
              </a:rPr>
              <a:t>Cost-Effective</a:t>
            </a:r>
            <a:r>
              <a:rPr lang="en-US" sz="2000" dirty="0">
                <a:latin typeface="Times New Roman" panose="02020603050405020304" pitchFamily="18" charset="0"/>
                <a:cs typeface="Times New Roman" panose="02020603050405020304" pitchFamily="18" charset="0"/>
              </a:rPr>
              <a:t>: Reduces the need for constant human monitoring and this turns out to be very cost effective.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136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406A-75B7-AB8B-F97C-82D7CBE74A4F}"/>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CDD50-CCE8-9C84-0083-BCCE8C61E7BF}"/>
              </a:ext>
            </a:extLst>
          </p:cNvPr>
          <p:cNvSpPr>
            <a:spLocks noGrp="1"/>
          </p:cNvSpPr>
          <p:nvPr>
            <p:ph idx="1"/>
          </p:nvPr>
        </p:nvSpPr>
        <p:spPr/>
        <p:txBody>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False Positives/Negatives</a:t>
            </a:r>
            <a:r>
              <a:rPr lang="en-US" sz="2000" dirty="0">
                <a:latin typeface="Times New Roman" panose="02020603050405020304" pitchFamily="18" charset="0"/>
                <a:cs typeface="Times New Roman" panose="02020603050405020304" pitchFamily="18" charset="0"/>
              </a:rPr>
              <a:t>: The system may incorrectly identify non-violent actions as violent or miss actual incidents, leading to trust issues.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Privacy Concerns</a:t>
            </a:r>
            <a:r>
              <a:rPr lang="en-US" sz="2000" dirty="0">
                <a:latin typeface="Times New Roman" panose="02020603050405020304" pitchFamily="18" charset="0"/>
                <a:cs typeface="Times New Roman" panose="02020603050405020304" pitchFamily="18" charset="0"/>
              </a:rPr>
              <a:t>: Surveillance raises ethical and legal questions about privacy rights and data protection.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 Initial Costs</a:t>
            </a:r>
            <a:r>
              <a:rPr lang="en-US" sz="2000" dirty="0">
                <a:latin typeface="Times New Roman" panose="02020603050405020304" pitchFamily="18" charset="0"/>
                <a:cs typeface="Times New Roman" panose="02020603050405020304" pitchFamily="18" charset="0"/>
              </a:rPr>
              <a:t>: Significant investment in hardware, software, and infrastructure may be required upfront.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Dependence on Quality</a:t>
            </a:r>
            <a:r>
              <a:rPr lang="en-US" sz="2000" dirty="0">
                <a:latin typeface="Times New Roman" panose="02020603050405020304" pitchFamily="18" charset="0"/>
                <a:cs typeface="Times New Roman" panose="02020603050405020304" pitchFamily="18" charset="0"/>
              </a:rPr>
              <a:t>: Requires high-quality video and proper camera placement in order for proper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01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97500"/>
          </a:bodyPr>
          <a:lstStyle/>
          <a:p>
            <a:pPr algn="just"/>
            <a:r>
              <a:rPr lang="en-US" sz="2100" dirty="0">
                <a:solidFill>
                  <a:srgbClr val="222222"/>
                </a:solidFill>
                <a:effectLst/>
                <a:highlight>
                  <a:srgbClr val="FFFFFF"/>
                </a:highlight>
                <a:latin typeface="Times New Roman" panose="02020603050405020304" pitchFamily="18" charset="0"/>
                <a:cs typeface="Times New Roman" panose="02020603050405020304" pitchFamily="18" charset="0"/>
                <a:sym typeface="+mn-ea"/>
              </a:rPr>
              <a:t>Physical aggression is a serious and widespread concern in our society, affecting individuals globally and impacting nearly every aspect of life. </a:t>
            </a:r>
          </a:p>
          <a:p>
            <a:pPr algn="just"/>
            <a:r>
              <a:rPr lang="en-US" sz="2100" dirty="0">
                <a:solidFill>
                  <a:srgbClr val="222222"/>
                </a:solidFill>
                <a:effectLst/>
                <a:highlight>
                  <a:srgbClr val="FFFFFF"/>
                </a:highlight>
                <a:latin typeface="Times New Roman" panose="02020603050405020304" pitchFamily="18" charset="0"/>
                <a:cs typeface="Times New Roman" panose="02020603050405020304" pitchFamily="18" charset="0"/>
                <a:sym typeface="+mn-ea"/>
              </a:rPr>
              <a:t>This influence extends not just to the immediate victims but also to their families, the broader community, and the day-to-day development of the nation, even having consequences on the economic environment. </a:t>
            </a:r>
          </a:p>
          <a:p>
            <a:pPr algn="just"/>
            <a:r>
              <a:rPr lang="en-US" sz="2100" dirty="0">
                <a:solidFill>
                  <a:srgbClr val="222222"/>
                </a:solidFill>
                <a:effectLst/>
                <a:highlight>
                  <a:srgbClr val="FFFFFF"/>
                </a:highlight>
                <a:latin typeface="Times New Roman" panose="02020603050405020304" pitchFamily="18" charset="0"/>
                <a:cs typeface="Times New Roman" panose="02020603050405020304" pitchFamily="18" charset="0"/>
                <a:sym typeface="+mn-ea"/>
              </a:rPr>
              <a:t>Potential solutions have been studied, although real-time violence detection is the quickest and most immediate safeguard for victims.</a:t>
            </a:r>
            <a:endParaRPr lang="en-US" sz="21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just"/>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This research highlights how the automation of violence detection can significantly reduce response times and improve the efficacy of security operations in high-risk environments.</a:t>
            </a:r>
            <a:endParaRPr lang="en-IN" sz="21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Presents a significant step forward in leveraging artificial intelligence for public safety, making surveillance systems more intelligent, responsive, and reliable in detecting and addressing violent </a:t>
            </a:r>
            <a:r>
              <a:rPr lang="en-IN" sz="2100" kern="1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690688"/>
            <a:ext cx="10515600" cy="5167311"/>
          </a:xfrm>
        </p:spPr>
        <p:txBody>
          <a:bodyPr>
            <a:normAutofit/>
          </a:bodyPr>
          <a:lstStyle/>
          <a:p>
            <a:endParaRPr lang="en-IN" sz="2000" b="0" i="0" kern="1200" dirty="0">
              <a:solidFill>
                <a:schemeClr val="dk1"/>
              </a:solidFill>
              <a:effectLst/>
              <a:latin typeface="Times New Roman" panose="02020603050405020304" pitchFamily="18" charset="0"/>
              <a:cs typeface="Times New Roman" panose="02020603050405020304" pitchFamily="18" charset="0"/>
            </a:endParaRPr>
          </a:p>
          <a:p>
            <a:endParaRPr lang="en-US" sz="2000" b="0" i="0" kern="1200" dirty="0">
              <a:solidFill>
                <a:schemeClr val="dk1"/>
              </a:solidFill>
              <a:effectLst/>
              <a:latin typeface="+mn-lt"/>
              <a:ea typeface="+mn-ea"/>
              <a:cs typeface="+mn-cs"/>
            </a:endParaRPr>
          </a:p>
          <a:p>
            <a:endParaRPr lang="en-US" sz="2000" dirty="0"/>
          </a:p>
        </p:txBody>
      </p:sp>
      <p:sp>
        <p:nvSpPr>
          <p:cNvPr id="5" name="TextBox 4">
            <a:extLst>
              <a:ext uri="{FF2B5EF4-FFF2-40B4-BE49-F238E27FC236}">
                <a16:creationId xmlns:a16="http://schemas.microsoft.com/office/drawing/2014/main" id="{6A9F6640-C5CB-050E-8A03-AF000E1652A3}"/>
              </a:ext>
            </a:extLst>
          </p:cNvPr>
          <p:cNvSpPr txBox="1"/>
          <p:nvPr/>
        </p:nvSpPr>
        <p:spPr>
          <a:xfrm>
            <a:off x="838200" y="1488716"/>
            <a:ext cx="10515600" cy="4708981"/>
          </a:xfrm>
          <a:prstGeom prst="rect">
            <a:avLst/>
          </a:prstGeom>
          <a:noFill/>
        </p:spPr>
        <p:txBody>
          <a:bodyPr wrap="square">
            <a:spAutoFit/>
          </a:bodyPr>
          <a:lstStyle/>
          <a:p>
            <a:pPr algn="just"/>
            <a:r>
              <a:rPr lang="en-IN" sz="2000" b="0" i="0" dirty="0">
                <a:solidFill>
                  <a:srgbClr val="000000"/>
                </a:solidFill>
                <a:effectLst/>
                <a:latin typeface="Times New Roman" panose="02020603050405020304" pitchFamily="18" charset="0"/>
                <a:cs typeface="Times New Roman" panose="02020603050405020304" pitchFamily="18" charset="0"/>
              </a:rPr>
              <a:t>1. </a:t>
            </a:r>
            <a:r>
              <a:rPr lang="en-IN" sz="2000" b="0" i="0" dirty="0" err="1">
                <a:solidFill>
                  <a:srgbClr val="000000"/>
                </a:solidFill>
                <a:effectLst/>
                <a:latin typeface="Times New Roman" panose="02020603050405020304" pitchFamily="18" charset="0"/>
                <a:cs typeface="Times New Roman" panose="02020603050405020304" pitchFamily="18" charset="0"/>
              </a:rPr>
              <a:t>Batyrkhan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Omarov</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Sergazi</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Narynov</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Zhandos</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Zhumanov</a:t>
            </a:r>
            <a:r>
              <a:rPr lang="en-IN" sz="2000" b="0" i="0" dirty="0">
                <a:solidFill>
                  <a:srgbClr val="000000"/>
                </a:solidFill>
                <a:effectLst/>
                <a:latin typeface="Times New Roman" panose="02020603050405020304" pitchFamily="18" charset="0"/>
                <a:cs typeface="Times New Roman" panose="02020603050405020304" pitchFamily="18" charset="0"/>
              </a:rPr>
              <a:t>. (2022). “</a:t>
            </a:r>
            <a:r>
              <a:rPr lang="en-US" sz="2000" b="0" i="0" kern="1200" dirty="0">
                <a:solidFill>
                  <a:schemeClr val="dk1"/>
                </a:solidFill>
                <a:effectLst/>
                <a:latin typeface="Times New Roman" panose="02020603050405020304" pitchFamily="18" charset="0"/>
                <a:cs typeface="Times New Roman" panose="02020603050405020304" pitchFamily="18" charset="0"/>
              </a:rPr>
              <a:t>State-of-the-art violence      detection techniques in video surveillance security systems.”</a:t>
            </a:r>
          </a:p>
          <a:p>
            <a:pPr marL="285750" indent="-285750" algn="just">
              <a:buFont typeface="Arial" panose="020B0604020202020204" pitchFamily="34" charset="0"/>
              <a:buChar char="•"/>
            </a:pPr>
            <a:endParaRPr lang="en-US" sz="2000" b="0" i="0" kern="1200" dirty="0">
              <a:solidFill>
                <a:schemeClr val="dk1"/>
              </a:solidFill>
              <a:effectLst/>
              <a:latin typeface="Times New Roman" panose="02020603050405020304" pitchFamily="18" charset="0"/>
              <a:cs typeface="Times New Roman" panose="02020603050405020304" pitchFamily="18" charset="0"/>
            </a:endParaRPr>
          </a:p>
          <a:p>
            <a:pPr algn="just"/>
            <a:r>
              <a:rPr lang="en-US" sz="2000" b="0" i="0" kern="1200" dirty="0">
                <a:solidFill>
                  <a:schemeClr val="dk1"/>
                </a:solidFill>
                <a:effectLst/>
                <a:latin typeface="Times New Roman" panose="02020603050405020304" pitchFamily="18" charset="0"/>
                <a:cs typeface="Times New Roman" panose="02020603050405020304" pitchFamily="18" charset="0"/>
              </a:rPr>
              <a:t>2. Dylan Josh Domingo Lopez &amp; Cheng-Chang Lien. (2023). “Two-stage complex action recognition framework for real-time surveillance automatic violence detection.”</a:t>
            </a:r>
          </a:p>
          <a:p>
            <a:pPr marL="285750" indent="-285750" algn="just">
              <a:buFont typeface="Arial" panose="020B0604020202020204" pitchFamily="34" charset="0"/>
              <a:buChar char="•"/>
            </a:pPr>
            <a:endParaRPr lang="en-US" sz="2000" b="0" i="0" kern="1200" dirty="0">
              <a:solidFill>
                <a:schemeClr val="dk1"/>
              </a:solidFill>
              <a:effectLst/>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D’Orazio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 Leo, M.,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Guaragnella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Distante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 (2009). "A Visual Approach for Real-Time Detection of Violent Actions in Videos.“</a:t>
            </a:r>
          </a:p>
          <a:p>
            <a:pPr marL="285750" indent="-285750" algn="just">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 Mohammadi, A., Namazi, S., and Salehi, M. (2021). "Violence Detection in Surveillance Videos Using Deep Neural Networks and Motion Encoding.“</a:t>
            </a:r>
          </a:p>
          <a:p>
            <a:pPr marL="285750" indent="-285750" algn="just">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Dao, M. L., Nguyen, T. P., and Tran, D. B. (2022). "Real-time Violence Detection in Surveillance Videos Using Deep Learning." </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B585B-B738-92A1-B9CF-D3B568E2B9C2}"/>
              </a:ext>
            </a:extLst>
          </p:cNvPr>
          <p:cNvSpPr>
            <a:spLocks noGrp="1"/>
          </p:cNvSpPr>
          <p:nvPr>
            <p:ph idx="1"/>
          </p:nvPr>
        </p:nvSpPr>
        <p:spPr>
          <a:xfrm>
            <a:off x="838200" y="441788"/>
            <a:ext cx="10515600" cy="6072027"/>
          </a:xfrm>
        </p:spPr>
        <p:txBody>
          <a:bodyPr>
            <a:normAutofit fontScale="92500" lnSpcReduction="20000"/>
          </a:bodyPr>
          <a:lstStyle/>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Sudhakaran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 and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Lanz</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 (2017). "Learning to Detect Violent Videos Using Convolutional Long Short-Term Memory." 2017 IEEE International Conference on Advanced Video and Signal Based Surveillance (AVSS), 1-6. doi:10.1109/AVSS.2017.8078503.</a:t>
            </a:r>
          </a:p>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7. Jain, A., and Khandelwal, S. (2018). "Violence Detection in Surveillance Videos Using CNN-RNN." 2018 IEEE Symposium on Colossal Data Analysis and Networking (CDAN), 1-5. doi:10.1109/CDAN.2018.8471805.</a:t>
            </a:r>
          </a:p>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8. Hassner, 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Itcher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Y., and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Kliper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-Gross, O. (2012). "Violent Flows: Real-Time Detection of Violence in Crowded Scenes." 2012 IEEE Conference on Computer Vision and Pattern Recognition Workshops (CVPRW), 1-6. doi:10.1109/CVPRW.2012.6239238.</a:t>
            </a:r>
          </a:p>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9. Ullah, I., Ullah, A., Khan, A., et al. (2021). "Violence Detection in Videos Using CNN and LSTM: A Hybrid Approach." Electronics, 10(10), 1160. doi:10.3390/electronics10101160.</a:t>
            </a:r>
          </a:p>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10. Dao, M. L., Nguyen, T. P., and Tran, D. B. (2022). "Real-time Violence Detection in Surveillance Videos Using Deep Learning." Journal of Information and Telecommunication, 6(1), 100-118. doi:10.1080/24751839.2020.1853478.</a:t>
            </a:r>
          </a:p>
          <a:p>
            <a:pPr marL="0" indent="0" algn="just">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11. Ross, B., Lin, Z., and Zhang, C. (2019). "Violence Detection in Real-Time Surveillance Videos Using Temporal Convolutional Networks." Proceedings of the IEEE/CVF International Conference on Computer Vision Workshops, 0-7. doi:10.1109/ICCVW.2019.00260.</a:t>
            </a:r>
          </a:p>
          <a:p>
            <a:endParaRPr lang="en-IN" dirty="0"/>
          </a:p>
        </p:txBody>
      </p:sp>
    </p:spTree>
    <p:extLst>
      <p:ext uri="{BB962C8B-B14F-4D97-AF65-F5344CB8AC3E}">
        <p14:creationId xmlns:p14="http://schemas.microsoft.com/office/powerpoint/2010/main" val="4111686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F8E223-9C3E-AADC-53CE-08949825E251}"/>
              </a:ext>
            </a:extLst>
          </p:cNvPr>
          <p:cNvSpPr>
            <a:spLocks noGrp="1"/>
          </p:cNvSpPr>
          <p:nvPr>
            <p:ph idx="1"/>
          </p:nvPr>
        </p:nvSpPr>
        <p:spPr>
          <a:xfrm>
            <a:off x="838200" y="420688"/>
            <a:ext cx="10515600" cy="5756275"/>
          </a:xfrm>
        </p:spPr>
        <p:txBody>
          <a:bodyPr>
            <a:normAutofit/>
          </a:bodyPr>
          <a:lstStyle/>
          <a:p>
            <a:pPr marL="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12. Ramachandran, K., and Pandey, K. (2021). "Real-Time Suspicious Activity Detection Using Deep Neural Networks in Surveillance Videos." Pattern Recognition Letters, 143, 1-8. doi:10.1016/j.patrec.2020.12.019.</a:t>
            </a:r>
          </a:p>
          <a:p>
            <a:pPr marL="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13. Halder, B., Barman, S., and Ghosh, S. (2020). "Attention-Based Model for Detecting Violence in Video Surveillance Using Deep Learning." Neural Computing and Applications, 32(12), 7079-7091. doi:10.1007/s00521-019-04403-3.</a:t>
            </a:r>
          </a:p>
          <a:p>
            <a:pPr marL="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14. Chowdhury, U., Basu, S., and Dey, D. (2019). "Violence Detection in Video Using 3D Convolutional Neural Networks." Journal of Visual Communication and Image Representation, 63, 102590. doi:10.1016/j.jvcir.2019.102590.</a:t>
            </a:r>
          </a:p>
          <a:p>
            <a:pPr marL="0" indent="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15. Le, T. T., and Do, H. T. (2022). "Multi-Scale Convolutional Neural Networks for Real-Time Violence Detection in Videos." Expert Systems with Applications, 186, 115806. doi:10.1016/j.eswa.2021.115806.</a:t>
            </a:r>
          </a:p>
          <a:p>
            <a:pPr marL="0" indent="0" algn="just">
              <a:lnSpc>
                <a:spcPct val="107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16. Singh, G., Patil, A., and Hegde, S. (2020). "A Comprehensive Review of Violence Detection in Surveillance Systems Using Deep Learning Techniques." </a:t>
            </a:r>
            <a:endParaRPr lang="en-IN" sz="2000" dirty="0">
              <a:latin typeface="Times New Roman" panose="02020603050405020304" pitchFamily="18" charset="0"/>
              <a:cs typeface="Times New Roman" panose="02020603050405020304" pitchFamily="18" charset="0"/>
            </a:endParaRPr>
          </a:p>
          <a:p>
            <a:pPr algn="just">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1658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0" dirty="0">
                <a:solidFill>
                  <a:srgbClr val="1F1F1F"/>
                </a:solidFill>
                <a:effectLst/>
                <a:latin typeface="Times New Roman" panose="02020603050405020304" pitchFamily="18" charset="0"/>
                <a:cs typeface="Times New Roman" panose="02020603050405020304" pitchFamily="18" charset="0"/>
              </a:rPr>
              <a:t>All the typical real-world monitoring events cannot be cumulated in one dataset. Different typical actions may thus be distracted from regular training events and may ultimately produce false alarms.</a:t>
            </a:r>
          </a:p>
          <a:p>
            <a:pPr marL="0" indent="0" algn="just">
              <a:buNone/>
            </a:pPr>
            <a:endParaRPr lang="en-US" sz="2000" b="0" dirty="0">
              <a:solidFill>
                <a:srgbClr val="1F1F1F"/>
              </a:solidFill>
              <a:effectLst/>
              <a:latin typeface="Times New Roman" panose="02020603050405020304" pitchFamily="18" charset="0"/>
              <a:cs typeface="Times New Roman" panose="02020603050405020304" pitchFamily="18" charset="0"/>
            </a:endParaRPr>
          </a:p>
          <a:p>
            <a:pPr algn="just"/>
            <a:r>
              <a:rPr lang="en-US" sz="2000" b="0" dirty="0">
                <a:solidFill>
                  <a:srgbClr val="1F1F1F"/>
                </a:solidFill>
                <a:effectLst/>
                <a:latin typeface="Times New Roman" panose="02020603050405020304" pitchFamily="18" charset="0"/>
                <a:cs typeface="Times New Roman" panose="02020603050405020304" pitchFamily="18" charset="0"/>
              </a:rPr>
              <a:t> </a:t>
            </a:r>
            <a:r>
              <a:rPr lang="en-US" sz="2000" dirty="0">
                <a:solidFill>
                  <a:srgbClr val="1F1F1F"/>
                </a:solidFill>
                <a:latin typeface="Times New Roman" panose="02020603050405020304" pitchFamily="18" charset="0"/>
                <a:cs typeface="Times New Roman" panose="02020603050405020304" pitchFamily="18" charset="0"/>
              </a:rPr>
              <a:t>I</a:t>
            </a:r>
            <a:r>
              <a:rPr lang="en-US" sz="2000" b="0" dirty="0">
                <a:solidFill>
                  <a:srgbClr val="1F1F1F"/>
                </a:solidFill>
                <a:effectLst/>
                <a:latin typeface="Times New Roman" panose="02020603050405020304" pitchFamily="18" charset="0"/>
                <a:cs typeface="Times New Roman" panose="02020603050405020304" pitchFamily="18" charset="0"/>
              </a:rPr>
              <a:t>n order for violent scene detection to be helpful in real-world surveillance applications, the identification of violence must be speedy in order to allow for prompt intervention and resolution.</a:t>
            </a:r>
          </a:p>
          <a:p>
            <a:pPr marL="0" indent="0" algn="just">
              <a:buNone/>
            </a:pPr>
            <a:r>
              <a:rPr lang="en-US" sz="2000" b="0" dirty="0">
                <a:solidFill>
                  <a:srgbClr val="1F1F1F"/>
                </a:solidFill>
                <a:effectLst/>
                <a:latin typeface="Times New Roman" panose="02020603050405020304" pitchFamily="18" charset="0"/>
                <a:cs typeface="Times New Roman" panose="02020603050405020304" pitchFamily="18" charset="0"/>
              </a:rPr>
              <a:t> </a:t>
            </a:r>
          </a:p>
          <a:p>
            <a:pPr algn="just"/>
            <a:r>
              <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rPr>
              <a:t>We propose to incorporate subgroups into the task of VD, serving two purposes: it will increase interpretability of the outcome, by indicating where violence was detected, as well as increasing appropriateness for safety systems by enabling tracking and analysis of subgroups for VD.</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Motivation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0" dirty="0">
                <a:solidFill>
                  <a:srgbClr val="1F1F1F"/>
                </a:solidFill>
                <a:effectLst/>
                <a:latin typeface="Times New Roman" panose="02020603050405020304" pitchFamily="18" charset="0"/>
                <a:cs typeface="Times New Roman" panose="02020603050405020304" pitchFamily="18" charset="0"/>
              </a:rPr>
              <a:t>Initially, the rise of violent incidents and Accidents has prompted the installation of security cameras in public places, such as schools, airports, hospitals and shopping malls to ensure the security and safety of people’s life.</a:t>
            </a:r>
          </a:p>
          <a:p>
            <a:pPr algn="just"/>
            <a:endParaRPr lang="en-US" sz="2000" b="0" dirty="0">
              <a:solidFill>
                <a:srgbClr val="1F1F1F"/>
              </a:solidFill>
              <a:effectLst/>
              <a:latin typeface="Times New Roman" panose="02020603050405020304" pitchFamily="18" charset="0"/>
              <a:cs typeface="Times New Roman" panose="02020603050405020304" pitchFamily="18" charset="0"/>
            </a:endParaRPr>
          </a:p>
          <a:p>
            <a:pPr algn="just"/>
            <a:r>
              <a:rPr lang="en-US" sz="2000" b="0" dirty="0">
                <a:solidFill>
                  <a:srgbClr val="1F1F1F"/>
                </a:solidFill>
                <a:effectLst/>
                <a:latin typeface="Times New Roman" panose="02020603050405020304" pitchFamily="18" charset="0"/>
                <a:cs typeface="Times New Roman" panose="02020603050405020304" pitchFamily="18" charset="0"/>
              </a:rPr>
              <a:t>responding time of human operated monitoring system was extremely slow, resulting loss of person’s life and property.</a:t>
            </a:r>
          </a:p>
          <a:p>
            <a:pPr marL="0" indent="0" algn="just">
              <a:buNone/>
            </a:pPr>
            <a:endParaRPr lang="en-US" sz="2000" dirty="0">
              <a:solidFill>
                <a:srgbClr val="1F1F1F"/>
              </a:solidFill>
              <a:latin typeface="Times New Roman" panose="02020603050405020304" pitchFamily="18" charset="0"/>
              <a:cs typeface="Times New Roman" panose="02020603050405020304" pitchFamily="18" charset="0"/>
            </a:endParaRPr>
          </a:p>
          <a:p>
            <a:pPr algn="just"/>
            <a:r>
              <a:rPr lang="en-US" sz="2000" b="0" dirty="0">
                <a:solidFill>
                  <a:srgbClr val="1F1F1F"/>
                </a:solidFill>
                <a:effectLst/>
                <a:latin typeface="Times New Roman" panose="02020603050405020304" pitchFamily="18" charset="0"/>
                <a:cs typeface="Times New Roman" panose="02020603050405020304" pitchFamily="18" charset="0"/>
              </a:rPr>
              <a:t>identification of violent incidents has emerged as a prominent research area in computer vision over recent years due to its application and recent technological advances.</a:t>
            </a:r>
          </a:p>
          <a:p>
            <a:pPr marL="0" indent="0" algn="just">
              <a:buNone/>
            </a:pPr>
            <a:endParaRPr lang="en-US" sz="2000" b="0" dirty="0">
              <a:solidFill>
                <a:srgbClr val="1F1F1F"/>
              </a:solidFill>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Violence detection in videos is motivated by a commitment to improving public safety and societal well-being. </a:t>
            </a:r>
          </a:p>
          <a:p>
            <a:pPr algn="just"/>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56505337"/>
              </p:ext>
            </p:extLst>
          </p:nvPr>
        </p:nvGraphicFramePr>
        <p:xfrm>
          <a:off x="1" y="433810"/>
          <a:ext cx="12191999" cy="6187074"/>
        </p:xfrm>
        <a:graphic>
          <a:graphicData uri="http://schemas.openxmlformats.org/drawingml/2006/table">
            <a:tbl>
              <a:tblPr firstRow="1" bandRow="1">
                <a:tableStyleId>{073A0DAA-6AF3-43AB-8588-CEC1D06C72B9}</a:tableStyleId>
              </a:tblPr>
              <a:tblGrid>
                <a:gridCol w="657251">
                  <a:extLst>
                    <a:ext uri="{9D8B030D-6E8A-4147-A177-3AD203B41FA5}">
                      <a16:colId xmlns:a16="http://schemas.microsoft.com/office/drawing/2014/main" val="20000"/>
                    </a:ext>
                  </a:extLst>
                </a:gridCol>
                <a:gridCol w="3012399">
                  <a:extLst>
                    <a:ext uri="{9D8B030D-6E8A-4147-A177-3AD203B41FA5}">
                      <a16:colId xmlns:a16="http://schemas.microsoft.com/office/drawing/2014/main" val="20001"/>
                    </a:ext>
                  </a:extLst>
                </a:gridCol>
                <a:gridCol w="5198124">
                  <a:extLst>
                    <a:ext uri="{9D8B030D-6E8A-4147-A177-3AD203B41FA5}">
                      <a16:colId xmlns:a16="http://schemas.microsoft.com/office/drawing/2014/main" val="20002"/>
                    </a:ext>
                  </a:extLst>
                </a:gridCol>
                <a:gridCol w="3324225">
                  <a:extLst>
                    <a:ext uri="{9D8B030D-6E8A-4147-A177-3AD203B41FA5}">
                      <a16:colId xmlns:a16="http://schemas.microsoft.com/office/drawing/2014/main" val="20003"/>
                    </a:ext>
                  </a:extLst>
                </a:gridCol>
              </a:tblGrid>
              <a:tr h="479513">
                <a:tc>
                  <a:txBody>
                    <a:bodyPr/>
                    <a:lstStyle/>
                    <a:p>
                      <a:pPr algn="ctr"/>
                      <a:r>
                        <a:rPr lang="en-IN" sz="1400" dirty="0">
                          <a:latin typeface="Times New Roman" panose="02020603050405020304" pitchFamily="18" charset="0"/>
                          <a:cs typeface="Times New Roman" panose="02020603050405020304" pitchFamily="18" charset="0"/>
                        </a:rPr>
                        <a:t>Sr No.</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Paper Name</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400" dirty="0">
                          <a:latin typeface="Times New Roman" panose="02020603050405020304" pitchFamily="18" charset="0"/>
                          <a:cs typeface="Times New Roman" panose="02020603050405020304" pitchFamily="18" charset="0"/>
                        </a:rPr>
                        <a:t>Description</a:t>
                      </a:r>
                    </a:p>
                  </a:txBody>
                  <a:tcPr/>
                </a:tc>
                <a:tc>
                  <a:txBody>
                    <a:bodyPr/>
                    <a:lstStyle/>
                    <a:p>
                      <a:pPr algn="ctr"/>
                      <a:r>
                        <a:rPr lang="en-IN" sz="1400" dirty="0">
                          <a:latin typeface="Times New Roman" panose="02020603050405020304" pitchFamily="18" charset="0"/>
                          <a:cs typeface="Times New Roman" panose="02020603050405020304" pitchFamily="18" charset="0"/>
                        </a:rPr>
                        <a:t>Problem Found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930819">
                <a:tc>
                  <a:txBody>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1.</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State-of-the-art violence detection techniques in video surveillance security systems </a:t>
                      </a:r>
                      <a:r>
                        <a:rPr lang="en-IN" sz="1200" dirty="0">
                          <a:latin typeface="Times New Roman" panose="02020603050405020304" pitchFamily="18" charset="0"/>
                          <a:cs typeface="Times New Roman" panose="02020603050405020304" pitchFamily="18" charset="0"/>
                        </a:rPr>
                        <a:t>(6 April 2022).</a:t>
                      </a:r>
                    </a:p>
                  </a:txBody>
                  <a:tcPr/>
                </a:tc>
                <a:tc>
                  <a:txBody>
                    <a:bodyPr/>
                    <a:lstStyle/>
                    <a:p>
                      <a:r>
                        <a:rPr lang="en-US" sz="1200" dirty="0">
                          <a:latin typeface="Times New Roman" panose="02020603050405020304" pitchFamily="18" charset="0"/>
                          <a:cs typeface="Times New Roman" panose="02020603050405020304" pitchFamily="18" charset="0"/>
                        </a:rPr>
                        <a:t>In this systematic review, we provide a comprehensive assessment of the video violence detection problems that have been described in state-of-the-art researches. This work aims to address the problems as state-of-the-art methods in video violence detection, datasets to develop and train real-time video violence detection frameworks, discuss and identify open issues in the given problem.</a:t>
                      </a:r>
                      <a:endParaRPr lang="en-IN" sz="1200" dirty="0">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US" sz="1200" b="0" dirty="0">
                          <a:latin typeface="Times New Roman" panose="02020603050405020304" pitchFamily="18" charset="0"/>
                          <a:cs typeface="Times New Roman" panose="02020603050405020304" pitchFamily="18" charset="0"/>
                        </a:rPr>
                        <a:t>Data Scarcity and Quality</a:t>
                      </a:r>
                    </a:p>
                    <a:p>
                      <a:pPr marL="342900" indent="-342900">
                        <a:buAutoNum type="arabicPeriod"/>
                      </a:pPr>
                      <a:r>
                        <a:rPr lang="en-IN" sz="1200" b="0" dirty="0">
                          <a:latin typeface="Times New Roman" panose="02020603050405020304" pitchFamily="18" charset="0"/>
                          <a:cs typeface="Times New Roman" panose="02020603050405020304" pitchFamily="18" charset="0"/>
                        </a:rPr>
                        <a:t>Real-time Processing Challenges</a:t>
                      </a:r>
                    </a:p>
                    <a:p>
                      <a:pPr marL="0" indent="0">
                        <a:buNone/>
                      </a:pPr>
                      <a:r>
                        <a:rPr lang="en-US" sz="1200" b="0" dirty="0">
                          <a:latin typeface="Times New Roman" panose="02020603050405020304" pitchFamily="18" charset="0"/>
                          <a:cs typeface="Times New Roman" panose="02020603050405020304" pitchFamily="18" charset="0"/>
                        </a:rPr>
                        <a:t>3. Ambiguity in Violent Behavior Definition</a:t>
                      </a:r>
                    </a:p>
                    <a:p>
                      <a:pPr marL="0" indent="0">
                        <a:buNone/>
                      </a:pPr>
                      <a:r>
                        <a:rPr lang="en-US" sz="1200" b="0" dirty="0">
                          <a:latin typeface="Times New Roman" panose="02020603050405020304" pitchFamily="18" charset="0"/>
                          <a:cs typeface="Times New Roman" panose="02020603050405020304" pitchFamily="18" charset="0"/>
                        </a:rPr>
                        <a:t>4. Environmental and Lighting Variations</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38539">
                <a:tc>
                  <a:txBody>
                    <a:bodyPr/>
                    <a:lstStyle/>
                    <a:p>
                      <a:r>
                        <a:rPr lang="en-IN" sz="12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Two-stage complex action recognition framework for real-time surveillance automatic violence detection </a:t>
                      </a:r>
                      <a:r>
                        <a:rPr lang="en-US" sz="1200" b="0" i="0" u="none" kern="1200" dirty="0">
                          <a:solidFill>
                            <a:schemeClr val="tx1"/>
                          </a:solidFill>
                          <a:effectLst/>
                          <a:latin typeface="Times New Roman" panose="02020603050405020304" pitchFamily="18" charset="0"/>
                          <a:ea typeface="+mn-ea"/>
                          <a:cs typeface="Times New Roman" panose="02020603050405020304" pitchFamily="18" charset="0"/>
                        </a:rPr>
                        <a:t>(</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19 September 2023).</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paper presents a novel approach to automatic violence detection in community-based surveillance. It suggests that violence is a complex action that can be classified into more identifiable actions, which can be easily recognized by human action recognition algorithms. The framework uses a two-stage architecture to detect simple actions and classifies them as complex actions. The results show that the framework achieves 21 FPS operation speeds for real-time operations and 11 FPS for non-real-time operations, with median pooling accuracy reaching 83.08% and 80.50% respectively.</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1200" b="0" dirty="0">
                          <a:latin typeface="Times New Roman" panose="02020603050405020304" pitchFamily="18" charset="0"/>
                          <a:cs typeface="Times New Roman" panose="02020603050405020304" pitchFamily="18" charset="0"/>
                        </a:rPr>
                        <a:t>1.Complexity of Action Recognition Models</a:t>
                      </a:r>
                    </a:p>
                    <a:p>
                      <a:pPr marL="0" indent="0">
                        <a:buNone/>
                      </a:pPr>
                      <a:r>
                        <a:rPr lang="en-US" sz="1200" b="0" dirty="0">
                          <a:latin typeface="Times New Roman" panose="02020603050405020304" pitchFamily="18" charset="0"/>
                          <a:cs typeface="Times New Roman" panose="02020603050405020304" pitchFamily="18" charset="0"/>
                        </a:rPr>
                        <a:t>2. Limited Generalization and Overfitting</a:t>
                      </a:r>
                    </a:p>
                    <a:p>
                      <a:pPr marL="0" indent="0">
                        <a:buNone/>
                      </a:pPr>
                      <a:r>
                        <a:rPr lang="en-IN" sz="1200" b="0" dirty="0">
                          <a:latin typeface="Times New Roman" panose="02020603050405020304" pitchFamily="18" charset="0"/>
                          <a:cs typeface="Times New Roman" panose="02020603050405020304" pitchFamily="18" charset="0"/>
                        </a:rPr>
                        <a:t>3. Real-time Constraints</a:t>
                      </a:r>
                    </a:p>
                    <a:p>
                      <a:pPr marL="0" indent="0">
                        <a:buNone/>
                      </a:pPr>
                      <a:r>
                        <a:rPr lang="en-US" sz="1200" b="0" dirty="0">
                          <a:latin typeface="Times New Roman" panose="02020603050405020304" pitchFamily="18" charset="0"/>
                          <a:cs typeface="Times New Roman" panose="02020603050405020304" pitchFamily="18" charset="0"/>
                        </a:rPr>
                        <a:t>4. Handling of Ambiguous or Subtle Actions</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108594">
                <a:tc>
                  <a:txBody>
                    <a:bodyPr/>
                    <a:lstStyle/>
                    <a:p>
                      <a:r>
                        <a:rPr lang="en-IN" sz="1200" dirty="0">
                          <a:latin typeface="Times New Roman" panose="02020603050405020304" pitchFamily="18" charset="0"/>
                          <a:cs typeface="Times New Roman" panose="02020603050405020304" pitchFamily="18" charset="0"/>
                        </a:rPr>
                        <a:t>3.</a:t>
                      </a:r>
                    </a:p>
                  </a:txBody>
                  <a:tcPr/>
                </a:tc>
                <a:tc>
                  <a:txBody>
                    <a:bodyPr/>
                    <a:lstStyle/>
                    <a:p>
                      <a:r>
                        <a:rPr lang="en-IN" sz="1200" dirty="0">
                          <a:latin typeface="Times New Roman" panose="02020603050405020304" pitchFamily="18" charset="0"/>
                          <a:cs typeface="Times New Roman" panose="02020603050405020304" pitchFamily="18" charset="0"/>
                        </a:rPr>
                        <a:t>Real time violence and Weapon Detection System (May 2024). </a:t>
                      </a: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This is an article about real-time violence and weapon detection . It discusses the use of deep learning to detect violent activities and weapons in video streams . The authors propose a system that uses Convolutional Neural Networks (CNN) and Bidirectional Long Short-Term Memory Networks (LSTM) to detect violence, and You Only Look Once (YOLO) to detect weapons . The system is able to accurately identify violent activities and weapons, and issue alerts for timely intervention . Some of the flaws of the study are that it was not peer reviewed, and that the authors did not report any competing interests .Let me know if you would like learn more about real-time violence and weapon detection.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1200" b="0" dirty="0">
                          <a:latin typeface="Times New Roman" panose="02020603050405020304" pitchFamily="18" charset="0"/>
                          <a:cs typeface="Times New Roman" panose="02020603050405020304" pitchFamily="18" charset="0"/>
                        </a:rPr>
                        <a:t>1.Dataset Bias: If the training dataset doesn't represent a diverse range of scenarios (e.g., lighting conditions, camera angles, cultural differences in violence depictions), the model might struggle to generalize to real-world situations.</a:t>
                      </a:r>
                    </a:p>
                    <a:p>
                      <a:pPr marL="0" indent="0">
                        <a:buNone/>
                      </a:pPr>
                      <a:r>
                        <a:rPr lang="en-US" sz="1200" b="0" dirty="0">
                          <a:latin typeface="Times New Roman" panose="02020603050405020304" pitchFamily="18" charset="0"/>
                          <a:cs typeface="Times New Roman" panose="02020603050405020304" pitchFamily="18" charset="0"/>
                        </a:rPr>
                        <a:t>2. False Positives and Negatives: Deep learning models might misinterpret actions based solely on visual cues, leading to false positives (e.g., a playful fight being mistaken for violence) or false negatives (e.g., subtle acts of aggression going undetected).</a:t>
                      </a:r>
                    </a:p>
                    <a:p>
                      <a:pPr marL="0" indent="0">
                        <a:buNone/>
                      </a:pPr>
                      <a:r>
                        <a:rPr lang="en-US" sz="1200" b="0" dirty="0">
                          <a:latin typeface="Times New Roman" panose="02020603050405020304" pitchFamily="18" charset="0"/>
                          <a:cs typeface="Times New Roman" panose="02020603050405020304" pitchFamily="18" charset="0"/>
                        </a:rPr>
                        <a:t>3. Lack of Peer Review: Diverse datasets with representative scenarios and accurate labeling. </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013421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4E7FE6-8B04-A8E4-CCA7-2280B4AC4CA3}"/>
              </a:ext>
            </a:extLst>
          </p:cNvPr>
          <p:cNvGraphicFramePr>
            <a:graphicFrameLocks noGrp="1"/>
          </p:cNvGraphicFramePr>
          <p:nvPr>
            <p:extLst>
              <p:ext uri="{D42A27DB-BD31-4B8C-83A1-F6EECF244321}">
                <p14:modId xmlns:p14="http://schemas.microsoft.com/office/powerpoint/2010/main" val="1410600632"/>
              </p:ext>
            </p:extLst>
          </p:nvPr>
        </p:nvGraphicFramePr>
        <p:xfrm>
          <a:off x="254000" y="186268"/>
          <a:ext cx="11695543" cy="5453037"/>
        </p:xfrm>
        <a:graphic>
          <a:graphicData uri="http://schemas.openxmlformats.org/drawingml/2006/table">
            <a:tbl>
              <a:tblPr firstRow="1" bandRow="1">
                <a:tableStyleId>{073A0DAA-6AF3-43AB-8588-CEC1D06C72B9}</a:tableStyleId>
              </a:tblPr>
              <a:tblGrid>
                <a:gridCol w="654519">
                  <a:extLst>
                    <a:ext uri="{9D8B030D-6E8A-4147-A177-3AD203B41FA5}">
                      <a16:colId xmlns:a16="http://schemas.microsoft.com/office/drawing/2014/main" val="20000"/>
                    </a:ext>
                  </a:extLst>
                </a:gridCol>
                <a:gridCol w="2883459">
                  <a:extLst>
                    <a:ext uri="{9D8B030D-6E8A-4147-A177-3AD203B41FA5}">
                      <a16:colId xmlns:a16="http://schemas.microsoft.com/office/drawing/2014/main" val="20001"/>
                    </a:ext>
                  </a:extLst>
                </a:gridCol>
                <a:gridCol w="4894822">
                  <a:extLst>
                    <a:ext uri="{9D8B030D-6E8A-4147-A177-3AD203B41FA5}">
                      <a16:colId xmlns:a16="http://schemas.microsoft.com/office/drawing/2014/main" val="20002"/>
                    </a:ext>
                  </a:extLst>
                </a:gridCol>
                <a:gridCol w="3262743">
                  <a:extLst>
                    <a:ext uri="{9D8B030D-6E8A-4147-A177-3AD203B41FA5}">
                      <a16:colId xmlns:a16="http://schemas.microsoft.com/office/drawing/2014/main" val="20003"/>
                    </a:ext>
                  </a:extLst>
                </a:gridCol>
              </a:tblGrid>
              <a:tr h="531906">
                <a:tc>
                  <a:txBody>
                    <a:bodyPr/>
                    <a:lstStyle/>
                    <a:p>
                      <a:pPr algn="ctr"/>
                      <a:r>
                        <a:rPr lang="en-IN" sz="200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Description</a:t>
                      </a:r>
                    </a:p>
                  </a:txBody>
                  <a:tcPr/>
                </a:tc>
                <a:tc>
                  <a:txBody>
                    <a:bodyPr/>
                    <a:lstStyle/>
                    <a:p>
                      <a:pPr algn="ctr"/>
                      <a:r>
                        <a:rPr lang="en-IN" sz="2000" dirty="0">
                          <a:latin typeface="Times New Roman" panose="02020603050405020304" pitchFamily="18" charset="0"/>
                          <a:cs typeface="Times New Roman" panose="02020603050405020304" pitchFamily="18" charset="0"/>
                        </a:rPr>
                        <a:t>Problem Found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34477">
                <a:tc>
                  <a:txBody>
                    <a:bodyPr/>
                    <a:lstStyle/>
                    <a:p>
                      <a:r>
                        <a:rPr lang="en-IN" sz="1400"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Visual Approach for Real-Time Detection of Violent Actions in Videos </a:t>
                      </a:r>
                      <a:r>
                        <a:rPr lang="en-IN" sz="1200" dirty="0">
                          <a:latin typeface="Times New Roman" panose="02020603050405020304" pitchFamily="18" charset="0"/>
                          <a:cs typeface="Times New Roman" panose="02020603050405020304" pitchFamily="18" charset="0"/>
                        </a:rPr>
                        <a:t>(December 2009).</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This is an article which detects car accidents using CCTV cameras. It discusses the use of neural networks to identify accidents in videos. The system also sends a message to hospital if any accident is detected.</a:t>
                      </a:r>
                    </a:p>
                    <a:p>
                      <a:r>
                        <a:rPr lang="en-IN" sz="1200" dirty="0">
                          <a:latin typeface="Times New Roman" panose="02020603050405020304" pitchFamily="18" charset="0"/>
                          <a:cs typeface="Times New Roman" panose="02020603050405020304" pitchFamily="18" charset="0"/>
                        </a:rPr>
                        <a:t>Various technologies used are : Convolutional Neural Networks , Real Time Processing, Integration with Medical Alert system, Data collection and Annotation.</a:t>
                      </a:r>
                    </a:p>
                  </a:txBody>
                  <a:tcPr/>
                </a:tc>
                <a:tc>
                  <a:txBody>
                    <a:bodyPr/>
                    <a:lstStyle/>
                    <a:p>
                      <a:pPr marL="0" indent="0">
                        <a:buNone/>
                      </a:pPr>
                      <a:r>
                        <a:rPr lang="en-IN" sz="1200" b="0" dirty="0">
                          <a:latin typeface="Times New Roman" panose="02020603050405020304" pitchFamily="18" charset="0"/>
                          <a:cs typeface="Times New Roman" panose="02020603050405020304" pitchFamily="18" charset="0"/>
                        </a:rPr>
                        <a:t>1.Data Limitation as it was tested on videos from YouTube with  89% of accuracy</a:t>
                      </a:r>
                    </a:p>
                    <a:p>
                      <a:pPr marL="0" indent="0">
                        <a:buNone/>
                      </a:pPr>
                      <a:r>
                        <a:rPr lang="en-IN" sz="1200" b="0" dirty="0">
                          <a:latin typeface="Times New Roman" panose="02020603050405020304" pitchFamily="18" charset="0"/>
                          <a:cs typeface="Times New Roman" panose="02020603050405020304" pitchFamily="18" charset="0"/>
                        </a:rPr>
                        <a:t>2.Enviornmental Factors</a:t>
                      </a:r>
                    </a:p>
                    <a:p>
                      <a:pPr marL="0" indent="0">
                        <a:buNone/>
                      </a:pPr>
                      <a:r>
                        <a:rPr lang="en-IN" sz="1200" b="0" dirty="0">
                          <a:latin typeface="Times New Roman" panose="02020603050405020304" pitchFamily="18" charset="0"/>
                          <a:cs typeface="Times New Roman" panose="02020603050405020304" pitchFamily="18" charset="0"/>
                        </a:rPr>
                        <a:t>3.False Positives and Negatives</a:t>
                      </a:r>
                    </a:p>
                    <a:p>
                      <a:pPr marL="0" indent="0">
                        <a:buNone/>
                      </a:pPr>
                      <a:r>
                        <a:rPr lang="en-IN" sz="1200" b="0" dirty="0">
                          <a:latin typeface="Times New Roman" panose="02020603050405020304" pitchFamily="18" charset="0"/>
                          <a:cs typeface="Times New Roman" panose="02020603050405020304" pitchFamily="18" charset="0"/>
                        </a:rPr>
                        <a:t>4.Ethical Considerations: Privacy Concerns</a:t>
                      </a:r>
                    </a:p>
                    <a:p>
                      <a:pPr marL="0" indent="0">
                        <a:buNone/>
                      </a:pPr>
                      <a:r>
                        <a:rPr lang="en-IN" sz="1200" b="0" dirty="0">
                          <a:latin typeface="Times New Roman" panose="02020603050405020304" pitchFamily="18" charset="0"/>
                          <a:cs typeface="Times New Roman" panose="02020603050405020304" pitchFamily="18" charset="0"/>
                        </a:rPr>
                        <a:t>5.Scalibility : Computational Cost.</a:t>
                      </a:r>
                    </a:p>
                  </a:txBody>
                  <a:tcPr/>
                </a:tc>
                <a:extLst>
                  <a:ext uri="{0D108BD9-81ED-4DB2-BD59-A6C34878D82A}">
                    <a16:rowId xmlns:a16="http://schemas.microsoft.com/office/drawing/2014/main" val="10001"/>
                  </a:ext>
                </a:extLst>
              </a:tr>
              <a:tr h="1693040">
                <a:tc>
                  <a:txBody>
                    <a:bodyPr/>
                    <a:lstStyle/>
                    <a:p>
                      <a:r>
                        <a:rPr lang="en-IN" sz="1200" b="1" dirty="0">
                          <a:latin typeface="Times New Roman" panose="02020603050405020304" pitchFamily="18" charset="0"/>
                          <a:cs typeface="Times New Roman" panose="02020603050405020304" pitchFamily="18" charset="0"/>
                        </a:rPr>
                        <a:t>5</a:t>
                      </a:r>
                      <a:r>
                        <a:rPr lang="en-IN" sz="1200" dirty="0">
                          <a:latin typeface="Times New Roman" panose="02020603050405020304" pitchFamily="18" charset="0"/>
                          <a:cs typeface="Times New Roman" panose="02020603050405020304" pitchFamily="18" charset="0"/>
                        </a:rPr>
                        <a:t>.</a:t>
                      </a:r>
                    </a:p>
                  </a:txBody>
                  <a:tcPr/>
                </a:tc>
                <a:tc>
                  <a:txBody>
                    <a:bodyPr/>
                    <a:lstStyle/>
                    <a:p>
                      <a:r>
                        <a:rPr lang="en-IN" sz="1200" dirty="0">
                          <a:latin typeface="Times New Roman" panose="02020603050405020304" pitchFamily="18" charset="0"/>
                          <a:cs typeface="Times New Roman" panose="02020603050405020304" pitchFamily="18" charset="0"/>
                        </a:rPr>
                        <a:t>Real Time Violence Detection and Localization Through Sub-Group Analysis</a:t>
                      </a:r>
                    </a:p>
                    <a:p>
                      <a:r>
                        <a:rPr lang="en-IN" sz="1200" dirty="0">
                          <a:latin typeface="Times New Roman" panose="02020603050405020304" pitchFamily="18" charset="0"/>
                          <a:cs typeface="Times New Roman" panose="02020603050405020304" pitchFamily="18" charset="0"/>
                        </a:rPr>
                        <a:t>(May 2024).</a:t>
                      </a:r>
                    </a:p>
                  </a:txBody>
                  <a:tcPr/>
                </a:tc>
                <a:tc>
                  <a:txBody>
                    <a:bodyPr/>
                    <a:lstStyle/>
                    <a:p>
                      <a:r>
                        <a:rPr lang="en-US" sz="1200" dirty="0">
                          <a:latin typeface="Times New Roman" panose="02020603050405020304" pitchFamily="18" charset="0"/>
                          <a:cs typeface="Times New Roman" panose="02020603050405020304" pitchFamily="18" charset="0"/>
                        </a:rPr>
                        <a:t>This is an article about real-time violence detection and localization . The proposed method recognizes and tracks multiple subgroups across frames, providing an additional layer of information in violence detection . This enables the system to not only detect violence at video-level, but also to identify the groups involved . The system offers a small performance boost on the SCFD dataset and maintains performance onRWF-2000, reaching 91.3% and 87.2% accuracy respectively, demonstrating its practical utility while performing close to state-of-the-art methods.</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AutoNum type="arabicPeriod"/>
                      </a:pPr>
                      <a:r>
                        <a:rPr lang="en-US" sz="1200" b="0" dirty="0">
                          <a:latin typeface="Times New Roman" panose="02020603050405020304" pitchFamily="18" charset="0"/>
                          <a:cs typeface="Times New Roman" panose="02020603050405020304" pitchFamily="18" charset="0"/>
                        </a:rPr>
                        <a:t>Dataset Limitations: The presence of noise or artifacts in the dataset can impact the model's accuracy.</a:t>
                      </a:r>
                    </a:p>
                    <a:p>
                      <a:pPr marL="228600" indent="-228600">
                        <a:buAutoNum type="arabicPeriod"/>
                      </a:pPr>
                      <a:r>
                        <a:rPr lang="en-US" sz="1200" b="0" dirty="0">
                          <a:latin typeface="Times New Roman" panose="02020603050405020304" pitchFamily="18" charset="0"/>
                          <a:cs typeface="Times New Roman" panose="02020603050405020304" pitchFamily="18" charset="0"/>
                        </a:rPr>
                        <a:t>Evaluation Metrics:  While accuracy is a common metric, it may not capture the full picture, especially in imbalanced datasets.</a:t>
                      </a:r>
                    </a:p>
                    <a:p>
                      <a:pPr marL="228600" indent="-228600">
                        <a:buAutoNum type="arabicPeriod"/>
                      </a:pPr>
                      <a:r>
                        <a:rPr lang="en-US" sz="1200" b="0" dirty="0">
                          <a:latin typeface="Times New Roman" panose="02020603050405020304" pitchFamily="18" charset="0"/>
                          <a:cs typeface="Times New Roman" panose="02020603050405020304" pitchFamily="18" charset="0"/>
                        </a:rPr>
                        <a:t> Generalizability : The model's performance may be limited to the specific types of violence and environments present in the training data. </a:t>
                      </a:r>
                    </a:p>
                    <a:p>
                      <a:pPr marL="228600" indent="-228600">
                        <a:buAutoNum type="arabicPeriod"/>
                      </a:pPr>
                      <a:r>
                        <a:rPr lang="en-US" sz="1200" b="0" dirty="0">
                          <a:latin typeface="Times New Roman" panose="02020603050405020304" pitchFamily="18" charset="0"/>
                          <a:cs typeface="Times New Roman" panose="02020603050405020304" pitchFamily="18" charset="0"/>
                        </a:rPr>
                        <a:t>Real-time Constraints: The computational requirements of the proposed method may make it difficult for real-time applications. </a:t>
                      </a:r>
                    </a:p>
                    <a:p>
                      <a:pPr marL="228600" indent="-228600">
                        <a:buAutoNum type="arabicPeriod"/>
                      </a:pPr>
                      <a:r>
                        <a:rPr lang="en-US" sz="1200" b="0" dirty="0">
                          <a:latin typeface="Times New Roman" panose="02020603050405020304" pitchFamily="18" charset="0"/>
                          <a:cs typeface="Times New Roman" panose="02020603050405020304" pitchFamily="18" charset="0"/>
                        </a:rPr>
                        <a:t> Hardware Dependencies: The model's performance may be heavily dependent on specific hardware configurations.</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4255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altLang="en-US" dirty="0">
                <a:latin typeface="Times New Roman" panose="02020603050405020304" pitchFamily="18" charset="0"/>
                <a:cs typeface="Times New Roman" panose="02020603050405020304" pitchFamily="18" charset="0"/>
              </a:rPr>
              <a:t>Gap Analysis</a:t>
            </a:r>
          </a:p>
        </p:txBody>
      </p:sp>
      <p:sp>
        <p:nvSpPr>
          <p:cNvPr id="5" name="Content Placeholder 4"/>
          <p:cNvSpPr>
            <a:spLocks noGrp="1"/>
          </p:cNvSpPr>
          <p:nvPr>
            <p:ph idx="1"/>
          </p:nvPr>
        </p:nvSpPr>
        <p:spPr>
          <a:xfrm>
            <a:off x="838200" y="1690688"/>
            <a:ext cx="10515600" cy="5308600"/>
          </a:xfrm>
        </p:spPr>
        <p:txBody>
          <a:bodyPr/>
          <a:lstStyle/>
          <a:p>
            <a:pPr marL="0" indent="0" algn="just">
              <a:buNone/>
            </a:pPr>
            <a:r>
              <a:rPr lang="en-IN" altLang="en-US" sz="2400" b="1" dirty="0">
                <a:latin typeface="Times New Roman" panose="02020603050405020304" pitchFamily="18" charset="0"/>
                <a:cs typeface="Times New Roman" panose="02020603050405020304" pitchFamily="18" charset="0"/>
              </a:rPr>
              <a:t>Gap:  </a:t>
            </a:r>
            <a:r>
              <a:rPr lang="en-IN" altLang="en-US" sz="2400" dirty="0">
                <a:latin typeface="Times New Roman" panose="02020603050405020304" pitchFamily="18" charset="0"/>
                <a:cs typeface="Times New Roman" panose="02020603050405020304" pitchFamily="18" charset="0"/>
              </a:rPr>
              <a:t> </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Need for alert messages to the particular Helpline departments meaning  proper classification of violence </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Need for immediate response &amp; action. </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SMS alerts allow for the establishment of multiple levels of escalation.</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Location of the CCTV using  IP addresses must be provided to Organizations</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Notifying at least 2 Organizations which are nearby the detected violence</a:t>
            </a:r>
          </a:p>
          <a:p>
            <a:pPr marL="514350" indent="-514350" algn="just">
              <a:buFont typeface="+mj-lt"/>
              <a:buAutoNum type="arabicPeriod"/>
            </a:pPr>
            <a:r>
              <a:rPr lang="en-IN" altLang="en-US" sz="2000" dirty="0">
                <a:latin typeface="Times New Roman" panose="02020603050405020304" pitchFamily="18" charset="0"/>
                <a:cs typeface="Times New Roman" panose="02020603050405020304" pitchFamily="18" charset="0"/>
              </a:rPr>
              <a:t>Details of the Organizations must be provided into the System so that Notifying the Right and the closest organization is achieved.</a:t>
            </a:r>
          </a:p>
          <a:p>
            <a:pPr marL="514350" indent="-514350">
              <a:buFont typeface="+mj-lt"/>
              <a:buAutoNum type="arabicPeriod"/>
            </a:pP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Problem Statement</a:t>
            </a:r>
            <a:endParaRPr lang="en-IN"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30667" y="1825625"/>
            <a:ext cx="6446178" cy="4351338"/>
          </a:xfrm>
        </p:spPr>
        <p:txBody>
          <a:bodyPr>
            <a:normAutofit/>
          </a:bodyPr>
          <a:lstStyle/>
          <a:p>
            <a:pPr algn="just"/>
            <a:r>
              <a:rPr lang="en-US" sz="2000" dirty="0">
                <a:solidFill>
                  <a:srgbClr val="222222"/>
                </a:solidFill>
                <a:highlight>
                  <a:srgbClr val="FFFFFF"/>
                </a:highlight>
                <a:latin typeface="Times New Roman" panose="02020603050405020304" pitchFamily="18" charset="0"/>
                <a:cs typeface="Times New Roman" panose="02020603050405020304" pitchFamily="18" charset="0"/>
              </a:rPr>
              <a:t>T</a:t>
            </a:r>
            <a:r>
              <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rPr>
              <a:t>he use of images and security cameras has largely been used to provide post-crime evidence, which is used as proof to detect the culprits and is useful for insurance companies, police, or legal proceedings.</a:t>
            </a:r>
          </a:p>
          <a:p>
            <a:pPr marL="0" indent="0" algn="just">
              <a:buNone/>
            </a:pPr>
            <a:endPar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rPr>
              <a:t>These solutions are based on the use of security video cameras driven by artificial intelligence (AI) algorithms.</a:t>
            </a:r>
          </a:p>
          <a:p>
            <a:pPr marL="0" indent="0" algn="just">
              <a:buNone/>
            </a:pPr>
            <a:endPar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0" dirty="0">
                <a:solidFill>
                  <a:srgbClr val="222222"/>
                </a:solidFill>
                <a:effectLst/>
                <a:highlight>
                  <a:srgbClr val="FFFFFF"/>
                </a:highlight>
                <a:latin typeface="Times New Roman" panose="02020603050405020304" pitchFamily="18" charset="0"/>
                <a:cs typeface="Times New Roman" panose="02020603050405020304" pitchFamily="18" charset="0"/>
              </a:rPr>
              <a:t>The short-term solutions and the last-minute prevention of physical assault are precisely the ones which operate in real time; and they are the subject of this review.</a:t>
            </a:r>
            <a:endParaRPr lang="en-IN" sz="2000" dirty="0">
              <a:latin typeface="Times New Roman" panose="02020603050405020304" pitchFamily="18" charset="0"/>
              <a:cs typeface="Times New Roman" panose="02020603050405020304" pitchFamily="18" charset="0"/>
            </a:endParaRPr>
          </a:p>
          <a:p>
            <a:endParaRPr lang="en-US" sz="2000" dirty="0">
              <a:solidFill>
                <a:srgbClr val="222222"/>
              </a:solidFill>
              <a:highlight>
                <a:srgbClr val="FFFFFF"/>
              </a:highlight>
              <a:latin typeface="Times New Roman" panose="02020603050405020304" pitchFamily="18" charset="0"/>
              <a:cs typeface="Times New Roman" panose="02020603050405020304" pitchFamily="18" charset="0"/>
            </a:endParaRPr>
          </a:p>
        </p:txBody>
      </p:sp>
      <p:pic>
        <p:nvPicPr>
          <p:cNvPr id="6" name="Picture 14" descr="Premium Photo | CCTV Security Camera in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891" y="1825625"/>
            <a:ext cx="4248471"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9368"/>
            <a:ext cx="10515600" cy="1325563"/>
          </a:xfrm>
        </p:spPr>
        <p:txBody>
          <a:bodyPr>
            <a:normAutofit/>
          </a:bodyPr>
          <a:lstStyle/>
          <a:p>
            <a:r>
              <a:rPr lang="en-IN" sz="2800" i="0" dirty="0">
                <a:solidFill>
                  <a:srgbClr val="222222"/>
                </a:solidFill>
                <a:effectLst/>
                <a:highlight>
                  <a:srgbClr val="FFFFFF"/>
                </a:highlight>
                <a:latin typeface="Times New Roman" panose="02020603050405020304" pitchFamily="18" charset="0"/>
                <a:cs typeface="Times New Roman" panose="02020603050405020304" pitchFamily="18" charset="0"/>
              </a:rPr>
              <a:t>Representation of violent actions in surveillance as complex actions :</a:t>
            </a:r>
            <a:endParaRPr lang="en-IN" sz="2800" dirty="0"/>
          </a:p>
        </p:txBody>
      </p:sp>
      <p:pic>
        <p:nvPicPr>
          <p:cNvPr id="7" name="Content Placeholder 6"/>
          <p:cNvPicPr>
            <a:picLocks noGrp="1" noChangeAspect="1"/>
          </p:cNvPicPr>
          <p:nvPr>
            <p:ph idx="1"/>
          </p:nvPr>
        </p:nvPicPr>
        <p:blipFill>
          <a:blip r:embed="rId2"/>
          <a:stretch>
            <a:fillRect/>
          </a:stretch>
        </p:blipFill>
        <p:spPr>
          <a:xfrm>
            <a:off x="318499" y="1366463"/>
            <a:ext cx="11239928" cy="50240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3377</Words>
  <Application>Microsoft Office PowerPoint</Application>
  <PresentationFormat>Widescreen</PresentationFormat>
  <Paragraphs>256</Paragraphs>
  <Slides>27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Calibri Light</vt:lpstr>
      <vt:lpstr>Times New Roman</vt:lpstr>
      <vt:lpstr>Office Theme</vt:lpstr>
      <vt:lpstr>1_Office Theme</vt:lpstr>
      <vt:lpstr>Sinhgad Technical Education Society’s Smt. Kashibai Navale College Of Engineering Department of Computer Engineering  Academic Year: 2024-25 </vt:lpstr>
      <vt:lpstr>    Agenda</vt:lpstr>
      <vt:lpstr>    Introduction</vt:lpstr>
      <vt:lpstr>    Motivation</vt:lpstr>
      <vt:lpstr>PowerPoint Presentation</vt:lpstr>
      <vt:lpstr>PowerPoint Presentation</vt:lpstr>
      <vt:lpstr>Gap Analysis</vt:lpstr>
      <vt:lpstr>   Problem Statement</vt:lpstr>
      <vt:lpstr>Representation of violent actions in surveillance as complex actions :</vt:lpstr>
      <vt:lpstr>Objective</vt:lpstr>
      <vt:lpstr>Social Impact</vt:lpstr>
      <vt:lpstr>PowerPoint Presentation</vt:lpstr>
      <vt:lpstr>PowerPoint Presentation</vt:lpstr>
      <vt:lpstr>   System architecture</vt:lpstr>
      <vt:lpstr>PowerPoint Presentation</vt:lpstr>
      <vt:lpstr>    SDLC Model</vt:lpstr>
      <vt:lpstr>Component diagram:</vt:lpstr>
      <vt:lpstr>Deployment diagram:</vt:lpstr>
      <vt:lpstr>Feasibility &amp; Scope</vt:lpstr>
      <vt:lpstr>   Hardware Requirements</vt:lpstr>
      <vt:lpstr>   Software Requirements</vt:lpstr>
      <vt:lpstr>    Advantages </vt:lpstr>
      <vt:lpstr>    Limitations</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Dayama</dc:creator>
  <cp:lastModifiedBy>Vaishnavi Dayama</cp:lastModifiedBy>
  <cp:revision>38</cp:revision>
  <dcterms:created xsi:type="dcterms:W3CDTF">2024-09-23T03:41:00Z</dcterms:created>
  <dcterms:modified xsi:type="dcterms:W3CDTF">2025-01-21T07:00:54Z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927E08F277DB4455BCC69DC38CBE7AEA_12</vt:lpwstr>
  </property>
  <property fmtid="{D5CDD505-2E9C-101B-9397-08002B2CF9AE}" pid="3" name="KSOProductBuildVer">
    <vt:lpwstr>1033-12.2.0.18283</vt:lpwstr>
  </property>
</Properties>
</file>