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c2631bd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c2631bd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c2631bd0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c2631bd0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c2631bd0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c2631bd0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c2631bd0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c2631bd0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c2631bd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c2631bd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c2631bd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c2631bd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c2631bd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c2631bd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c2631bd0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c2631bd0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c2631bd0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c2631bd0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c2631bd0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c2631bd0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c2631bd0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c2631bd0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c2631bd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c2631bd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Problem Statement</a:t>
            </a:r>
            <a:endParaRPr b="1"/>
          </a:p>
        </p:txBody>
      </p:sp>
      <p:sp>
        <p:nvSpPr>
          <p:cNvPr id="55" name="Google Shape;55;p13"/>
          <p:cNvSpPr txBox="1"/>
          <p:nvPr>
            <p:ph idx="1" type="body"/>
          </p:nvPr>
        </p:nvSpPr>
        <p:spPr>
          <a:xfrm>
            <a:off x="311700" y="1152475"/>
            <a:ext cx="8520600" cy="3652500"/>
          </a:xfrm>
          <a:prstGeom prst="rect">
            <a:avLst/>
          </a:prstGeom>
        </p:spPr>
        <p:txBody>
          <a:bodyPr anchorCtr="0" anchor="t" bIns="91425" lIns="91425" spcFirstLastPara="1" rIns="91425" wrap="square" tIns="91425">
            <a:normAutofit fontScale="92500" lnSpcReduction="20000"/>
          </a:bodyPr>
          <a:lstStyle/>
          <a:p>
            <a:pPr indent="0" lvl="0" marL="0" rtl="0" algn="l">
              <a:lnSpc>
                <a:spcPct val="83300"/>
              </a:lnSpc>
              <a:spcBef>
                <a:spcPts val="0"/>
              </a:spcBef>
              <a:spcAft>
                <a:spcPts val="0"/>
              </a:spcAft>
              <a:buClr>
                <a:schemeClr val="dk1"/>
              </a:buClr>
              <a:buSzPct val="52380"/>
              <a:buFont typeface="Arial"/>
              <a:buNone/>
            </a:pPr>
            <a:r>
              <a:rPr b="1" lang="en-GB" sz="2100">
                <a:solidFill>
                  <a:schemeClr val="dk1"/>
                </a:solidFill>
              </a:rPr>
              <a:t>Problem Statement:</a:t>
            </a:r>
            <a:r>
              <a:rPr b="1" lang="en-GB" sz="2100">
                <a:solidFill>
                  <a:schemeClr val="dk1"/>
                </a:solidFill>
              </a:rPr>
              <a:t> </a:t>
            </a:r>
            <a:r>
              <a:rPr lang="en-GB" sz="2000">
                <a:solidFill>
                  <a:schemeClr val="dk1"/>
                </a:solidFill>
              </a:rPr>
              <a:t>Customized AI Kitchen for India</a:t>
            </a:r>
            <a:endParaRPr sz="2000">
              <a:solidFill>
                <a:schemeClr val="dk1"/>
              </a:solidFill>
            </a:endParaRPr>
          </a:p>
          <a:p>
            <a:pPr indent="0" lvl="0" marL="0" rtl="0" algn="l">
              <a:lnSpc>
                <a:spcPct val="83300"/>
              </a:lnSpc>
              <a:spcBef>
                <a:spcPts val="0"/>
              </a:spcBef>
              <a:spcAft>
                <a:spcPts val="0"/>
              </a:spcAft>
              <a:buClr>
                <a:schemeClr val="dk1"/>
              </a:buClr>
              <a:buSzPct val="64553"/>
              <a:buFont typeface="Arial"/>
              <a:buNone/>
            </a:pPr>
            <a:r>
              <a:t/>
            </a:r>
            <a:endParaRPr sz="1704">
              <a:solidFill>
                <a:schemeClr val="dk1"/>
              </a:solidFill>
            </a:endParaRPr>
          </a:p>
          <a:p>
            <a:pPr indent="0" lvl="0" marL="0" rtl="0" algn="l">
              <a:lnSpc>
                <a:spcPct val="150000"/>
              </a:lnSpc>
              <a:spcBef>
                <a:spcPts val="1200"/>
              </a:spcBef>
              <a:spcAft>
                <a:spcPts val="0"/>
              </a:spcAft>
              <a:buClr>
                <a:schemeClr val="dk1"/>
              </a:buClr>
              <a:buSzPct val="57648"/>
              <a:buFont typeface="Arial"/>
              <a:buNone/>
            </a:pPr>
            <a:r>
              <a:rPr lang="en-GB" sz="1908">
                <a:solidFill>
                  <a:schemeClr val="dk1"/>
                </a:solidFill>
              </a:rPr>
              <a:t>It is such a huge challenge to many households nowadays juggling time efficiently as the world continues to process so fast yet mealtime should not be compromised and unhealthy. The need to juggle work, personal commitments and preparing meals can push you towards fast food or pre-packaged options that might not promote optimal health. Also, the task of cooking involves a variety of steps such as planning and ingredient prep to cook and cleanup - often more than people bargain for in our busy lives.</a:t>
            </a:r>
            <a:endParaRPr sz="1908">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83300"/>
              </a:lnSpc>
              <a:spcBef>
                <a:spcPts val="0"/>
              </a:spcBef>
              <a:spcAft>
                <a:spcPts val="0"/>
              </a:spcAft>
              <a:buClr>
                <a:schemeClr val="dk1"/>
              </a:buClr>
              <a:buSzPct val="42242"/>
              <a:buFont typeface="Arial"/>
              <a:buNone/>
            </a:pPr>
            <a:r>
              <a:rPr b="1" lang="en-GB" sz="2604"/>
              <a:t>Technologies used</a:t>
            </a:r>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Frontend: HTML, CSS, JavaScript, Figma for design.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Backend: Flask, TensorFlow/Keras for machine learning models.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Models: YOLO for object detection, MobileNetV2 for classification.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Data Handling: TensorFlow’s </a:t>
            </a:r>
            <a:r>
              <a:rPr lang="en-GB" sz="1600">
                <a:solidFill>
                  <a:schemeClr val="dk1"/>
                </a:solidFill>
                <a:latin typeface="Roboto Mono"/>
                <a:ea typeface="Roboto Mono"/>
                <a:cs typeface="Roboto Mono"/>
                <a:sym typeface="Roboto Mono"/>
              </a:rPr>
              <a:t>ImageDataGenerator</a:t>
            </a:r>
            <a:r>
              <a:rPr lang="en-GB">
                <a:solidFill>
                  <a:schemeClr val="dk1"/>
                </a:solidFill>
              </a:rPr>
              <a:t> for data augmentation.</a:t>
            </a:r>
            <a:endParaRPr>
              <a:solidFill>
                <a:schemeClr val="dk1"/>
              </a:solidFill>
            </a:endParaRPr>
          </a:p>
          <a:p>
            <a:pPr indent="0" lvl="0" marL="0" rtl="0" algn="l">
              <a:spcBef>
                <a:spcPts val="0"/>
              </a:spcBef>
              <a:spcAft>
                <a:spcPts val="1200"/>
              </a:spcAft>
              <a:buNone/>
            </a:pPr>
            <a:r>
              <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83300"/>
              </a:lnSpc>
              <a:spcBef>
                <a:spcPts val="0"/>
              </a:spcBef>
              <a:spcAft>
                <a:spcPts val="0"/>
              </a:spcAft>
              <a:buClr>
                <a:schemeClr val="dk1"/>
              </a:buClr>
              <a:buSzPct val="42242"/>
              <a:buFont typeface="Arial"/>
              <a:buNone/>
            </a:pPr>
            <a:r>
              <a:rPr b="1" lang="en-GB" sz="2604"/>
              <a:t>Team members and contribution:</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GB">
                <a:solidFill>
                  <a:schemeClr val="dk1"/>
                </a:solidFill>
              </a:rPr>
              <a:t>Atharv</a:t>
            </a:r>
            <a:r>
              <a:rPr lang="en-GB">
                <a:solidFill>
                  <a:schemeClr val="dk1"/>
                </a:solidFill>
              </a:rPr>
              <a:t>: NLP Voice assistant ,Back-End, Front-End, Object-Detection</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en-GB">
                <a:solidFill>
                  <a:schemeClr val="dk1"/>
                </a:solidFill>
              </a:rPr>
              <a:t>Tanya</a:t>
            </a:r>
            <a:r>
              <a:rPr lang="en-GB">
                <a:solidFill>
                  <a:schemeClr val="dk1"/>
                </a:solidFill>
              </a:rPr>
              <a:t>: </a:t>
            </a:r>
            <a:r>
              <a:rPr lang="en-GB">
                <a:solidFill>
                  <a:schemeClr val="dk1"/>
                </a:solidFill>
              </a:rPr>
              <a:t>Data Collection,</a:t>
            </a:r>
            <a:r>
              <a:rPr lang="en-GB">
                <a:solidFill>
                  <a:schemeClr val="dk1"/>
                </a:solidFill>
              </a:rPr>
              <a:t>NLP and </a:t>
            </a:r>
            <a:r>
              <a:rPr lang="en-GB">
                <a:solidFill>
                  <a:schemeClr val="dk1"/>
                </a:solidFill>
              </a:rPr>
              <a:t>Object-Detection</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en-GB">
                <a:solidFill>
                  <a:schemeClr val="dk1"/>
                </a:solidFill>
              </a:rPr>
              <a:t>Pranathi</a:t>
            </a:r>
            <a:r>
              <a:rPr lang="en-GB">
                <a:solidFill>
                  <a:schemeClr val="dk1"/>
                </a:solidFill>
              </a:rPr>
              <a:t>: Front-End Development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en-GB">
                <a:solidFill>
                  <a:schemeClr val="dk1"/>
                </a:solidFill>
              </a:rPr>
              <a:t>Lochan</a:t>
            </a:r>
            <a:r>
              <a:rPr lang="en-GB">
                <a:solidFill>
                  <a:schemeClr val="dk1"/>
                </a:solidFill>
              </a:rPr>
              <a:t>: Data Collection, tried app development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en-GB">
                <a:solidFill>
                  <a:schemeClr val="dk1"/>
                </a:solidFill>
              </a:rPr>
              <a:t>Vishwaa</a:t>
            </a:r>
            <a:r>
              <a:rPr lang="en-GB">
                <a:solidFill>
                  <a:schemeClr val="dk1"/>
                </a:solidFill>
              </a:rPr>
              <a:t>: Data Collection(5%)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83300"/>
              </a:lnSpc>
              <a:spcBef>
                <a:spcPts val="0"/>
              </a:spcBef>
              <a:spcAft>
                <a:spcPts val="0"/>
              </a:spcAft>
              <a:buClr>
                <a:schemeClr val="dk1"/>
              </a:buClr>
              <a:buSzPct val="42242"/>
              <a:buFont typeface="Arial"/>
              <a:buNone/>
            </a:pPr>
            <a:r>
              <a:rPr b="1" lang="en-GB" sz="2604"/>
              <a:t>Conclusion</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AI Kitchen for India exemplifies the potential of AI to enhance everyday activities, such as cooking. By merging advanced machine learning techniques with user-friendly web technologies, the application not only simplifies the cooking process but also encourages creativity in the kitchen. The project stands as a testament to how technology can empower individuals, making cooking more accessible and enjoyable for everyone. As we continue to refine and expand its features, AI Kitchen for India aims to become an indispensable tool for modern cooking, ultimately transforming how we interact with food in our daily lives.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83300"/>
              </a:lnSpc>
              <a:spcBef>
                <a:spcPts val="0"/>
              </a:spcBef>
              <a:spcAft>
                <a:spcPts val="0"/>
              </a:spcAft>
              <a:buClr>
                <a:schemeClr val="dk1"/>
              </a:buClr>
              <a:buSzPct val="42242"/>
              <a:buFont typeface="Arial"/>
              <a:buNone/>
            </a:pPr>
            <a:r>
              <a:rPr b="1" lang="en-GB" sz="2604"/>
              <a:t>Unique Idea Brief (Solution)</a:t>
            </a:r>
            <a:endParaRPr b="1" sz="2604"/>
          </a:p>
          <a:p>
            <a:pPr indent="0" lvl="0" marL="0" rtl="0" algn="l">
              <a:lnSpc>
                <a:spcPct val="83300"/>
              </a:lnSpc>
              <a:spcBef>
                <a:spcPts val="0"/>
              </a:spcBef>
              <a:spcAft>
                <a:spcPts val="0"/>
              </a:spcAft>
              <a:buClr>
                <a:schemeClr val="dk1"/>
              </a:buClr>
              <a:buSzPct val="42242"/>
              <a:buFont typeface="Arial"/>
              <a:buNone/>
            </a:pPr>
            <a:r>
              <a:t/>
            </a:r>
            <a:endParaRPr b="1" sz="2604"/>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Clr>
                <a:schemeClr val="dk1"/>
              </a:buClr>
              <a:buSzPts val="1100"/>
              <a:buFont typeface="Arial"/>
              <a:buNone/>
            </a:pPr>
            <a:r>
              <a:rPr lang="en-GB" sz="1700">
                <a:solidFill>
                  <a:schemeClr val="dk1"/>
                </a:solidFill>
              </a:rPr>
              <a:t>We propose to create a kitchen model with AI components that automates food assembly and increases home-cooking productivity. This model focuses on:</a:t>
            </a:r>
            <a:endParaRPr sz="1700">
              <a:solidFill>
                <a:schemeClr val="dk1"/>
              </a:solidFill>
            </a:endParaRPr>
          </a:p>
          <a:p>
            <a:pPr indent="-336550" lvl="0" marL="457200" rtl="0" algn="l">
              <a:lnSpc>
                <a:spcPct val="150000"/>
              </a:lnSpc>
              <a:spcBef>
                <a:spcPts val="1200"/>
              </a:spcBef>
              <a:spcAft>
                <a:spcPts val="0"/>
              </a:spcAft>
              <a:buClr>
                <a:schemeClr val="dk1"/>
              </a:buClr>
              <a:buSzPts val="1700"/>
              <a:buAutoNum type="arabicPeriod"/>
            </a:pPr>
            <a:r>
              <a:rPr lang="en-GB" sz="1700">
                <a:solidFill>
                  <a:schemeClr val="dk1"/>
                </a:solidFill>
              </a:rPr>
              <a:t>Customized Meal Planning: Leveraging AI to Recommend &amp; Create Meals Based on Individual's Taste Profile And Nutritional Requirements.</a:t>
            </a:r>
            <a:endParaRPr sz="1700">
              <a:solidFill>
                <a:schemeClr val="dk1"/>
              </a:solidFill>
            </a:endParaRPr>
          </a:p>
          <a:p>
            <a:pPr indent="-336550" lvl="0" marL="457200" rtl="0" algn="l">
              <a:lnSpc>
                <a:spcPct val="150000"/>
              </a:lnSpc>
              <a:spcBef>
                <a:spcPts val="0"/>
              </a:spcBef>
              <a:spcAft>
                <a:spcPts val="0"/>
              </a:spcAft>
              <a:buClr>
                <a:schemeClr val="dk1"/>
              </a:buClr>
              <a:buSzPts val="1700"/>
              <a:buAutoNum type="arabicPeriod"/>
            </a:pPr>
            <a:r>
              <a:rPr lang="en-GB" sz="1700">
                <a:solidFill>
                  <a:schemeClr val="dk1"/>
                </a:solidFill>
              </a:rPr>
              <a:t>AI-Enabled Kitchen Equipment: Integrating smart appliances that automate cooking processes and monitor food quality.</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83300"/>
              </a:lnSpc>
              <a:spcBef>
                <a:spcPts val="0"/>
              </a:spcBef>
              <a:spcAft>
                <a:spcPts val="0"/>
              </a:spcAft>
              <a:buClr>
                <a:schemeClr val="dk1"/>
              </a:buClr>
              <a:buSzPct val="42242"/>
              <a:buFont typeface="Arial"/>
              <a:buNone/>
            </a:pPr>
            <a:r>
              <a:rPr b="1" lang="en-GB" sz="2604"/>
              <a:t>Features Offered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rPr>
              <a:t>Voice Control: </a:t>
            </a:r>
            <a:r>
              <a:rPr lang="en-GB" sz="1700">
                <a:solidFill>
                  <a:schemeClr val="dk1"/>
                </a:solidFill>
              </a:rPr>
              <a:t>Hands-free control of kitchen appliances and devices.</a:t>
            </a:r>
            <a:endParaRPr sz="1700">
              <a:solidFill>
                <a:schemeClr val="dk1"/>
              </a:solidFill>
            </a:endParaRPr>
          </a:p>
          <a:p>
            <a:pPr indent="0" lvl="0" marL="0" rtl="0" algn="l">
              <a:spcBef>
                <a:spcPts val="1200"/>
              </a:spcBef>
              <a:spcAft>
                <a:spcPts val="0"/>
              </a:spcAft>
              <a:buNone/>
            </a:pPr>
            <a:r>
              <a:rPr b="1" lang="en-GB">
                <a:solidFill>
                  <a:schemeClr val="dk1"/>
                </a:solidFill>
              </a:rPr>
              <a:t>Personalized Meal Recommendation:</a:t>
            </a:r>
            <a:r>
              <a:rPr b="1" lang="en-GB" sz="1700">
                <a:solidFill>
                  <a:schemeClr val="dk1"/>
                </a:solidFill>
              </a:rPr>
              <a:t> </a:t>
            </a:r>
            <a:r>
              <a:rPr lang="en-GB" sz="1700">
                <a:solidFill>
                  <a:schemeClr val="dk1"/>
                </a:solidFill>
              </a:rPr>
              <a:t>AI algorithms that understand user preference and dietary restrictions.</a:t>
            </a:r>
            <a:endParaRPr sz="1700">
              <a:solidFill>
                <a:schemeClr val="dk1"/>
              </a:solidFill>
            </a:endParaRPr>
          </a:p>
          <a:p>
            <a:pPr indent="0" lvl="0" marL="0" rtl="0" algn="l">
              <a:spcBef>
                <a:spcPts val="1200"/>
              </a:spcBef>
              <a:spcAft>
                <a:spcPts val="1200"/>
              </a:spcAft>
              <a:buNone/>
            </a:pPr>
            <a:r>
              <a:rPr b="1" lang="en-GB">
                <a:solidFill>
                  <a:schemeClr val="dk1"/>
                </a:solidFill>
              </a:rPr>
              <a:t>User-friendly Interface: </a:t>
            </a:r>
            <a:r>
              <a:rPr lang="en-GB" sz="1700">
                <a:solidFill>
                  <a:schemeClr val="dk1"/>
                </a:solidFill>
              </a:rPr>
              <a:t>Easy-to-use platform for meal planning and kitchen </a:t>
            </a:r>
            <a:r>
              <a:rPr lang="en-GB" sz="1700">
                <a:solidFill>
                  <a:schemeClr val="dk1"/>
                </a:solidFill>
              </a:rPr>
              <a:t>management</a:t>
            </a:r>
            <a:r>
              <a:rPr lang="en-GB" sz="1700">
                <a:solidFill>
                  <a:schemeClr val="dk1"/>
                </a:solidFill>
              </a:rPr>
              <a:t> </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83300"/>
              </a:lnSpc>
              <a:spcBef>
                <a:spcPts val="0"/>
              </a:spcBef>
              <a:spcAft>
                <a:spcPts val="0"/>
              </a:spcAft>
              <a:buClr>
                <a:schemeClr val="dk1"/>
              </a:buClr>
              <a:buSzPct val="42203"/>
              <a:buFont typeface="Arial"/>
              <a:buNone/>
            </a:pPr>
            <a:r>
              <a:rPr b="1" lang="en-GB" sz="2606"/>
              <a:t>Process Flow</a:t>
            </a:r>
            <a:endParaRPr/>
          </a:p>
        </p:txBody>
      </p:sp>
      <p:sp>
        <p:nvSpPr>
          <p:cNvPr id="73" name="Google Shape;73;p16"/>
          <p:cNvSpPr txBox="1"/>
          <p:nvPr>
            <p:ph idx="1" type="body"/>
          </p:nvPr>
        </p:nvSpPr>
        <p:spPr>
          <a:xfrm>
            <a:off x="311700" y="1152475"/>
            <a:ext cx="8520600" cy="382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7200">
                <a:solidFill>
                  <a:schemeClr val="dk1"/>
                </a:solidFill>
              </a:rPr>
              <a:t>Step 1: User Input</a:t>
            </a:r>
            <a:endParaRPr b="1" sz="7200">
              <a:solidFill>
                <a:schemeClr val="dk1"/>
              </a:solidFill>
            </a:endParaRPr>
          </a:p>
          <a:p>
            <a:pPr indent="-336550" lvl="0" marL="457200" rtl="0" algn="l">
              <a:lnSpc>
                <a:spcPct val="150000"/>
              </a:lnSpc>
              <a:spcBef>
                <a:spcPts val="1200"/>
              </a:spcBef>
              <a:spcAft>
                <a:spcPts val="0"/>
              </a:spcAft>
              <a:buClr>
                <a:schemeClr val="dk1"/>
              </a:buClr>
              <a:buSzPct val="100000"/>
              <a:buChar char="●"/>
            </a:pPr>
            <a:r>
              <a:rPr lang="en-GB" sz="6800">
                <a:solidFill>
                  <a:schemeClr val="dk1"/>
                </a:solidFill>
              </a:rPr>
              <a:t>The user inputs a string (max 100 characters) through a web interface or API.</a:t>
            </a:r>
            <a:endParaRPr sz="6800">
              <a:solidFill>
                <a:schemeClr val="dk1"/>
              </a:solidFill>
            </a:endParaRPr>
          </a:p>
          <a:p>
            <a:pPr indent="-336550" lvl="0" marL="457200" rtl="0" algn="l">
              <a:lnSpc>
                <a:spcPct val="150000"/>
              </a:lnSpc>
              <a:spcBef>
                <a:spcPts val="0"/>
              </a:spcBef>
              <a:spcAft>
                <a:spcPts val="0"/>
              </a:spcAft>
              <a:buClr>
                <a:schemeClr val="dk1"/>
              </a:buClr>
              <a:buSzPct val="100000"/>
              <a:buChar char="●"/>
            </a:pPr>
            <a:r>
              <a:rPr lang="en-GB" sz="6800">
                <a:solidFill>
                  <a:schemeClr val="dk1"/>
                </a:solidFill>
              </a:rPr>
              <a:t>The input is sent to the Data Loader component.</a:t>
            </a:r>
            <a:endParaRPr sz="6800">
              <a:solidFill>
                <a:schemeClr val="dk1"/>
              </a:solidFill>
            </a:endParaRPr>
          </a:p>
          <a:p>
            <a:pPr indent="0" lvl="0" marL="0" rtl="0" algn="l">
              <a:spcBef>
                <a:spcPts val="1200"/>
              </a:spcBef>
              <a:spcAft>
                <a:spcPts val="0"/>
              </a:spcAft>
              <a:buNone/>
            </a:pPr>
            <a:r>
              <a:rPr b="1" lang="en-GB" sz="7200">
                <a:solidFill>
                  <a:schemeClr val="dk1"/>
                </a:solidFill>
              </a:rPr>
              <a:t>Step 2: Data Loader</a:t>
            </a:r>
            <a:endParaRPr b="1" sz="7200">
              <a:solidFill>
                <a:schemeClr val="dk1"/>
              </a:solidFill>
            </a:endParaRPr>
          </a:p>
          <a:p>
            <a:pPr indent="-336550" lvl="0" marL="457200" rtl="0" algn="l">
              <a:lnSpc>
                <a:spcPct val="150000"/>
              </a:lnSpc>
              <a:spcBef>
                <a:spcPts val="1200"/>
              </a:spcBef>
              <a:spcAft>
                <a:spcPts val="0"/>
              </a:spcAft>
              <a:buClr>
                <a:schemeClr val="dk1"/>
              </a:buClr>
              <a:buSzPct val="100000"/>
              <a:buChar char="●"/>
            </a:pPr>
            <a:r>
              <a:rPr lang="en-GB" sz="6800">
                <a:solidFill>
                  <a:schemeClr val="dk1"/>
                </a:solidFill>
              </a:rPr>
              <a:t>The Data Loader reads a CSV file containing 1000 recipes.</a:t>
            </a:r>
            <a:endParaRPr sz="6800">
              <a:solidFill>
                <a:schemeClr val="dk1"/>
              </a:solidFill>
            </a:endParaRPr>
          </a:p>
          <a:p>
            <a:pPr indent="-336550" lvl="0" marL="457200" rtl="0" algn="l">
              <a:lnSpc>
                <a:spcPct val="150000"/>
              </a:lnSpc>
              <a:spcBef>
                <a:spcPts val="0"/>
              </a:spcBef>
              <a:spcAft>
                <a:spcPts val="0"/>
              </a:spcAft>
              <a:buClr>
                <a:schemeClr val="dk1"/>
              </a:buClr>
              <a:buSzPct val="100000"/>
              <a:buChar char="●"/>
            </a:pPr>
            <a:r>
              <a:rPr lang="en-GB" sz="6800">
                <a:solidFill>
                  <a:schemeClr val="dk1"/>
                </a:solidFill>
              </a:rPr>
              <a:t>The Data Loader returns a list of 1000 recipes to the Text Preprocessor component.</a:t>
            </a:r>
            <a:endParaRPr sz="6800">
              <a:solidFill>
                <a:schemeClr val="dk1"/>
              </a:solidFill>
            </a:endParaRPr>
          </a:p>
          <a:p>
            <a:pPr indent="0" lvl="0" marL="0" rtl="0" algn="l">
              <a:spcBef>
                <a:spcPts val="1200"/>
              </a:spcBef>
              <a:spcAft>
                <a:spcPts val="0"/>
              </a:spcAft>
              <a:buClr>
                <a:schemeClr val="dk1"/>
              </a:buClr>
              <a:buSzPts val="275"/>
              <a:buFont typeface="Arial"/>
              <a:buNone/>
            </a:pPr>
            <a:r>
              <a:rPr b="1" lang="en-GB" sz="7200">
                <a:solidFill>
                  <a:schemeClr val="dk1"/>
                </a:solidFill>
              </a:rPr>
              <a:t>Step 3: Text Preprocessor</a:t>
            </a:r>
            <a:endParaRPr sz="6800">
              <a:solidFill>
                <a:schemeClr val="dk1"/>
              </a:solidFill>
            </a:endParaRPr>
          </a:p>
          <a:p>
            <a:pPr indent="-336550" lvl="0" marL="457200" rtl="0" algn="l">
              <a:spcBef>
                <a:spcPts val="1200"/>
              </a:spcBef>
              <a:spcAft>
                <a:spcPts val="0"/>
              </a:spcAft>
              <a:buClr>
                <a:schemeClr val="dk1"/>
              </a:buClr>
              <a:buSzPct val="100000"/>
              <a:buChar char="●"/>
            </a:pPr>
            <a:r>
              <a:rPr lang="en-GB" sz="6800">
                <a:solidFill>
                  <a:schemeClr val="dk1"/>
                </a:solidFill>
              </a:rPr>
              <a:t>The Text Preprocessor receives the list of 1000 recipes from the Data Loader.</a:t>
            </a:r>
            <a:endParaRPr sz="6800">
              <a:solidFill>
                <a:schemeClr val="dk1"/>
              </a:solidFill>
            </a:endParaRPr>
          </a:p>
          <a:p>
            <a:pPr indent="0" lvl="0" marL="0" rtl="0" algn="l">
              <a:spcBef>
                <a:spcPts val="1200"/>
              </a:spcBef>
              <a:spcAft>
                <a:spcPts val="1200"/>
              </a:spcAft>
              <a:buNone/>
            </a:pPr>
            <a:r>
              <a:t/>
            </a:r>
            <a:endParaRPr sz="5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165425" y="0"/>
            <a:ext cx="8723100" cy="60537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Char char="●"/>
            </a:pPr>
            <a:r>
              <a:rPr lang="en-GB" sz="1700"/>
              <a:t>The Text Preprocessor removes bracketed content, converts text to lowercase, and removes stop words and punctuation from each recipe.</a:t>
            </a:r>
            <a:endParaRPr sz="1700"/>
          </a:p>
          <a:p>
            <a:pPr indent="-336550" lvl="0" marL="457200" rtl="0" algn="l">
              <a:lnSpc>
                <a:spcPct val="150000"/>
              </a:lnSpc>
              <a:spcBef>
                <a:spcPts val="0"/>
              </a:spcBef>
              <a:spcAft>
                <a:spcPts val="0"/>
              </a:spcAft>
              <a:buSzPts val="1700"/>
              <a:buChar char="●"/>
            </a:pPr>
            <a:r>
              <a:rPr lang="en-GB" sz="1700"/>
              <a:t>The Text Preprocessor returns a list of 1000 preprocessed recipes to the Word2Vec Model component.</a:t>
            </a:r>
            <a:endParaRPr sz="1700"/>
          </a:p>
          <a:p>
            <a:pPr indent="0" lvl="0" marL="0" rtl="0" algn="l">
              <a:lnSpc>
                <a:spcPct val="150000"/>
              </a:lnSpc>
              <a:spcBef>
                <a:spcPts val="0"/>
              </a:spcBef>
              <a:spcAft>
                <a:spcPts val="0"/>
              </a:spcAft>
              <a:buNone/>
            </a:pPr>
            <a:r>
              <a:rPr b="1" lang="en-GB" sz="1800"/>
              <a:t>Step 4: Word2Vec Model</a:t>
            </a:r>
            <a:endParaRPr b="1" sz="1800"/>
          </a:p>
          <a:p>
            <a:pPr indent="-336550" lvl="0" marL="457200" rtl="0" algn="l">
              <a:lnSpc>
                <a:spcPct val="150000"/>
              </a:lnSpc>
              <a:spcBef>
                <a:spcPts val="0"/>
              </a:spcBef>
              <a:spcAft>
                <a:spcPts val="0"/>
              </a:spcAft>
              <a:buSzPts val="1700"/>
              <a:buChar char="●"/>
            </a:pPr>
            <a:r>
              <a:rPr lang="en-GB" sz="1700"/>
              <a:t> The Word2Vec Model receives the list of 1000 preprocessed recipes from the Text Preprocessor.</a:t>
            </a:r>
            <a:endParaRPr sz="1700"/>
          </a:p>
          <a:p>
            <a:pPr indent="-336550" lvl="0" marL="457200" rtl="0" algn="l">
              <a:lnSpc>
                <a:spcPct val="150000"/>
              </a:lnSpc>
              <a:spcBef>
                <a:spcPts val="0"/>
              </a:spcBef>
              <a:spcAft>
                <a:spcPts val="0"/>
              </a:spcAft>
              <a:buSzPts val="1700"/>
              <a:buChar char="●"/>
            </a:pPr>
            <a:r>
              <a:rPr lang="en-GB" sz="1700"/>
              <a:t>The Word2Vec Model trains a word embedding model with the following hyperparameters:</a:t>
            </a:r>
            <a:endParaRPr sz="1700"/>
          </a:p>
          <a:p>
            <a:pPr indent="-336550" lvl="0" marL="457200" rtl="0" algn="l">
              <a:lnSpc>
                <a:spcPct val="150000"/>
              </a:lnSpc>
              <a:spcBef>
                <a:spcPts val="0"/>
              </a:spcBef>
              <a:spcAft>
                <a:spcPts val="0"/>
              </a:spcAft>
              <a:buSzPts val="1700"/>
              <a:buChar char="●"/>
            </a:pPr>
            <a:r>
              <a:rPr lang="en-GB" sz="1700"/>
              <a:t>Vector size: 100</a:t>
            </a:r>
            <a:endParaRPr sz="1700"/>
          </a:p>
          <a:p>
            <a:pPr indent="-336550" lvl="0" marL="457200" rtl="0" algn="l">
              <a:lnSpc>
                <a:spcPct val="150000"/>
              </a:lnSpc>
              <a:spcBef>
                <a:spcPts val="0"/>
              </a:spcBef>
              <a:spcAft>
                <a:spcPts val="0"/>
              </a:spcAft>
              <a:buSzPts val="1700"/>
              <a:buChar char="●"/>
            </a:pPr>
            <a:r>
              <a:rPr lang="en-GB" sz="1700"/>
              <a:t>Window size: 5</a:t>
            </a:r>
            <a:endParaRPr sz="1700"/>
          </a:p>
          <a:p>
            <a:pPr indent="0" lvl="0" marL="0" rtl="0" algn="l">
              <a:lnSpc>
                <a:spcPct val="150000"/>
              </a:lnSpc>
              <a:spcBef>
                <a:spcPts val="0"/>
              </a:spcBef>
              <a:spcAft>
                <a:spcPts val="0"/>
              </a:spcAft>
              <a:buNone/>
            </a:pPr>
            <a:r>
              <a:t/>
            </a:r>
            <a:endParaRPr sz="17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0" y="0"/>
            <a:ext cx="9076200" cy="51795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dk1"/>
              </a:buClr>
              <a:buSzPts val="1700"/>
              <a:buChar char="●"/>
            </a:pPr>
            <a:r>
              <a:rPr lang="en-GB" sz="1700">
                <a:solidFill>
                  <a:schemeClr val="dk1"/>
                </a:solidFill>
              </a:rPr>
              <a:t>Min count: 1</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GB" sz="1700">
                <a:solidFill>
                  <a:schemeClr val="dk1"/>
                </a:solidFill>
              </a:rPr>
              <a:t>Epochs: 10</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GB" sz="1700">
                <a:solidFill>
                  <a:schemeClr val="dk1"/>
                </a:solidFill>
              </a:rPr>
              <a:t>The Word2Vec Model returns a 100x100 word embedding matrix to the Ingredient Extractor and Utensil and Instruction Extractor components.</a:t>
            </a:r>
            <a:endParaRPr sz="1700">
              <a:solidFill>
                <a:schemeClr val="dk1"/>
              </a:solidFill>
            </a:endParaRPr>
          </a:p>
          <a:p>
            <a:pPr indent="0" lvl="0" marL="0" rtl="0" algn="l">
              <a:lnSpc>
                <a:spcPct val="150000"/>
              </a:lnSpc>
              <a:spcBef>
                <a:spcPts val="0"/>
              </a:spcBef>
              <a:spcAft>
                <a:spcPts val="0"/>
              </a:spcAft>
              <a:buNone/>
            </a:pPr>
            <a:r>
              <a:rPr b="1" lang="en-GB" sz="1800">
                <a:solidFill>
                  <a:schemeClr val="dk1"/>
                </a:solidFill>
              </a:rPr>
              <a:t>Step 5: Ingredient Extractor</a:t>
            </a:r>
            <a:endParaRPr b="1" sz="1800">
              <a:solidFill>
                <a:schemeClr val="dk1"/>
              </a:solidFill>
            </a:endParaRPr>
          </a:p>
          <a:p>
            <a:pPr indent="-336550" lvl="0" marL="457200" rtl="0" algn="l">
              <a:lnSpc>
                <a:spcPct val="150000"/>
              </a:lnSpc>
              <a:spcBef>
                <a:spcPts val="0"/>
              </a:spcBef>
              <a:spcAft>
                <a:spcPts val="0"/>
              </a:spcAft>
              <a:buClr>
                <a:schemeClr val="dk1"/>
              </a:buClr>
              <a:buSzPts val="1700"/>
              <a:buChar char="●"/>
            </a:pPr>
            <a:r>
              <a:rPr lang="en-GB" sz="1700">
                <a:solidFill>
                  <a:schemeClr val="dk1"/>
                </a:solidFill>
              </a:rPr>
              <a:t>The Ingredient Extractor receives the preprocessed recipe text and the word embedding matrix from the Word2Vec Model.</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GB" sz="1700">
                <a:solidFill>
                  <a:schemeClr val="dk1"/>
                </a:solidFill>
              </a:rPr>
              <a:t>The Ingredient Extractor uses the word embedding matrix to identify 5-10 ingredients in the recipe text.</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GB" sz="1700">
                <a:solidFill>
                  <a:schemeClr val="dk1"/>
                </a:solidFill>
              </a:rPr>
              <a:t>The Ingredient Extractor returns a list of extracted ingredients to the Text-to-Speech (TTS) Module component.</a:t>
            </a:r>
            <a:endParaRPr sz="1700">
              <a:solidFill>
                <a:schemeClr val="dk1"/>
              </a:solidFill>
            </a:endParaRPr>
          </a:p>
          <a:p>
            <a:pPr indent="0" lvl="0" marL="0" rtl="0" algn="l">
              <a:lnSpc>
                <a:spcPct val="150000"/>
              </a:lnSpc>
              <a:spcBef>
                <a:spcPts val="0"/>
              </a:spcBef>
              <a:spcAft>
                <a:spcPts val="0"/>
              </a:spcAft>
              <a:buNone/>
            </a:pPr>
            <a:r>
              <a:t/>
            </a:r>
            <a:endParaRPr sz="1700">
              <a:solidFill>
                <a:schemeClr val="dk1"/>
              </a:solidFill>
            </a:endParaRPr>
          </a:p>
          <a:p>
            <a:pPr indent="0" lvl="0" marL="0" rtl="0" algn="l">
              <a:lnSpc>
                <a:spcPct val="150000"/>
              </a:lnSpc>
              <a:spcBef>
                <a:spcPts val="0"/>
              </a:spcBef>
              <a:spcAft>
                <a:spcPts val="0"/>
              </a:spcAft>
              <a:buNone/>
            </a:pPr>
            <a:r>
              <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65100" y="268200"/>
            <a:ext cx="9013800" cy="638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1800"/>
              <a:t>Step 6: Utensil and Instruction Extractor</a:t>
            </a:r>
            <a:endParaRPr/>
          </a:p>
          <a:p>
            <a:pPr indent="-336550" lvl="0" marL="457200" rtl="0" algn="l">
              <a:lnSpc>
                <a:spcPct val="150000"/>
              </a:lnSpc>
              <a:spcBef>
                <a:spcPts val="0"/>
              </a:spcBef>
              <a:spcAft>
                <a:spcPts val="0"/>
              </a:spcAft>
              <a:buSzPts val="1700"/>
              <a:buChar char="●"/>
            </a:pPr>
            <a:r>
              <a:rPr lang="en-GB" sz="1700"/>
              <a:t>The Utensil and Instruction Extractor receives the preprocessed recipe text and the word embedding matrix from the Word2Vec Model.</a:t>
            </a:r>
            <a:endParaRPr sz="1700"/>
          </a:p>
          <a:p>
            <a:pPr indent="-336550" lvl="0" marL="457200" rtl="0" algn="l">
              <a:lnSpc>
                <a:spcPct val="150000"/>
              </a:lnSpc>
              <a:spcBef>
                <a:spcPts val="0"/>
              </a:spcBef>
              <a:spcAft>
                <a:spcPts val="0"/>
              </a:spcAft>
              <a:buSzPts val="1700"/>
              <a:buChar char="●"/>
            </a:pPr>
            <a:r>
              <a:rPr lang="en-GB" sz="1700"/>
              <a:t>The Utensil and Instruction Extractor uses the word embedding matrix to identify 5-10 utensils and instructions in the recipe text</a:t>
            </a:r>
            <a:r>
              <a:rPr lang="en-GB" sz="1700"/>
              <a:t>.</a:t>
            </a:r>
            <a:endParaRPr sz="1700"/>
          </a:p>
          <a:p>
            <a:pPr indent="-336550" lvl="0" marL="457200" rtl="0" algn="l">
              <a:lnSpc>
                <a:spcPct val="150000"/>
              </a:lnSpc>
              <a:spcBef>
                <a:spcPts val="0"/>
              </a:spcBef>
              <a:spcAft>
                <a:spcPts val="0"/>
              </a:spcAft>
              <a:buSzPts val="1700"/>
              <a:buChar char="●"/>
            </a:pPr>
            <a:r>
              <a:rPr lang="en-GB" sz="1700"/>
              <a:t>The Utensil and Instruction Extractor returns a list of extracted utensils and instructions to the Text-to-Speech (TTS) Module component.</a:t>
            </a:r>
            <a:endParaRPr sz="1700"/>
          </a:p>
          <a:p>
            <a:pPr indent="0" lvl="0" marL="0" rtl="0" algn="l">
              <a:lnSpc>
                <a:spcPct val="150000"/>
              </a:lnSpc>
              <a:spcBef>
                <a:spcPts val="0"/>
              </a:spcBef>
              <a:spcAft>
                <a:spcPts val="0"/>
              </a:spcAft>
              <a:buNone/>
            </a:pPr>
            <a:r>
              <a:rPr b="1" lang="en-GB" sz="1700"/>
              <a:t>Step 7: Text-to-Speech (TTS) Module</a:t>
            </a:r>
            <a:endParaRPr b="1" sz="1700"/>
          </a:p>
          <a:p>
            <a:pPr indent="-336550" lvl="0" marL="457200" rtl="0" algn="l">
              <a:lnSpc>
                <a:spcPct val="150000"/>
              </a:lnSpc>
              <a:spcBef>
                <a:spcPts val="0"/>
              </a:spcBef>
              <a:spcAft>
                <a:spcPts val="0"/>
              </a:spcAft>
              <a:buSzPts val="1700"/>
              <a:buChar char="●"/>
            </a:pPr>
            <a:r>
              <a:rPr lang="en-GB" sz="1700"/>
              <a:t>The TTS Module receives the lists of extracted ingredients, utensils, and instructions from the Ingredient Extractor and Utensil and Instruction Extractor components.</a:t>
            </a:r>
            <a:endParaRPr sz="1700"/>
          </a:p>
          <a:p>
            <a:pPr indent="-336550" lvl="0" marL="457200" rtl="0" algn="l">
              <a:lnSpc>
                <a:spcPct val="150000"/>
              </a:lnSpc>
              <a:spcBef>
                <a:spcPts val="0"/>
              </a:spcBef>
              <a:spcAft>
                <a:spcPts val="0"/>
              </a:spcAft>
              <a:buSzPts val="1700"/>
              <a:buChar char="●"/>
            </a:pPr>
            <a:r>
              <a:rPr lang="en-GB" sz="1700"/>
              <a:t>The TTS Module uses a TTS library (e.g., gTTS) to convert the text into an audio file.</a:t>
            </a:r>
            <a:endParaRPr sz="1700"/>
          </a:p>
          <a:p>
            <a:pPr indent="-336550" lvl="0" marL="457200" rtl="0" algn="l">
              <a:lnSpc>
                <a:spcPct val="150000"/>
              </a:lnSpc>
              <a:spcBef>
                <a:spcPts val="0"/>
              </a:spcBef>
              <a:spcAft>
                <a:spcPts val="0"/>
              </a:spcAft>
              <a:buSzPts val="1700"/>
              <a:buChar char="●"/>
            </a:pPr>
            <a:r>
              <a:rPr lang="en-GB" sz="1700"/>
              <a:t>The TTS Module returns an audio file to the Speech Output component.</a:t>
            </a:r>
            <a:endParaRPr sz="1700"/>
          </a:p>
          <a:p>
            <a:pPr indent="0" lvl="0" marL="0" rtl="0" algn="l">
              <a:lnSpc>
                <a:spcPct val="120000"/>
              </a:lnSpc>
              <a:spcBef>
                <a:spcPts val="0"/>
              </a:spcBef>
              <a:spcAft>
                <a:spcPts val="0"/>
              </a:spcAft>
              <a:buNone/>
            </a:pPr>
            <a:r>
              <a:t/>
            </a:r>
            <a:endParaRPr b="1" sz="1700"/>
          </a:p>
          <a:p>
            <a:pPr indent="0" lvl="0" marL="0" rtl="0" algn="l">
              <a:lnSpc>
                <a:spcPct val="120000"/>
              </a:lnSpc>
              <a:spcBef>
                <a:spcPts val="0"/>
              </a:spcBef>
              <a:spcAft>
                <a:spcPts val="0"/>
              </a:spcAft>
              <a:buNone/>
            </a:pPr>
            <a:r>
              <a:t/>
            </a:r>
            <a:endParaRPr b="1" sz="1700"/>
          </a:p>
          <a:p>
            <a:pPr indent="0" lvl="0" marL="0" rtl="0" algn="l">
              <a:lnSpc>
                <a:spcPct val="120000"/>
              </a:lnSpc>
              <a:spcBef>
                <a:spcPts val="0"/>
              </a:spcBef>
              <a:spcAft>
                <a:spcPts val="0"/>
              </a:spcAft>
              <a:buNone/>
            </a:pPr>
            <a:r>
              <a:t/>
            </a:r>
            <a:endParaRPr sz="1700"/>
          </a:p>
          <a:p>
            <a:pPr indent="0" lvl="0" marL="0" rtl="0" algn="l">
              <a:lnSpc>
                <a:spcPct val="120000"/>
              </a:lnSpc>
              <a:spcBef>
                <a:spcPts val="0"/>
              </a:spcBef>
              <a:spcAft>
                <a:spcPts val="0"/>
              </a:spcAft>
              <a:buNone/>
            </a:pPr>
            <a:r>
              <a:t/>
            </a:r>
            <a:endParaRPr sz="17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nvSpPr>
        <p:spPr>
          <a:xfrm>
            <a:off x="165425" y="0"/>
            <a:ext cx="8848500" cy="250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Step 8: Speech Output</a:t>
            </a:r>
            <a:endParaRPr b="1" sz="1800"/>
          </a:p>
          <a:p>
            <a:pPr indent="0" lvl="0" marL="0" rtl="0" algn="l">
              <a:spcBef>
                <a:spcPts val="0"/>
              </a:spcBef>
              <a:spcAft>
                <a:spcPts val="0"/>
              </a:spcAft>
              <a:buNone/>
            </a:pPr>
            <a:r>
              <a:t/>
            </a:r>
            <a:endParaRPr/>
          </a:p>
          <a:p>
            <a:pPr indent="-336550" lvl="0" marL="457200" rtl="0" algn="l">
              <a:lnSpc>
                <a:spcPct val="150000"/>
              </a:lnSpc>
              <a:spcBef>
                <a:spcPts val="0"/>
              </a:spcBef>
              <a:spcAft>
                <a:spcPts val="0"/>
              </a:spcAft>
              <a:buSzPts val="1700"/>
              <a:buChar char="●"/>
            </a:pPr>
            <a:r>
              <a:rPr lang="en-GB" sz="1700"/>
              <a:t>The Speech Output component receives the audio file from the TTS Module.</a:t>
            </a:r>
            <a:endParaRPr sz="1700"/>
          </a:p>
          <a:p>
            <a:pPr indent="-336550" lvl="0" marL="457200" rtl="0" algn="l">
              <a:lnSpc>
                <a:spcPct val="150000"/>
              </a:lnSpc>
              <a:spcBef>
                <a:spcPts val="0"/>
              </a:spcBef>
              <a:spcAft>
                <a:spcPts val="0"/>
              </a:spcAft>
              <a:buSzPts val="1700"/>
              <a:buChar char="●"/>
            </a:pPr>
            <a:r>
              <a:rPr lang="en-GB" sz="1700"/>
              <a:t>The Speech Output component plays the audio file, providing the user with a spoken recipe.</a:t>
            </a:r>
            <a:endParaRPr sz="1700"/>
          </a:p>
          <a:p>
            <a:pPr indent="-336550" lvl="0" marL="457200" rtl="0" algn="l">
              <a:lnSpc>
                <a:spcPct val="150000"/>
              </a:lnSpc>
              <a:spcBef>
                <a:spcPts val="0"/>
              </a:spcBef>
              <a:spcAft>
                <a:spcPts val="0"/>
              </a:spcAft>
              <a:buSzPts val="1700"/>
              <a:buChar char="●"/>
            </a:pPr>
            <a:r>
              <a:rPr lang="en-GB" sz="1700"/>
              <a:t>The Speech Output component may also provide additional features, such as recipe filtering or sorting</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83300"/>
              </a:lnSpc>
              <a:spcBef>
                <a:spcPts val="0"/>
              </a:spcBef>
              <a:spcAft>
                <a:spcPts val="0"/>
              </a:spcAft>
              <a:buClr>
                <a:schemeClr val="dk1"/>
              </a:buClr>
              <a:buSzPct val="42242"/>
              <a:buFont typeface="Arial"/>
              <a:buNone/>
            </a:pPr>
            <a:r>
              <a:rPr b="1" lang="en-GB" sz="2604"/>
              <a:t>Architecture Diagram</a:t>
            </a:r>
            <a:endParaRPr/>
          </a:p>
        </p:txBody>
      </p:sp>
      <p:sp>
        <p:nvSpPr>
          <p:cNvPr id="99" name="Google Shape;99;p21"/>
          <p:cNvSpPr txBox="1"/>
          <p:nvPr/>
        </p:nvSpPr>
        <p:spPr>
          <a:xfrm>
            <a:off x="5698550" y="2748075"/>
            <a:ext cx="346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00" name="Google Shape;100;p21"/>
          <p:cNvPicPr preferRelativeResize="0"/>
          <p:nvPr/>
        </p:nvPicPr>
        <p:blipFill>
          <a:blip r:embed="rId3">
            <a:alphaModFix/>
          </a:blip>
          <a:stretch>
            <a:fillRect/>
          </a:stretch>
        </p:blipFill>
        <p:spPr>
          <a:xfrm>
            <a:off x="167950" y="1017725"/>
            <a:ext cx="8037949" cy="361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