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5"/>
  </p:notesMasterIdLst>
  <p:sldIdLst>
    <p:sldId id="256" r:id="rId2"/>
    <p:sldId id="268" r:id="rId3"/>
    <p:sldId id="269" r:id="rId4"/>
    <p:sldId id="275" r:id="rId5"/>
    <p:sldId id="276" r:id="rId6"/>
    <p:sldId id="277" r:id="rId7"/>
    <p:sldId id="278" r:id="rId8"/>
    <p:sldId id="279" r:id="rId9"/>
    <p:sldId id="280" r:id="rId10"/>
    <p:sldId id="281" r:id="rId11"/>
    <p:sldId id="272" r:id="rId12"/>
    <p:sldId id="271"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athul%20a%20f%203rd%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athul%20a%20f%203rd%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6000" dirty="0" smtClean="0"/>
              <a:t>RESULT</a:t>
            </a:r>
            <a:r>
              <a:rPr lang="en-US" baseline="0" dirty="0" smtClean="0"/>
              <a:t> </a:t>
            </a:r>
            <a:endParaRPr lang="en-US" dirty="0"/>
          </a:p>
        </c:rich>
      </c:tx>
      <c:layout>
        <c:manualLayout>
          <c:xMode val="edge"/>
          <c:yMode val="edge"/>
          <c:x val="0.25664307298157024"/>
          <c:y val="3.3941680988432116E-2"/>
        </c:manualLayout>
      </c:layout>
    </c:title>
    <c:view3D>
      <c:rAngAx val="1"/>
    </c:view3D>
    <c:plotArea>
      <c:layout>
        <c:manualLayout>
          <c:layoutTarget val="inner"/>
          <c:xMode val="edge"/>
          <c:yMode val="edge"/>
          <c:x val="4.5477836309738923E-2"/>
          <c:y val="0.19167220426413775"/>
          <c:w val="0.81046501331781162"/>
          <c:h val="0.74702538499040261"/>
        </c:manualLayout>
      </c:layout>
      <c:pie3DChart>
        <c:varyColors val="1"/>
        <c:ser>
          <c:idx val="6"/>
          <c:order val="6"/>
          <c:tx>
            <c:strRef>
              <c:f>Sheet1!$D$2:$D$4</c:f>
              <c:strCache>
                <c:ptCount val="1"/>
                <c:pt idx="0">
                  <c:v>Empolyee Attrition Calculation Opening Count</c:v>
                </c:pt>
              </c:strCache>
            </c:strRef>
          </c:tx>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Sheet1!$D$5:$D$16</c:f>
              <c:numCache>
                <c:formatCode>General</c:formatCode>
                <c:ptCount val="12"/>
                <c:pt idx="0">
                  <c:v>150</c:v>
                </c:pt>
                <c:pt idx="1">
                  <c:v>170</c:v>
                </c:pt>
                <c:pt idx="2">
                  <c:v>181</c:v>
                </c:pt>
                <c:pt idx="3">
                  <c:v>183</c:v>
                </c:pt>
                <c:pt idx="4">
                  <c:v>190</c:v>
                </c:pt>
                <c:pt idx="5">
                  <c:v>197</c:v>
                </c:pt>
                <c:pt idx="6">
                  <c:v>214</c:v>
                </c:pt>
                <c:pt idx="7">
                  <c:v>221</c:v>
                </c:pt>
                <c:pt idx="8">
                  <c:v>235</c:v>
                </c:pt>
                <c:pt idx="9">
                  <c:v>234</c:v>
                </c:pt>
                <c:pt idx="10">
                  <c:v>249</c:v>
                </c:pt>
                <c:pt idx="11">
                  <c:v>257</c:v>
                </c:pt>
              </c:numCache>
            </c:numRef>
          </c:val>
        </c:ser>
        <c:ser>
          <c:idx val="7"/>
          <c:order val="7"/>
          <c:tx>
            <c:strRef>
              <c:f>Sheet1!$E$2:$E$4</c:f>
              <c:strCache>
                <c:ptCount val="1"/>
                <c:pt idx="0">
                  <c:v>Empolyee Attrition Calculation  New Joiners</c:v>
                </c:pt>
              </c:strCache>
            </c:strRef>
          </c:tx>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Sheet1!$E$5:$E$16</c:f>
              <c:numCache>
                <c:formatCode>General</c:formatCode>
                <c:ptCount val="12"/>
                <c:pt idx="0">
                  <c:v>30</c:v>
                </c:pt>
                <c:pt idx="1">
                  <c:v>15</c:v>
                </c:pt>
                <c:pt idx="2">
                  <c:v>7</c:v>
                </c:pt>
                <c:pt idx="3">
                  <c:v>19</c:v>
                </c:pt>
                <c:pt idx="4">
                  <c:v>17</c:v>
                </c:pt>
                <c:pt idx="5">
                  <c:v>19</c:v>
                </c:pt>
                <c:pt idx="6">
                  <c:v>15</c:v>
                </c:pt>
                <c:pt idx="7">
                  <c:v>15</c:v>
                </c:pt>
                <c:pt idx="8">
                  <c:v>12</c:v>
                </c:pt>
                <c:pt idx="9">
                  <c:v>17</c:v>
                </c:pt>
                <c:pt idx="10">
                  <c:v>20</c:v>
                </c:pt>
                <c:pt idx="11">
                  <c:v>16</c:v>
                </c:pt>
              </c:numCache>
            </c:numRef>
          </c:val>
        </c:ser>
        <c:ser>
          <c:idx val="8"/>
          <c:order val="8"/>
          <c:tx>
            <c:strRef>
              <c:f>Sheet1!$F$2:$F$4</c:f>
              <c:strCache>
                <c:ptCount val="1"/>
                <c:pt idx="0">
                  <c:v>Empolyee Attrition Calculation Exit Emp</c:v>
                </c:pt>
              </c:strCache>
            </c:strRef>
          </c:tx>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Sheet1!$F$5:$F$16</c:f>
              <c:numCache>
                <c:formatCode>General</c:formatCode>
                <c:ptCount val="12"/>
                <c:pt idx="0">
                  <c:v>10</c:v>
                </c:pt>
                <c:pt idx="1">
                  <c:v>4</c:v>
                </c:pt>
                <c:pt idx="2">
                  <c:v>5</c:v>
                </c:pt>
                <c:pt idx="3">
                  <c:v>12</c:v>
                </c:pt>
                <c:pt idx="4">
                  <c:v>10</c:v>
                </c:pt>
                <c:pt idx="5">
                  <c:v>2</c:v>
                </c:pt>
                <c:pt idx="6">
                  <c:v>8</c:v>
                </c:pt>
                <c:pt idx="7">
                  <c:v>1</c:v>
                </c:pt>
                <c:pt idx="8">
                  <c:v>13</c:v>
                </c:pt>
                <c:pt idx="9">
                  <c:v>2</c:v>
                </c:pt>
                <c:pt idx="10">
                  <c:v>12</c:v>
                </c:pt>
                <c:pt idx="11">
                  <c:v>13</c:v>
                </c:pt>
              </c:numCache>
            </c:numRef>
          </c:val>
        </c:ser>
        <c:ser>
          <c:idx val="9"/>
          <c:order val="9"/>
          <c:tx>
            <c:strRef>
              <c:f>Sheet1!$G$2:$G$4</c:f>
              <c:strCache>
                <c:ptCount val="1"/>
                <c:pt idx="0">
                  <c:v>Empolyee Attrition Calculation Balance</c:v>
                </c:pt>
              </c:strCache>
            </c:strRef>
          </c:tx>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Sheet1!$G$5:$G$16</c:f>
              <c:numCache>
                <c:formatCode>General</c:formatCode>
                <c:ptCount val="12"/>
                <c:pt idx="0">
                  <c:v>170</c:v>
                </c:pt>
                <c:pt idx="1">
                  <c:v>181</c:v>
                </c:pt>
                <c:pt idx="2">
                  <c:v>183</c:v>
                </c:pt>
                <c:pt idx="3">
                  <c:v>190</c:v>
                </c:pt>
                <c:pt idx="4">
                  <c:v>197</c:v>
                </c:pt>
                <c:pt idx="5">
                  <c:v>214</c:v>
                </c:pt>
                <c:pt idx="6">
                  <c:v>221</c:v>
                </c:pt>
                <c:pt idx="7">
                  <c:v>235</c:v>
                </c:pt>
                <c:pt idx="8">
                  <c:v>234</c:v>
                </c:pt>
                <c:pt idx="9">
                  <c:v>249</c:v>
                </c:pt>
                <c:pt idx="10">
                  <c:v>257</c:v>
                </c:pt>
                <c:pt idx="11">
                  <c:v>260</c:v>
                </c:pt>
              </c:numCache>
            </c:numRef>
          </c:val>
        </c:ser>
        <c:ser>
          <c:idx val="10"/>
          <c:order val="10"/>
          <c:tx>
            <c:strRef>
              <c:f>Sheet1!$H$2:$H$4</c:f>
              <c:strCache>
                <c:ptCount val="1"/>
                <c:pt idx="0">
                  <c:v>Empolyee Attrition Calculation Avg.no.of emp</c:v>
                </c:pt>
              </c:strCache>
            </c:strRef>
          </c:tx>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Sheet1!$H$5:$H$16</c:f>
              <c:numCache>
                <c:formatCode>General</c:formatCode>
                <c:ptCount val="12"/>
                <c:pt idx="0">
                  <c:v>160</c:v>
                </c:pt>
                <c:pt idx="1">
                  <c:v>175.5</c:v>
                </c:pt>
                <c:pt idx="2">
                  <c:v>182</c:v>
                </c:pt>
                <c:pt idx="3">
                  <c:v>186.5</c:v>
                </c:pt>
                <c:pt idx="4">
                  <c:v>193.5</c:v>
                </c:pt>
                <c:pt idx="5">
                  <c:v>205.5</c:v>
                </c:pt>
                <c:pt idx="6">
                  <c:v>217.5</c:v>
                </c:pt>
                <c:pt idx="7">
                  <c:v>228</c:v>
                </c:pt>
                <c:pt idx="8">
                  <c:v>234.5</c:v>
                </c:pt>
                <c:pt idx="9">
                  <c:v>241.5</c:v>
                </c:pt>
                <c:pt idx="10">
                  <c:v>253</c:v>
                </c:pt>
                <c:pt idx="11">
                  <c:v>258.5</c:v>
                </c:pt>
              </c:numCache>
            </c:numRef>
          </c:val>
        </c:ser>
        <c:ser>
          <c:idx val="11"/>
          <c:order val="11"/>
          <c:tx>
            <c:strRef>
              <c:f>Sheet1!$I$2:$I$4</c:f>
              <c:strCache>
                <c:ptCount val="1"/>
                <c:pt idx="0">
                  <c:v>Empolyee Attrition Calculation Attrition %</c:v>
                </c:pt>
              </c:strCache>
            </c:strRef>
          </c:tx>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Sheet1!$I$5:$I$16</c:f>
              <c:numCache>
                <c:formatCode>0</c:formatCode>
                <c:ptCount val="12"/>
                <c:pt idx="0">
                  <c:v>6.25</c:v>
                </c:pt>
                <c:pt idx="1">
                  <c:v>2.2792022792022788</c:v>
                </c:pt>
                <c:pt idx="2">
                  <c:v>2.7472527472527495</c:v>
                </c:pt>
                <c:pt idx="3">
                  <c:v>6.4343163538873975</c:v>
                </c:pt>
                <c:pt idx="4">
                  <c:v>5.1679586563307405</c:v>
                </c:pt>
                <c:pt idx="5">
                  <c:v>0.97323600973235902</c:v>
                </c:pt>
                <c:pt idx="6">
                  <c:v>3.6781609195402281</c:v>
                </c:pt>
                <c:pt idx="7">
                  <c:v>0.43859649122807054</c:v>
                </c:pt>
                <c:pt idx="8">
                  <c:v>5.5437100213219619</c:v>
                </c:pt>
                <c:pt idx="9">
                  <c:v>0.82815734989648038</c:v>
                </c:pt>
                <c:pt idx="10">
                  <c:v>4.743083003952572</c:v>
                </c:pt>
                <c:pt idx="11">
                  <c:v>5.029013539651837</c:v>
                </c:pt>
              </c:numCache>
            </c:numRef>
          </c:val>
        </c:ser>
        <c:ser>
          <c:idx val="0"/>
          <c:order val="0"/>
          <c:tx>
            <c:strRef>
              <c:f>Sheet1!$D$2:$D$4</c:f>
              <c:strCache>
                <c:ptCount val="1"/>
                <c:pt idx="0">
                  <c:v>Empolyee Attrition Calculation Opening Count</c:v>
                </c:pt>
              </c:strCache>
            </c:strRef>
          </c:tx>
          <c:explosion val="25"/>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Sheet1!$D$5:$D$16</c:f>
              <c:numCache>
                <c:formatCode>General</c:formatCode>
                <c:ptCount val="12"/>
                <c:pt idx="0">
                  <c:v>150</c:v>
                </c:pt>
                <c:pt idx="1">
                  <c:v>170</c:v>
                </c:pt>
                <c:pt idx="2">
                  <c:v>181</c:v>
                </c:pt>
                <c:pt idx="3">
                  <c:v>183</c:v>
                </c:pt>
                <c:pt idx="4">
                  <c:v>190</c:v>
                </c:pt>
                <c:pt idx="5">
                  <c:v>197</c:v>
                </c:pt>
                <c:pt idx="6">
                  <c:v>214</c:v>
                </c:pt>
                <c:pt idx="7">
                  <c:v>221</c:v>
                </c:pt>
                <c:pt idx="8">
                  <c:v>235</c:v>
                </c:pt>
                <c:pt idx="9">
                  <c:v>234</c:v>
                </c:pt>
                <c:pt idx="10">
                  <c:v>249</c:v>
                </c:pt>
                <c:pt idx="11">
                  <c:v>257</c:v>
                </c:pt>
              </c:numCache>
            </c:numRef>
          </c:val>
        </c:ser>
        <c:ser>
          <c:idx val="1"/>
          <c:order val="1"/>
          <c:tx>
            <c:strRef>
              <c:f>Sheet1!$E$2:$E$4</c:f>
              <c:strCache>
                <c:ptCount val="1"/>
                <c:pt idx="0">
                  <c:v>Empolyee Attrition Calculation  New Joiners</c:v>
                </c:pt>
              </c:strCache>
            </c:strRef>
          </c:tx>
          <c:explosion val="25"/>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Sheet1!$E$5:$E$16</c:f>
              <c:numCache>
                <c:formatCode>General</c:formatCode>
                <c:ptCount val="12"/>
                <c:pt idx="0">
                  <c:v>30</c:v>
                </c:pt>
                <c:pt idx="1">
                  <c:v>15</c:v>
                </c:pt>
                <c:pt idx="2">
                  <c:v>7</c:v>
                </c:pt>
                <c:pt idx="3">
                  <c:v>19</c:v>
                </c:pt>
                <c:pt idx="4">
                  <c:v>17</c:v>
                </c:pt>
                <c:pt idx="5">
                  <c:v>19</c:v>
                </c:pt>
                <c:pt idx="6">
                  <c:v>15</c:v>
                </c:pt>
                <c:pt idx="7">
                  <c:v>15</c:v>
                </c:pt>
                <c:pt idx="8">
                  <c:v>12</c:v>
                </c:pt>
                <c:pt idx="9">
                  <c:v>17</c:v>
                </c:pt>
                <c:pt idx="10">
                  <c:v>20</c:v>
                </c:pt>
                <c:pt idx="11">
                  <c:v>16</c:v>
                </c:pt>
              </c:numCache>
            </c:numRef>
          </c:val>
        </c:ser>
        <c:ser>
          <c:idx val="2"/>
          <c:order val="2"/>
          <c:tx>
            <c:strRef>
              <c:f>Sheet1!$F$2:$F$4</c:f>
              <c:strCache>
                <c:ptCount val="1"/>
                <c:pt idx="0">
                  <c:v>Empolyee Attrition Calculation Exit Emp</c:v>
                </c:pt>
              </c:strCache>
            </c:strRef>
          </c:tx>
          <c:explosion val="25"/>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Sheet1!$F$5:$F$16</c:f>
              <c:numCache>
                <c:formatCode>General</c:formatCode>
                <c:ptCount val="12"/>
                <c:pt idx="0">
                  <c:v>10</c:v>
                </c:pt>
                <c:pt idx="1">
                  <c:v>4</c:v>
                </c:pt>
                <c:pt idx="2">
                  <c:v>5</c:v>
                </c:pt>
                <c:pt idx="3">
                  <c:v>12</c:v>
                </c:pt>
                <c:pt idx="4">
                  <c:v>10</c:v>
                </c:pt>
                <c:pt idx="5">
                  <c:v>2</c:v>
                </c:pt>
                <c:pt idx="6">
                  <c:v>8</c:v>
                </c:pt>
                <c:pt idx="7">
                  <c:v>1</c:v>
                </c:pt>
                <c:pt idx="8">
                  <c:v>13</c:v>
                </c:pt>
                <c:pt idx="9">
                  <c:v>2</c:v>
                </c:pt>
                <c:pt idx="10">
                  <c:v>12</c:v>
                </c:pt>
                <c:pt idx="11">
                  <c:v>13</c:v>
                </c:pt>
              </c:numCache>
            </c:numRef>
          </c:val>
        </c:ser>
        <c:ser>
          <c:idx val="3"/>
          <c:order val="3"/>
          <c:tx>
            <c:strRef>
              <c:f>Sheet1!$G$2:$G$4</c:f>
              <c:strCache>
                <c:ptCount val="1"/>
                <c:pt idx="0">
                  <c:v>Empolyee Attrition Calculation Balance</c:v>
                </c:pt>
              </c:strCache>
            </c:strRef>
          </c:tx>
          <c:explosion val="25"/>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Sheet1!$G$5:$G$16</c:f>
              <c:numCache>
                <c:formatCode>General</c:formatCode>
                <c:ptCount val="12"/>
                <c:pt idx="0">
                  <c:v>170</c:v>
                </c:pt>
                <c:pt idx="1">
                  <c:v>181</c:v>
                </c:pt>
                <c:pt idx="2">
                  <c:v>183</c:v>
                </c:pt>
                <c:pt idx="3">
                  <c:v>190</c:v>
                </c:pt>
                <c:pt idx="4">
                  <c:v>197</c:v>
                </c:pt>
                <c:pt idx="5">
                  <c:v>214</c:v>
                </c:pt>
                <c:pt idx="6">
                  <c:v>221</c:v>
                </c:pt>
                <c:pt idx="7">
                  <c:v>235</c:v>
                </c:pt>
                <c:pt idx="8">
                  <c:v>234</c:v>
                </c:pt>
                <c:pt idx="9">
                  <c:v>249</c:v>
                </c:pt>
                <c:pt idx="10">
                  <c:v>257</c:v>
                </c:pt>
                <c:pt idx="11">
                  <c:v>260</c:v>
                </c:pt>
              </c:numCache>
            </c:numRef>
          </c:val>
        </c:ser>
        <c:ser>
          <c:idx val="4"/>
          <c:order val="4"/>
          <c:tx>
            <c:strRef>
              <c:f>Sheet1!$H$2:$H$4</c:f>
              <c:strCache>
                <c:ptCount val="1"/>
                <c:pt idx="0">
                  <c:v>Empolyee Attrition Calculation Avg.no.of emp</c:v>
                </c:pt>
              </c:strCache>
            </c:strRef>
          </c:tx>
          <c:explosion val="25"/>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Sheet1!$H$5:$H$16</c:f>
              <c:numCache>
                <c:formatCode>General</c:formatCode>
                <c:ptCount val="12"/>
                <c:pt idx="0">
                  <c:v>160</c:v>
                </c:pt>
                <c:pt idx="1">
                  <c:v>175.5</c:v>
                </c:pt>
                <c:pt idx="2">
                  <c:v>182</c:v>
                </c:pt>
                <c:pt idx="3">
                  <c:v>186.5</c:v>
                </c:pt>
                <c:pt idx="4">
                  <c:v>193.5</c:v>
                </c:pt>
                <c:pt idx="5">
                  <c:v>205.5</c:v>
                </c:pt>
                <c:pt idx="6">
                  <c:v>217.5</c:v>
                </c:pt>
                <c:pt idx="7">
                  <c:v>228</c:v>
                </c:pt>
                <c:pt idx="8">
                  <c:v>234.5</c:v>
                </c:pt>
                <c:pt idx="9">
                  <c:v>241.5</c:v>
                </c:pt>
                <c:pt idx="10">
                  <c:v>253</c:v>
                </c:pt>
                <c:pt idx="11">
                  <c:v>258.5</c:v>
                </c:pt>
              </c:numCache>
            </c:numRef>
          </c:val>
        </c:ser>
        <c:ser>
          <c:idx val="5"/>
          <c:order val="5"/>
          <c:tx>
            <c:strRef>
              <c:f>Sheet1!$I$2:$I$4</c:f>
              <c:strCache>
                <c:ptCount val="1"/>
                <c:pt idx="0">
                  <c:v>Empolyee Attrition Calculation Attrition %</c:v>
                </c:pt>
              </c:strCache>
            </c:strRef>
          </c:tx>
          <c:explosion val="25"/>
          <c:cat>
            <c:multiLvlStrRef>
              <c:f>Sheet1!$B$5:$C$16</c:f>
              <c:multiLvlStrCache>
                <c:ptCount val="12"/>
                <c:lvl>
                  <c:pt idx="0">
                    <c:v>Jan-21</c:v>
                  </c:pt>
                  <c:pt idx="1">
                    <c:v>Feb-21</c:v>
                  </c:pt>
                  <c:pt idx="2">
                    <c:v>Mar-21</c:v>
                  </c:pt>
                  <c:pt idx="3">
                    <c:v>Apr-21</c:v>
                  </c:pt>
                  <c:pt idx="4">
                    <c:v>May-21</c:v>
                  </c:pt>
                  <c:pt idx="5">
                    <c:v>Jun-21</c:v>
                  </c:pt>
                  <c:pt idx="6">
                    <c:v>Jul-21</c:v>
                  </c:pt>
                  <c:pt idx="7">
                    <c:v>Aug-21</c:v>
                  </c:pt>
                  <c:pt idx="8">
                    <c:v>Sep-21</c:v>
                  </c:pt>
                  <c:pt idx="9">
                    <c:v>Oct-21</c:v>
                  </c:pt>
                  <c:pt idx="10">
                    <c:v>Nov-21</c:v>
                  </c:pt>
                  <c:pt idx="11">
                    <c:v>Dec-21</c:v>
                  </c:pt>
                </c:lvl>
                <c:lvl>
                  <c:pt idx="0">
                    <c:v>1</c:v>
                  </c:pt>
                  <c:pt idx="1">
                    <c:v>2</c:v>
                  </c:pt>
                  <c:pt idx="2">
                    <c:v>3</c:v>
                  </c:pt>
                  <c:pt idx="3">
                    <c:v>4</c:v>
                  </c:pt>
                  <c:pt idx="4">
                    <c:v>5</c:v>
                  </c:pt>
                  <c:pt idx="5">
                    <c:v>6</c:v>
                  </c:pt>
                  <c:pt idx="6">
                    <c:v>7</c:v>
                  </c:pt>
                  <c:pt idx="7">
                    <c:v>8</c:v>
                  </c:pt>
                  <c:pt idx="8">
                    <c:v>9</c:v>
                  </c:pt>
                  <c:pt idx="9">
                    <c:v>10</c:v>
                  </c:pt>
                  <c:pt idx="10">
                    <c:v>11</c:v>
                  </c:pt>
                  <c:pt idx="11">
                    <c:v>12</c:v>
                  </c:pt>
                </c:lvl>
              </c:multiLvlStrCache>
            </c:multiLvlStrRef>
          </c:cat>
          <c:val>
            <c:numRef>
              <c:f>Sheet1!$I$5:$I$16</c:f>
              <c:numCache>
                <c:formatCode>0</c:formatCode>
                <c:ptCount val="12"/>
                <c:pt idx="0">
                  <c:v>6.25</c:v>
                </c:pt>
                <c:pt idx="1">
                  <c:v>2.2792022792022788</c:v>
                </c:pt>
                <c:pt idx="2">
                  <c:v>2.7472527472527495</c:v>
                </c:pt>
                <c:pt idx="3">
                  <c:v>6.4343163538873975</c:v>
                </c:pt>
                <c:pt idx="4">
                  <c:v>5.1679586563307405</c:v>
                </c:pt>
                <c:pt idx="5">
                  <c:v>0.97323600973235902</c:v>
                </c:pt>
                <c:pt idx="6">
                  <c:v>3.6781609195402281</c:v>
                </c:pt>
                <c:pt idx="7">
                  <c:v>0.43859649122807054</c:v>
                </c:pt>
                <c:pt idx="8">
                  <c:v>5.5437100213219619</c:v>
                </c:pt>
                <c:pt idx="9">
                  <c:v>0.82815734989648038</c:v>
                </c:pt>
                <c:pt idx="10">
                  <c:v>4.743083003952572</c:v>
                </c:pt>
                <c:pt idx="11">
                  <c:v>5.029013539651837</c:v>
                </c:pt>
              </c:numCache>
            </c:numRef>
          </c:val>
        </c:ser>
      </c:pie3DChart>
    </c:plotArea>
    <c:legend>
      <c:legendPos val="r"/>
      <c:layout>
        <c:manualLayout>
          <c:xMode val="edge"/>
          <c:yMode val="edge"/>
          <c:x val="0.86234540557725103"/>
          <c:y val="0.31444710198071985"/>
          <c:w val="0.13765459442274897"/>
          <c:h val="0.62250340537204707"/>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tx>
        <c:rich>
          <a:bodyPr/>
          <a:lstStyle/>
          <a:p>
            <a:pPr>
              <a:defRPr/>
            </a:pPr>
            <a:r>
              <a:rPr lang="en-US" sz="3600" dirty="0" smtClean="0"/>
              <a:t>CONCLUTION</a:t>
            </a:r>
            <a:r>
              <a:rPr lang="en-US" sz="3600" baseline="0" dirty="0" smtClean="0"/>
              <a:t> </a:t>
            </a:r>
            <a:endParaRPr lang="en-US" sz="3600" dirty="0"/>
          </a:p>
        </c:rich>
      </c:tx>
      <c:layout>
        <c:manualLayout>
          <c:xMode val="edge"/>
          <c:yMode val="edge"/>
          <c:x val="0.32707949919031765"/>
          <c:y val="0"/>
        </c:manualLayout>
      </c:layout>
    </c:title>
    <c:plotArea>
      <c:layout/>
      <c:barChart>
        <c:barDir val="col"/>
        <c:grouping val="clustered"/>
        <c:ser>
          <c:idx val="0"/>
          <c:order val="0"/>
          <c:tx>
            <c:strRef>
              <c:f>Sheet1!$I$4</c:f>
              <c:strCache>
                <c:ptCount val="1"/>
                <c:pt idx="0">
                  <c:v>Attrition %</c:v>
                </c:pt>
              </c:strCache>
            </c:strRef>
          </c:tx>
          <c:val>
            <c:numRef>
              <c:f>Sheet1!$I$5:$I$16</c:f>
              <c:numCache>
                <c:formatCode>0</c:formatCode>
                <c:ptCount val="12"/>
                <c:pt idx="0">
                  <c:v>6.25</c:v>
                </c:pt>
                <c:pt idx="1">
                  <c:v>2.2792022792022788</c:v>
                </c:pt>
                <c:pt idx="2">
                  <c:v>2.7472527472527495</c:v>
                </c:pt>
                <c:pt idx="3">
                  <c:v>6.4343163538873975</c:v>
                </c:pt>
                <c:pt idx="4">
                  <c:v>5.1679586563307405</c:v>
                </c:pt>
                <c:pt idx="5">
                  <c:v>0.97323600973235935</c:v>
                </c:pt>
                <c:pt idx="6">
                  <c:v>3.6781609195402281</c:v>
                </c:pt>
                <c:pt idx="7">
                  <c:v>0.43859649122807054</c:v>
                </c:pt>
                <c:pt idx="8">
                  <c:v>5.5437100213219619</c:v>
                </c:pt>
                <c:pt idx="9">
                  <c:v>0.82815734989648038</c:v>
                </c:pt>
                <c:pt idx="10">
                  <c:v>4.743083003952572</c:v>
                </c:pt>
                <c:pt idx="11">
                  <c:v>5.029013539651837</c:v>
                </c:pt>
              </c:numCache>
            </c:numRef>
          </c:val>
        </c:ser>
        <c:axId val="73150464"/>
        <c:axId val="73152000"/>
      </c:barChart>
      <c:catAx>
        <c:axId val="73150464"/>
        <c:scaling>
          <c:orientation val="minMax"/>
        </c:scaling>
        <c:axPos val="b"/>
        <c:tickLblPos val="nextTo"/>
        <c:crossAx val="73152000"/>
        <c:crosses val="autoZero"/>
        <c:auto val="1"/>
        <c:lblAlgn val="ctr"/>
        <c:lblOffset val="100"/>
      </c:catAx>
      <c:valAx>
        <c:axId val="73152000"/>
        <c:scaling>
          <c:orientation val="minMax"/>
        </c:scaling>
        <c:axPos val="l"/>
        <c:majorGridlines/>
        <c:numFmt formatCode="0" sourceLinked="1"/>
        <c:tickLblPos val="nextTo"/>
        <c:crossAx val="73150464"/>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21B40-98AF-4476-A1C7-0FD1459B6AE1}"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B7F89-AAB2-4B2E-8522-4C1F82965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6B7F89-AAB2-4B2E-8522-4C1F8296540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1C69FA0-35DE-4BCD-BF62-6A12C32457D0}" type="datetimeFigureOut">
              <a:rPr lang="en-US" smtClean="0"/>
              <a:pPr/>
              <a:t>8/30/2024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F48246E-2516-4705-8BFE-690B87C39D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69FA0-35DE-4BCD-BF62-6A12C32457D0}"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246E-2516-4705-8BFE-690B87C39D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69FA0-35DE-4BCD-BF62-6A12C32457D0}"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246E-2516-4705-8BFE-690B87C39D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1C69FA0-35DE-4BCD-BF62-6A12C32457D0}" type="datetimeFigureOut">
              <a:rPr lang="en-US" smtClean="0"/>
              <a:pPr/>
              <a:t>8/30/2024</a:t>
            </a:fld>
            <a:endParaRPr lang="en-US"/>
          </a:p>
        </p:txBody>
      </p:sp>
      <p:sp>
        <p:nvSpPr>
          <p:cNvPr id="9" name="Slide Number Placeholder 8"/>
          <p:cNvSpPr>
            <a:spLocks noGrp="1"/>
          </p:cNvSpPr>
          <p:nvPr>
            <p:ph type="sldNum" sz="quarter" idx="15"/>
          </p:nvPr>
        </p:nvSpPr>
        <p:spPr/>
        <p:txBody>
          <a:bodyPr rtlCol="0"/>
          <a:lstStyle/>
          <a:p>
            <a:fld id="{9F48246E-2516-4705-8BFE-690B87C39DA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1C69FA0-35DE-4BCD-BF62-6A12C32457D0}" type="datetimeFigureOut">
              <a:rPr lang="en-US" smtClean="0"/>
              <a:pPr/>
              <a:t>8/30/2024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F48246E-2516-4705-8BFE-690B87C39DA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C69FA0-35DE-4BCD-BF62-6A12C32457D0}"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8246E-2516-4705-8BFE-690B87C39DA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1C69FA0-35DE-4BCD-BF62-6A12C32457D0}"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8246E-2516-4705-8BFE-690B87C39DA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1C69FA0-35DE-4BCD-BF62-6A12C32457D0}" type="datetimeFigureOut">
              <a:rPr lang="en-US" smtClean="0"/>
              <a:pPr/>
              <a:t>8/30/2024</a:t>
            </a:fld>
            <a:endParaRPr lang="en-US"/>
          </a:p>
        </p:txBody>
      </p:sp>
      <p:sp>
        <p:nvSpPr>
          <p:cNvPr id="7" name="Slide Number Placeholder 6"/>
          <p:cNvSpPr>
            <a:spLocks noGrp="1"/>
          </p:cNvSpPr>
          <p:nvPr>
            <p:ph type="sldNum" sz="quarter" idx="11"/>
          </p:nvPr>
        </p:nvSpPr>
        <p:spPr/>
        <p:txBody>
          <a:bodyPr rtlCol="0"/>
          <a:lstStyle/>
          <a:p>
            <a:fld id="{9F48246E-2516-4705-8BFE-690B87C39DA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69FA0-35DE-4BCD-BF62-6A12C32457D0}"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8246E-2516-4705-8BFE-690B87C39D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1C69FA0-35DE-4BCD-BF62-6A12C32457D0}" type="datetimeFigureOut">
              <a:rPr lang="en-US" smtClean="0"/>
              <a:pPr/>
              <a:t>8/30/2024</a:t>
            </a:fld>
            <a:endParaRPr lang="en-US"/>
          </a:p>
        </p:txBody>
      </p:sp>
      <p:sp>
        <p:nvSpPr>
          <p:cNvPr id="22" name="Slide Number Placeholder 21"/>
          <p:cNvSpPr>
            <a:spLocks noGrp="1"/>
          </p:cNvSpPr>
          <p:nvPr>
            <p:ph type="sldNum" sz="quarter" idx="15"/>
          </p:nvPr>
        </p:nvSpPr>
        <p:spPr/>
        <p:txBody>
          <a:bodyPr rtlCol="0"/>
          <a:lstStyle/>
          <a:p>
            <a:fld id="{9F48246E-2516-4705-8BFE-690B87C39DA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1C69FA0-35DE-4BCD-BF62-6A12C32457D0}" type="datetimeFigureOut">
              <a:rPr lang="en-US" smtClean="0"/>
              <a:pPr/>
              <a:t>8/30/2024</a:t>
            </a:fld>
            <a:endParaRPr lang="en-US"/>
          </a:p>
        </p:txBody>
      </p:sp>
      <p:sp>
        <p:nvSpPr>
          <p:cNvPr id="18" name="Slide Number Placeholder 17"/>
          <p:cNvSpPr>
            <a:spLocks noGrp="1"/>
          </p:cNvSpPr>
          <p:nvPr>
            <p:ph type="sldNum" sz="quarter" idx="11"/>
          </p:nvPr>
        </p:nvSpPr>
        <p:spPr/>
        <p:txBody>
          <a:bodyPr rtlCol="0"/>
          <a:lstStyle/>
          <a:p>
            <a:fld id="{9F48246E-2516-4705-8BFE-690B87C39DA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1C69FA0-35DE-4BCD-BF62-6A12C32457D0}" type="datetimeFigureOut">
              <a:rPr lang="en-US" smtClean="0"/>
              <a:pPr/>
              <a:t>8/30/2024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F48246E-2516-4705-8BFE-690B87C39D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929618" cy="2243152"/>
          </a:xfrm>
          <a:solidFill>
            <a:schemeClr val="bg2">
              <a:lumMod val="50000"/>
            </a:schemeClr>
          </a:solidFill>
          <a:ln>
            <a:solidFill>
              <a:schemeClr val="accent1"/>
            </a:solidFill>
          </a:ln>
        </p:spPr>
        <p:txBody>
          <a:bodyPr>
            <a:normAutofit/>
          </a:bodyPr>
          <a:lstStyle/>
          <a:p>
            <a:pPr algn="ctr"/>
            <a:r>
              <a:rPr lang="en-US" sz="4900" dirty="0" smtClean="0">
                <a:solidFill>
                  <a:schemeClr val="tx1"/>
                </a:solidFill>
                <a:latin typeface="Berlin Sans FB Demi" pitchFamily="34" charset="0"/>
              </a:rPr>
              <a:t>Employee data analysis using excel</a:t>
            </a:r>
            <a:endParaRPr lang="en-US" b="1" dirty="0">
              <a:solidFill>
                <a:schemeClr val="tx1"/>
              </a:solidFill>
              <a:latin typeface="Berlin Sans FB Demi" pitchFamily="34" charset="0"/>
            </a:endParaRPr>
          </a:p>
        </p:txBody>
      </p:sp>
      <p:sp>
        <p:nvSpPr>
          <p:cNvPr id="3" name="Subtitle 2"/>
          <p:cNvSpPr>
            <a:spLocks noGrp="1"/>
          </p:cNvSpPr>
          <p:nvPr>
            <p:ph type="subTitle" idx="1"/>
          </p:nvPr>
        </p:nvSpPr>
        <p:spPr>
          <a:xfrm>
            <a:off x="285720" y="3000372"/>
            <a:ext cx="8429684" cy="3071834"/>
          </a:xfrm>
        </p:spPr>
        <p:txBody>
          <a:bodyPr>
            <a:normAutofit/>
          </a:bodyPr>
          <a:lstStyle/>
          <a:p>
            <a:r>
              <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NAME	</a:t>
            </a:r>
            <a:r>
              <a:rPr lang="en-US" sz="2000" dirty="0" smtClean="0">
                <a:solidFill>
                  <a:schemeClr val="tx1">
                    <a:lumMod val="95000"/>
                    <a:lumOff val="5000"/>
                  </a:schemeClr>
                </a:solidFill>
                <a:effectLst>
                  <a:outerShdw blurRad="31750" dist="25400" dir="5400000" algn="tl" rotWithShape="0">
                    <a:srgbClr val="000000">
                      <a:alpha val="25000"/>
                    </a:srgbClr>
                  </a:outerShdw>
                </a:effectLst>
                <a:latin typeface="+mj-lt"/>
                <a:ea typeface="+mj-ea"/>
                <a:cs typeface="+mj-cs"/>
              </a:rPr>
              <a:t>	             : </a:t>
            </a:r>
            <a:r>
              <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S.ATHUL </a:t>
            </a:r>
          </a:p>
          <a:p>
            <a:r>
              <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REGISTER NO	: </a:t>
            </a:r>
            <a:r>
              <a:rPr lang="en-US" sz="2000" dirty="0" smtClean="0">
                <a:solidFill>
                  <a:schemeClr val="tx1">
                    <a:lumMod val="75000"/>
                    <a:lumOff val="25000"/>
                  </a:schemeClr>
                </a:solidFill>
                <a:effectLst>
                  <a:outerShdw blurRad="31750" dist="25400" dir="5400000" algn="tl" rotWithShape="0">
                    <a:srgbClr val="000000">
                      <a:alpha val="25000"/>
                    </a:srgbClr>
                  </a:outerShdw>
                </a:effectLst>
              </a:rPr>
              <a:t>312220585,                      						  9E198C599706BBE803B401F68232280F</a:t>
            </a:r>
            <a:endPar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endParaRPr>
          </a:p>
          <a:p>
            <a:r>
              <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DEPARTMENT	: B.COM(ACCOUNTING &amp; FINANCE) 3</a:t>
            </a:r>
            <a:r>
              <a:rPr lang="en-US" sz="2000" baseline="30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RD</a:t>
            </a:r>
            <a:r>
              <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 YEAR</a:t>
            </a:r>
          </a:p>
          <a:p>
            <a:r>
              <a:rPr lang="en-US" sz="2000" dirty="0" smtClean="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COLLEGE                   : VALLAL P.T.LEE CHENGALVARAYA 				  NAICKER ART’S AND SCIENCE          		                           COLLEGE CHOOLAI CHENNAI -600112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857232"/>
          </a:xfrm>
        </p:spPr>
        <p:txBody>
          <a:bodyPr/>
          <a:lstStyle/>
          <a:p>
            <a:r>
              <a:rPr lang="en-US" dirty="0" smtClean="0"/>
              <a:t>                    </a:t>
            </a:r>
            <a:r>
              <a:rPr lang="en-US" sz="4000" b="1" dirty="0" smtClean="0">
                <a:solidFill>
                  <a:schemeClr val="accent3">
                    <a:lumMod val="75000"/>
                  </a:schemeClr>
                </a:solidFill>
                <a:latin typeface="Baskerville Old Face" pitchFamily="18" charset="0"/>
              </a:rPr>
              <a:t>MODELLING</a:t>
            </a:r>
            <a:endParaRPr lang="en-US" sz="4000" b="1" dirty="0">
              <a:solidFill>
                <a:schemeClr val="accent3">
                  <a:lumMod val="75000"/>
                </a:schemeClr>
              </a:solidFill>
              <a:latin typeface="Baskerville Old Face" pitchFamily="18" charset="0"/>
            </a:endParaRPr>
          </a:p>
        </p:txBody>
      </p:sp>
      <p:graphicFrame>
        <p:nvGraphicFramePr>
          <p:cNvPr id="3" name="Table 2"/>
          <p:cNvGraphicFramePr>
            <a:graphicFrameLocks noGrp="1"/>
          </p:cNvGraphicFramePr>
          <p:nvPr/>
        </p:nvGraphicFramePr>
        <p:xfrm>
          <a:off x="500034" y="1000104"/>
          <a:ext cx="7929617" cy="5713736"/>
        </p:xfrm>
        <a:graphic>
          <a:graphicData uri="http://schemas.openxmlformats.org/drawingml/2006/table">
            <a:tbl>
              <a:tblPr/>
              <a:tblGrid>
                <a:gridCol w="811128"/>
                <a:gridCol w="811128"/>
                <a:gridCol w="1301182"/>
                <a:gridCol w="1001322"/>
                <a:gridCol w="908208"/>
                <a:gridCol w="811128"/>
                <a:gridCol w="1233590"/>
                <a:gridCol w="1051931"/>
              </a:tblGrid>
              <a:tr h="659453">
                <a:tc gridSpan="8">
                  <a:txBody>
                    <a:bodyPr/>
                    <a:lstStyle/>
                    <a:p>
                      <a:pPr algn="ctr" fontAlgn="ctr"/>
                      <a:r>
                        <a:rPr lang="en-US" sz="3200" b="0" i="0" u="none" strike="noStrike" dirty="0" smtClean="0">
                          <a:solidFill>
                            <a:srgbClr val="000000"/>
                          </a:solidFill>
                          <a:latin typeface="Calibri"/>
                        </a:rPr>
                        <a:t>EMPLOYEE</a:t>
                      </a:r>
                      <a:r>
                        <a:rPr lang="en-US" sz="3200" b="0" i="0" u="none" strike="noStrike" baseline="0" dirty="0" smtClean="0">
                          <a:solidFill>
                            <a:srgbClr val="000000"/>
                          </a:solidFill>
                          <a:latin typeface="Calibri"/>
                        </a:rPr>
                        <a:t> </a:t>
                      </a:r>
                      <a:r>
                        <a:rPr lang="en-US" sz="3200" b="0" i="0" u="none" strike="noStrike" dirty="0" smtClean="0">
                          <a:solidFill>
                            <a:srgbClr val="000000"/>
                          </a:solidFill>
                          <a:latin typeface="Calibri"/>
                        </a:rPr>
                        <a:t> ATTRITION CALCULATION</a:t>
                      </a:r>
                      <a:endParaRPr lang="en-US" sz="3200" b="0"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7662">
                <a:tc>
                  <a:txBody>
                    <a:bodyPr/>
                    <a:lstStyle/>
                    <a:p>
                      <a:pPr algn="ctr" fontAlgn="ctr"/>
                      <a:r>
                        <a:rPr lang="en-US" sz="2000" b="1" i="0" u="none" strike="noStrike" dirty="0" err="1">
                          <a:solidFill>
                            <a:srgbClr val="000000"/>
                          </a:solidFill>
                          <a:latin typeface="Times New Roman"/>
                        </a:rPr>
                        <a:t>S.No</a:t>
                      </a:r>
                      <a:endParaRPr lang="en-US" sz="2000" b="1" i="0" u="none" strike="noStrike" dirty="0">
                        <a:solidFill>
                          <a:srgbClr val="000000"/>
                        </a:solidFill>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600" b="1" i="0" u="none" strike="noStrike" dirty="0">
                          <a:solidFill>
                            <a:srgbClr val="000000"/>
                          </a:solidFill>
                          <a:latin typeface="Times New Roman"/>
                        </a:rPr>
                        <a:t>Month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rgbClr val="000000"/>
                          </a:solidFill>
                          <a:latin typeface="Times New Roman"/>
                        </a:rPr>
                        <a:t>Opening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rgbClr val="000000"/>
                          </a:solidFill>
                          <a:latin typeface="Times New Roman"/>
                        </a:rPr>
                        <a:t> New Joiners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rgbClr val="000000"/>
                          </a:solidFill>
                          <a:latin typeface="Times New Roman"/>
                        </a:rPr>
                        <a:t>Exit </a:t>
                      </a:r>
                      <a:r>
                        <a:rPr lang="en-US" sz="1400" b="1" i="0" u="none" strike="noStrike" dirty="0" err="1">
                          <a:solidFill>
                            <a:srgbClr val="000000"/>
                          </a:solidFill>
                          <a:latin typeface="Times New Roman"/>
                        </a:rPr>
                        <a:t>Emp</a:t>
                      </a:r>
                      <a:endParaRPr lang="en-US" sz="1400" b="1" i="0" u="none" strike="noStrike" dirty="0">
                        <a:solidFill>
                          <a:srgbClr val="000000"/>
                        </a:solidFill>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rgbClr val="000000"/>
                          </a:solidFill>
                          <a:latin typeface="Times New Roman"/>
                        </a:rPr>
                        <a:t>Balance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200" b="1" i="0" u="none" strike="noStrike" dirty="0" err="1">
                          <a:solidFill>
                            <a:srgbClr val="000000"/>
                          </a:solidFill>
                          <a:latin typeface="Times New Roman"/>
                        </a:rPr>
                        <a:t>Avg.no.of</a:t>
                      </a:r>
                      <a:r>
                        <a:rPr lang="en-US" sz="1200" b="1" i="0" u="none" strike="noStrike" dirty="0">
                          <a:solidFill>
                            <a:srgbClr val="000000"/>
                          </a:solidFill>
                          <a:latin typeface="Times New Roman"/>
                        </a:rPr>
                        <a:t> </a:t>
                      </a:r>
                      <a:r>
                        <a:rPr lang="en-US" sz="1200" b="1" i="0" u="none" strike="noStrike" dirty="0" err="1">
                          <a:solidFill>
                            <a:srgbClr val="000000"/>
                          </a:solidFill>
                          <a:latin typeface="Times New Roman"/>
                        </a:rPr>
                        <a:t>emp</a:t>
                      </a:r>
                      <a:endParaRPr lang="en-US" sz="1200" b="1" i="0" u="none" strike="noStrike" dirty="0">
                        <a:solidFill>
                          <a:srgbClr val="000000"/>
                        </a:solidFill>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200" b="1" i="0" u="none" strike="noStrike" dirty="0">
                          <a:solidFill>
                            <a:srgbClr val="000000"/>
                          </a:solidFill>
                          <a:latin typeface="Times New Roman"/>
                        </a:rPr>
                        <a:t>Attrition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91080">
                <a:tc>
                  <a:txBody>
                    <a:bodyPr/>
                    <a:lstStyle/>
                    <a:p>
                      <a:pPr algn="ctr" fontAlgn="b"/>
                      <a:r>
                        <a:rPr lang="en-US" sz="1200" b="0" i="0" u="none" strike="noStrike" dirty="0">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dirty="0">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175.5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186.5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193.5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217.5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234.5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241.5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1080">
                <a:tc>
                  <a:txBody>
                    <a:bodyPr/>
                    <a:lstStyle/>
                    <a:p>
                      <a:pPr algn="ctr" fontAlgn="b"/>
                      <a:r>
                        <a:rPr lang="en-US" sz="12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4741">
                <a:tc>
                  <a:txBody>
                    <a:bodyPr/>
                    <a:lstStyle/>
                    <a:p>
                      <a:pPr algn="ctr" fontAlgn="b"/>
                      <a:r>
                        <a:rPr lang="en-US" sz="1200" b="0" i="0" u="none" strike="noStrike">
                          <a:solidFill>
                            <a:srgbClr val="000000"/>
                          </a:solidFill>
                          <a:latin typeface="Times New Roman"/>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Times New Roman"/>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258.5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428728" y="785794"/>
          <a:ext cx="6429404" cy="44291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714348" y="500042"/>
          <a:ext cx="6786610" cy="50006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928934"/>
            <a:ext cx="7467600" cy="1643074"/>
          </a:xfrm>
        </p:spPr>
        <p:txBody>
          <a:bodyPr>
            <a:normAutofit fontScale="90000"/>
          </a:bodyPr>
          <a:lstStyle/>
          <a:p>
            <a:pPr algn="ctr"/>
            <a:r>
              <a:rPr lang="en-US" sz="9800" dirty="0" smtClean="0">
                <a:solidFill>
                  <a:schemeClr val="accent6">
                    <a:lumMod val="75000"/>
                  </a:schemeClr>
                </a:solidFill>
              </a:rPr>
              <a:t>THANK YOU  </a:t>
            </a:r>
            <a:r>
              <a:rPr lang="en-US" sz="8000" dirty="0" smtClean="0">
                <a:solidFill>
                  <a:schemeClr val="accent5">
                    <a:lumMod val="50000"/>
                  </a:schemeClr>
                </a:solidFill>
              </a:rPr>
              <a:t/>
            </a:r>
            <a:br>
              <a:rPr lang="en-US" sz="8000" dirty="0" smtClean="0">
                <a:solidFill>
                  <a:schemeClr val="accent5">
                    <a:lumMod val="50000"/>
                  </a:schemeClr>
                </a:solidFill>
              </a:rPr>
            </a:br>
            <a:r>
              <a:rPr lang="en-US" sz="8000" dirty="0" smtClean="0">
                <a:solidFill>
                  <a:schemeClr val="accent5">
                    <a:lumMod val="50000"/>
                  </a:schemeClr>
                </a:solidFill>
              </a:rPr>
              <a:t>       </a:t>
            </a:r>
            <a:endParaRPr lang="en-US" sz="8000" dirty="0">
              <a:solidFill>
                <a:schemeClr val="accent5">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57166"/>
            <a:ext cx="7467600" cy="1143000"/>
          </a:xfrm>
        </p:spPr>
        <p:txBody>
          <a:bodyPr>
            <a:normAutofit/>
          </a:bodyPr>
          <a:lstStyle/>
          <a:p>
            <a:pPr algn="ctr"/>
            <a:r>
              <a:rPr lang="en-US" sz="6600" b="1" dirty="0" smtClean="0">
                <a:solidFill>
                  <a:schemeClr val="accent3">
                    <a:lumMod val="75000"/>
                  </a:schemeClr>
                </a:solidFill>
                <a:latin typeface="Baskerville Old Face" pitchFamily="18" charset="0"/>
              </a:rPr>
              <a:t>Project title </a:t>
            </a:r>
            <a:endParaRPr lang="en-US" sz="6600"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normAutofit/>
          </a:bodyPr>
          <a:lstStyle/>
          <a:p>
            <a:pPr>
              <a:buNone/>
            </a:pPr>
            <a:r>
              <a:rPr lang="en-US" sz="4000" b="1" dirty="0" smtClean="0">
                <a:latin typeface="Arial Black" pitchFamily="34" charset="0"/>
              </a:rPr>
              <a:t>  EMPLOYEE ATTRITION    ANALYSIS USING EXCEL DASHBOARD</a:t>
            </a:r>
            <a:endParaRPr lang="en-US" sz="4000"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chemeClr val="accent3">
                    <a:lumMod val="75000"/>
                  </a:schemeClr>
                </a:solidFill>
                <a:latin typeface="Baskerville Old Face" pitchFamily="18" charset="0"/>
              </a:rPr>
              <a:t>Agenda </a:t>
            </a:r>
            <a:endParaRPr lang="en-US" sz="4400" b="1"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lstStyle/>
          <a:p>
            <a:r>
              <a:rPr lang="en-US" b="1" dirty="0" smtClean="0"/>
              <a:t>1.PROBLEM STATEMENT </a:t>
            </a:r>
          </a:p>
          <a:p>
            <a:r>
              <a:rPr lang="en-US" b="1" dirty="0" smtClean="0"/>
              <a:t>2.PROJECT OVERVIEW</a:t>
            </a:r>
          </a:p>
          <a:p>
            <a:r>
              <a:rPr lang="en-US" b="1" dirty="0" smtClean="0"/>
              <a:t>3.END USERS</a:t>
            </a:r>
          </a:p>
          <a:p>
            <a:r>
              <a:rPr lang="en-US" b="1" dirty="0" smtClean="0"/>
              <a:t>4.OUR SOLUTION AND PROPOSITION</a:t>
            </a:r>
          </a:p>
          <a:p>
            <a:r>
              <a:rPr lang="en-US" b="1" dirty="0" smtClean="0"/>
              <a:t>5.DATASET DESCRIPTION </a:t>
            </a:r>
          </a:p>
          <a:p>
            <a:r>
              <a:rPr lang="en-US" b="1" dirty="0" smtClean="0"/>
              <a:t>6.MODELLING APPROACH</a:t>
            </a:r>
          </a:p>
          <a:p>
            <a:r>
              <a:rPr lang="en-US" b="1" dirty="0" smtClean="0"/>
              <a:t>7.RESULTS AND DISCUSSION </a:t>
            </a:r>
          </a:p>
          <a:p>
            <a:r>
              <a:rPr lang="en-US" b="1" dirty="0" smtClean="0"/>
              <a:t>8.CONCLUSION</a:t>
            </a:r>
            <a:endParaRPr lang="en-US" b="1"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3">
                    <a:lumMod val="75000"/>
                  </a:schemeClr>
                </a:solidFill>
                <a:latin typeface="Baskerville Old Face" pitchFamily="18" charset="0"/>
              </a:rPr>
              <a:t>PROBLEM STATEMENT</a:t>
            </a:r>
            <a:endParaRPr lang="en-US" sz="4000" b="1"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lstStyle/>
          <a:p>
            <a:pPr>
              <a:buNone/>
            </a:pPr>
            <a:r>
              <a:rPr lang="en-US" b="1" dirty="0" smtClean="0"/>
              <a:t>   The HR department of the organization is focused on understanding and mitigating workforce attrition. The goal is to identify the key factors that influence employees' decisions to leave or stay with the company and to develop actionable insights to improve employee retention.</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accent3">
                    <a:lumMod val="75000"/>
                  </a:schemeClr>
                </a:solidFill>
                <a:latin typeface="Baskerville Old Face" pitchFamily="18" charset="0"/>
              </a:rPr>
              <a:t>PROJECT OVERVIEW</a:t>
            </a:r>
            <a:endParaRPr lang="en-US" sz="4000" b="1"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lstStyle/>
          <a:p>
            <a:r>
              <a:rPr lang="en-US" b="1" dirty="0" smtClean="0"/>
              <a:t>An Employee Attrition Analysis project aims to identify the factors contributing to employees leaving a company and provide insights to reduce turnover rates. Here's an overview:</a:t>
            </a:r>
          </a:p>
          <a:p>
            <a:r>
              <a:rPr lang="en-US" b="1" dirty="0" smtClean="0"/>
              <a:t>- Analyze the reasons behind employee attrition</a:t>
            </a:r>
          </a:p>
          <a:p>
            <a:r>
              <a:rPr lang="en-US" b="1" dirty="0" smtClean="0"/>
              <a:t>- Identify key predictors of turnover</a:t>
            </a:r>
          </a:p>
          <a:p>
            <a:r>
              <a:rPr lang="en-US" b="1" dirty="0" smtClean="0"/>
              <a:t>-Develop strategies to retain valuable employees</a:t>
            </a:r>
          </a:p>
          <a:p>
            <a:r>
              <a:rPr lang="en-US" b="1" dirty="0" smtClean="0"/>
              <a:t>- Improve overall organizational performance</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467600" cy="1143000"/>
          </a:xfrm>
        </p:spPr>
        <p:txBody>
          <a:bodyPr/>
          <a:lstStyle/>
          <a:p>
            <a:pPr algn="ctr"/>
            <a:r>
              <a:rPr lang="en-US" sz="4000" b="1" dirty="0" smtClean="0">
                <a:solidFill>
                  <a:schemeClr val="accent3">
                    <a:lumMod val="75000"/>
                  </a:schemeClr>
                </a:solidFill>
                <a:latin typeface="Baskerville Old Face" pitchFamily="18" charset="0"/>
              </a:rPr>
              <a:t>END USERS</a:t>
            </a:r>
            <a:endParaRPr lang="en-US" sz="4000" b="1"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normAutofit/>
          </a:bodyPr>
          <a:lstStyle/>
          <a:p>
            <a:r>
              <a:rPr lang="en-US" b="1" dirty="0" smtClean="0"/>
              <a:t>The end users of an Employee Attrition Analysis project are typically stakeholders who will benefit from the insights and recommendations to reduce turnover rates and improve organizational performance.</a:t>
            </a:r>
          </a:p>
          <a:p>
            <a:r>
              <a:rPr lang="en-US" b="1" dirty="0" smtClean="0"/>
              <a:t>These end users will utilize the insights and recommendations from the Employee Attrition Analysis to:</a:t>
            </a:r>
          </a:p>
          <a:p>
            <a:r>
              <a:rPr lang="en-US" b="1" dirty="0" smtClean="0"/>
              <a:t>- Develop targeted retention strategies.</a:t>
            </a:r>
          </a:p>
          <a:p>
            <a:r>
              <a:rPr lang="en-US" b="1" dirty="0" smtClean="0"/>
              <a:t>- Improve employee engagement and experience.</a:t>
            </a:r>
          </a:p>
          <a:p>
            <a:r>
              <a:rPr lang="en-US" b="1" dirty="0" smtClean="0"/>
              <a:t>- Enhance talent management practices.</a:t>
            </a: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Baskerville Old Face" pitchFamily="18" charset="0"/>
              </a:rPr>
              <a:t>OUR SOLUTION AND </a:t>
            </a:r>
            <a:r>
              <a:rPr lang="en-US" b="1" dirty="0" smtClean="0">
                <a:solidFill>
                  <a:schemeClr val="accent3">
                    <a:lumMod val="75000"/>
                  </a:schemeClr>
                </a:solidFill>
                <a:latin typeface="Baskerville Old Face" pitchFamily="18" charset="0"/>
              </a:rPr>
              <a:t>PROPOSITION</a:t>
            </a:r>
            <a:endParaRPr lang="en-US"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normAutofit/>
          </a:bodyPr>
          <a:lstStyle/>
          <a:p>
            <a:r>
              <a:rPr lang="en-US" b="1" dirty="0" smtClean="0"/>
              <a:t>A possible solution and value proposition for an Employee Attrition Analysis</a:t>
            </a:r>
          </a:p>
          <a:p>
            <a:r>
              <a:rPr lang="en-US" b="1" dirty="0" smtClean="0"/>
              <a:t>Comprehensive analysis of employee data to identify key drivers of turnover</a:t>
            </a:r>
          </a:p>
          <a:p>
            <a:r>
              <a:rPr lang="en-US" b="1" dirty="0" smtClean="0"/>
              <a:t>Predictive modeling to identify at-risk employees and departments</a:t>
            </a:r>
          </a:p>
          <a:p>
            <a:r>
              <a:rPr lang="en-US" b="1" dirty="0" smtClean="0"/>
              <a:t>Proposition</a:t>
            </a:r>
          </a:p>
          <a:p>
            <a:r>
              <a:rPr lang="en-US" b="1" dirty="0" smtClean="0"/>
              <a:t>Reduce employee turnover by up to 30% through targeted retention strategies</a:t>
            </a:r>
          </a:p>
          <a:p>
            <a:r>
              <a:rPr lang="en-US" b="1" dirty="0" smtClean="0"/>
              <a:t>Enhance talent management practices, reducing recruitment and training costs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3">
                    <a:lumMod val="75000"/>
                  </a:schemeClr>
                </a:solidFill>
                <a:latin typeface="Baskerville Old Face" pitchFamily="18" charset="0"/>
              </a:rPr>
              <a:t>DATASET</a:t>
            </a:r>
            <a:r>
              <a:rPr lang="en-US" dirty="0" smtClean="0">
                <a:solidFill>
                  <a:schemeClr val="accent3">
                    <a:lumMod val="75000"/>
                  </a:schemeClr>
                </a:solidFill>
                <a:latin typeface="Baskerville Old Face" pitchFamily="18" charset="0"/>
              </a:rPr>
              <a:t> </a:t>
            </a:r>
            <a:r>
              <a:rPr lang="en-US" b="1" dirty="0" smtClean="0">
                <a:solidFill>
                  <a:schemeClr val="accent3">
                    <a:lumMod val="75000"/>
                  </a:schemeClr>
                </a:solidFill>
                <a:latin typeface="Baskerville Old Face" pitchFamily="18" charset="0"/>
              </a:rPr>
              <a:t>DISCRIPTION</a:t>
            </a:r>
            <a:endParaRPr lang="en-US" b="1"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lstStyle/>
          <a:p>
            <a:r>
              <a:rPr lang="en-US" b="1" dirty="0" smtClean="0"/>
              <a:t>This dataset contains employee-level data for a company, including demographic, employment, and performance metrics. The dataset is used to analyze the factors contributing to employee turnover and identify predictive indicators of attrition.</a:t>
            </a:r>
          </a:p>
          <a:p>
            <a:r>
              <a:rPr lang="en-US" b="1" dirty="0" smtClean="0"/>
              <a:t>dataset description provides an overview of the data used for the Employee Attrition Analysis. The specific fields and sources may vary depending on the organization and the goals of the analysis.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smtClean="0">
                <a:solidFill>
                  <a:schemeClr val="accent3">
                    <a:lumMod val="75000"/>
                  </a:schemeClr>
                </a:solidFill>
                <a:latin typeface="Baskerville Old Face" pitchFamily="18" charset="0"/>
              </a:rPr>
              <a:t>The </a:t>
            </a:r>
            <a:r>
              <a:rPr lang="en-US" sz="4400" b="1" dirty="0" smtClean="0">
                <a:solidFill>
                  <a:schemeClr val="accent3">
                    <a:lumMod val="75000"/>
                  </a:schemeClr>
                </a:solidFill>
                <a:latin typeface="Baskerville Old Face" pitchFamily="18" charset="0"/>
              </a:rPr>
              <a:t>“wow”  </a:t>
            </a:r>
            <a:r>
              <a:rPr lang="en-US" sz="4400" b="1" dirty="0" smtClean="0">
                <a:solidFill>
                  <a:schemeClr val="accent3">
                    <a:lumMod val="75000"/>
                  </a:schemeClr>
                </a:solidFill>
                <a:latin typeface="Baskerville Old Face" pitchFamily="18" charset="0"/>
              </a:rPr>
              <a:t>in our solution</a:t>
            </a:r>
            <a:endParaRPr lang="en-US" sz="4400" b="1" dirty="0">
              <a:solidFill>
                <a:schemeClr val="accent3">
                  <a:lumMod val="75000"/>
                </a:schemeClr>
              </a:solidFill>
              <a:latin typeface="Baskerville Old Face" pitchFamily="18" charset="0"/>
            </a:endParaRPr>
          </a:p>
        </p:txBody>
      </p:sp>
      <p:sp>
        <p:nvSpPr>
          <p:cNvPr id="3" name="Content Placeholder 2"/>
          <p:cNvSpPr>
            <a:spLocks noGrp="1"/>
          </p:cNvSpPr>
          <p:nvPr>
            <p:ph sz="quarter" idx="1"/>
          </p:nvPr>
        </p:nvSpPr>
        <p:spPr/>
        <p:txBody>
          <a:bodyPr/>
          <a:lstStyle/>
          <a:p>
            <a:r>
              <a:rPr lang="en-US" b="1" dirty="0" smtClean="0"/>
              <a:t>- Comprehensive analysis of employee data to identify key drivers of turnover</a:t>
            </a:r>
          </a:p>
          <a:p>
            <a:r>
              <a:rPr lang="en-US" b="1" dirty="0" smtClean="0"/>
              <a:t>- Predictive modeling to identify at</a:t>
            </a:r>
          </a:p>
          <a:p>
            <a:r>
              <a:rPr lang="en-US" b="1" dirty="0" smtClean="0"/>
              <a:t>-risk employees and departments</a:t>
            </a:r>
          </a:p>
          <a:p>
            <a:r>
              <a:rPr lang="en-US" b="1" dirty="0" smtClean="0"/>
              <a:t>- Root cause analysis to understand underlying reasons for attrition</a:t>
            </a:r>
          </a:p>
          <a:p>
            <a:r>
              <a:rPr lang="en-US" b="1" dirty="0" smtClean="0"/>
              <a:t>- Personalized recommendations for retention strategies and initiatives</a:t>
            </a:r>
          </a:p>
          <a:p>
            <a:r>
              <a:rPr lang="en-US" b="1" dirty="0" smtClean="0"/>
              <a:t>- Ongoing monitoring and evaluation to measure effectiveness</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469</TotalTime>
  <Words>508</Words>
  <Application>Microsoft Office PowerPoint</Application>
  <PresentationFormat>On-screen Show (4:3)</PresentationFormat>
  <Paragraphs>157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vt:lpstr>
      <vt:lpstr>Project title </vt:lpstr>
      <vt:lpstr>Agenda </vt:lpstr>
      <vt:lpstr>PROBLEM STATEMENT</vt:lpstr>
      <vt:lpstr>PROJECT OVERVIEW</vt:lpstr>
      <vt:lpstr>END USERS</vt:lpstr>
      <vt:lpstr>OUR SOLUTION AND PROPOSITION</vt:lpstr>
      <vt:lpstr>DATASET DISCRIPTION</vt:lpstr>
      <vt:lpstr>The “wow”  in our solution</vt:lpstr>
      <vt:lpstr>                    MODELLING</vt:lpstr>
      <vt:lpstr>Slide 11</vt:lpstr>
      <vt:lpstr>Slide 12</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 USING EXCEL DASHBOARD</dc:title>
  <dc:creator>P.T.LEE CNASC</dc:creator>
  <cp:lastModifiedBy>P.T.LEE CNASC</cp:lastModifiedBy>
  <cp:revision>49</cp:revision>
  <dcterms:created xsi:type="dcterms:W3CDTF">2024-08-23T09:23:10Z</dcterms:created>
  <dcterms:modified xsi:type="dcterms:W3CDTF">2024-08-30T10:38:42Z</dcterms:modified>
</cp:coreProperties>
</file>