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6" r:id="rId2"/>
    <p:sldId id="258" r:id="rId3"/>
    <p:sldId id="284" r:id="rId4"/>
    <p:sldId id="285" r:id="rId5"/>
    <p:sldId id="257" r:id="rId6"/>
    <p:sldId id="259" r:id="rId7"/>
    <p:sldId id="260" r:id="rId8"/>
    <p:sldId id="283" r:id="rId9"/>
    <p:sldId id="286" r:id="rId10"/>
    <p:sldId id="287" r:id="rId11"/>
    <p:sldId id="288" r:id="rId12"/>
    <p:sldId id="262" r:id="rId13"/>
    <p:sldId id="264" r:id="rId14"/>
    <p:sldId id="266" r:id="rId15"/>
    <p:sldId id="268" r:id="rId16"/>
    <p:sldId id="290" r:id="rId17"/>
    <p:sldId id="292" r:id="rId18"/>
    <p:sldId id="291" r:id="rId19"/>
    <p:sldId id="272" r:id="rId20"/>
    <p:sldId id="270" r:id="rId21"/>
    <p:sldId id="271" r:id="rId22"/>
    <p:sldId id="293" r:id="rId23"/>
    <p:sldId id="294" r:id="rId24"/>
    <p:sldId id="297" r:id="rId25"/>
    <p:sldId id="295" r:id="rId26"/>
    <p:sldId id="296" r:id="rId27"/>
    <p:sldId id="299" r:id="rId28"/>
    <p:sldId id="300" r:id="rId29"/>
    <p:sldId id="298" r:id="rId30"/>
    <p:sldId id="281"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1" autoAdjust="0"/>
    <p:restoredTop sz="94608" autoAdjust="0"/>
  </p:normalViewPr>
  <p:slideViewPr>
    <p:cSldViewPr>
      <p:cViewPr varScale="1">
        <p:scale>
          <a:sx n="111" d="100"/>
          <a:sy n="111" d="100"/>
        </p:scale>
        <p:origin x="-634" y="-77"/>
      </p:cViewPr>
      <p:guideLst>
        <p:guide orient="horz" pos="1620"/>
        <p:guide pos="2880"/>
      </p:guideLst>
    </p:cSldViewPr>
  </p:slideViewPr>
  <p:outlineViewPr>
    <p:cViewPr>
      <p:scale>
        <a:sx n="33" d="100"/>
        <a:sy n="33" d="100"/>
      </p:scale>
      <p:origin x="0" y="61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7BDE7-C7FC-421A-9736-B528D116865C}" type="datetimeFigureOut">
              <a:rPr lang="en-US" smtClean="0"/>
              <a:pPr/>
              <a:t>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B5D60-A20D-4A37-935B-D875E565CA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FD336184-1829-45A3-8CF1-0FF35CAD6004}" type="datetimeFigureOut">
              <a:rPr lang="en-US" smtClean="0"/>
              <a:pPr/>
              <a:t>2/8/2021</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5600012D-483A-495A-A2F8-FC767C0732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336184-1829-45A3-8CF1-0FF35CAD6004}"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0012D-483A-495A-A2F8-FC767C0732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336184-1829-45A3-8CF1-0FF35CAD6004}"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0012D-483A-495A-A2F8-FC767C0732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D336184-1829-45A3-8CF1-0FF35CAD6004}" type="datetimeFigureOut">
              <a:rPr lang="en-US" smtClean="0"/>
              <a:pPr/>
              <a:t>2/8/2021</a:t>
            </a:fld>
            <a:endParaRPr lang="en-US"/>
          </a:p>
        </p:txBody>
      </p:sp>
      <p:sp>
        <p:nvSpPr>
          <p:cNvPr id="9" name="Slide Number Placeholder 8"/>
          <p:cNvSpPr>
            <a:spLocks noGrp="1"/>
          </p:cNvSpPr>
          <p:nvPr>
            <p:ph type="sldNum" sz="quarter" idx="15"/>
          </p:nvPr>
        </p:nvSpPr>
        <p:spPr/>
        <p:txBody>
          <a:bodyPr rtlCol="0"/>
          <a:lstStyle/>
          <a:p>
            <a:fld id="{5600012D-483A-495A-A2F8-FC767C0732B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FD336184-1829-45A3-8CF1-0FF35CAD6004}" type="datetimeFigureOut">
              <a:rPr lang="en-US" smtClean="0"/>
              <a:pPr/>
              <a:t>2/8/2021</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5600012D-483A-495A-A2F8-FC767C0732B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336184-1829-45A3-8CF1-0FF35CAD6004}"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0012D-483A-495A-A2F8-FC767C0732B7}" type="slidenum">
              <a:rPr lang="en-US" smtClean="0"/>
              <a:pPr/>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336184-1829-45A3-8CF1-0FF35CAD6004}" type="datetimeFigureOut">
              <a:rPr lang="en-US" smtClean="0"/>
              <a:pPr/>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0012D-483A-495A-A2F8-FC767C0732B7}" type="slidenum">
              <a:rPr lang="en-US" smtClean="0"/>
              <a:pPr/>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336184-1829-45A3-8CF1-0FF35CAD6004}" type="datetimeFigureOut">
              <a:rPr lang="en-US" smtClean="0"/>
              <a:pPr/>
              <a:t>2/8/2021</a:t>
            </a:fld>
            <a:endParaRPr lang="en-US"/>
          </a:p>
        </p:txBody>
      </p:sp>
      <p:sp>
        <p:nvSpPr>
          <p:cNvPr id="7" name="Slide Number Placeholder 6"/>
          <p:cNvSpPr>
            <a:spLocks noGrp="1"/>
          </p:cNvSpPr>
          <p:nvPr>
            <p:ph type="sldNum" sz="quarter" idx="11"/>
          </p:nvPr>
        </p:nvSpPr>
        <p:spPr/>
        <p:txBody>
          <a:bodyPr rtlCol="0"/>
          <a:lstStyle/>
          <a:p>
            <a:fld id="{5600012D-483A-495A-A2F8-FC767C0732B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36184-1829-45A3-8CF1-0FF35CAD6004}" type="datetimeFigureOut">
              <a:rPr lang="en-US" smtClean="0"/>
              <a:pPr/>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0012D-483A-495A-A2F8-FC767C0732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D336184-1829-45A3-8CF1-0FF35CAD6004}" type="datetimeFigureOut">
              <a:rPr lang="en-US" smtClean="0"/>
              <a:pPr/>
              <a:t>2/8/2021</a:t>
            </a:fld>
            <a:endParaRPr lang="en-US"/>
          </a:p>
        </p:txBody>
      </p:sp>
      <p:sp>
        <p:nvSpPr>
          <p:cNvPr id="22" name="Slide Number Placeholder 21"/>
          <p:cNvSpPr>
            <a:spLocks noGrp="1"/>
          </p:cNvSpPr>
          <p:nvPr>
            <p:ph type="sldNum" sz="quarter" idx="15"/>
          </p:nvPr>
        </p:nvSpPr>
        <p:spPr/>
        <p:txBody>
          <a:bodyPr rtlCol="0"/>
          <a:lstStyle/>
          <a:p>
            <a:fld id="{5600012D-483A-495A-A2F8-FC767C0732B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D336184-1829-45A3-8CF1-0FF35CAD6004}" type="datetimeFigureOut">
              <a:rPr lang="en-US" smtClean="0"/>
              <a:pPr/>
              <a:t>2/8/2021</a:t>
            </a:fld>
            <a:endParaRPr lang="en-US"/>
          </a:p>
        </p:txBody>
      </p:sp>
      <p:sp>
        <p:nvSpPr>
          <p:cNvPr id="18" name="Slide Number Placeholder 17"/>
          <p:cNvSpPr>
            <a:spLocks noGrp="1"/>
          </p:cNvSpPr>
          <p:nvPr>
            <p:ph type="sldNum" sz="quarter" idx="11"/>
          </p:nvPr>
        </p:nvSpPr>
        <p:spPr/>
        <p:txBody>
          <a:bodyPr rtlCol="0"/>
          <a:lstStyle/>
          <a:p>
            <a:fld id="{5600012D-483A-495A-A2F8-FC767C0732B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FD336184-1829-45A3-8CF1-0FF35CAD6004}" type="datetimeFigureOut">
              <a:rPr lang="en-US" smtClean="0"/>
              <a:pPr/>
              <a:t>2/8/2021</a:t>
            </a:fld>
            <a:endParaRPr lang="en-US"/>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5600012D-483A-495A-A2F8-FC767C0732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696503"/>
            <a:ext cx="7772400" cy="1102519"/>
          </a:xfrm>
        </p:spPr>
        <p:txBody>
          <a:bodyPr>
            <a:normAutofit fontScale="90000"/>
          </a:bodyPr>
          <a:lstStyle/>
          <a:p>
            <a:r>
              <a:rPr lang="en-IN" dirty="0" smtClean="0"/>
              <a:t>Predictive Maintenance in Semi-conductor Industry </a:t>
            </a:r>
            <a:r>
              <a:rPr lang="de-DE" sz="4800" dirty="0" smtClean="0"/>
              <a:t/>
            </a:r>
            <a:br>
              <a:rPr lang="de-DE" sz="4800" dirty="0" smtClean="0"/>
            </a:br>
            <a:endParaRPr lang="en-US" dirty="0"/>
          </a:p>
        </p:txBody>
      </p:sp>
      <p:sp>
        <p:nvSpPr>
          <p:cNvPr id="3" name="Subtitle 2"/>
          <p:cNvSpPr>
            <a:spLocks noGrp="1"/>
          </p:cNvSpPr>
          <p:nvPr>
            <p:ph type="subTitle" idx="1"/>
          </p:nvPr>
        </p:nvSpPr>
        <p:spPr>
          <a:xfrm>
            <a:off x="2000232" y="3900504"/>
            <a:ext cx="6172200" cy="1028700"/>
          </a:xfrm>
        </p:spPr>
        <p:txBody>
          <a:bodyPr/>
          <a:lstStyle/>
          <a:p>
            <a:r>
              <a:rPr lang="en-IN" dirty="0" err="1" smtClean="0"/>
              <a:t>Athuljith</a:t>
            </a:r>
            <a:r>
              <a:rPr lang="en-IN" dirty="0" smtClean="0"/>
              <a:t> M</a:t>
            </a:r>
          </a:p>
          <a:p>
            <a:r>
              <a:rPr lang="en-IN" dirty="0" smtClean="0"/>
              <a:t>16DVSAC006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121630B-EA0C-3049-9D6B-9D1015EC6F69}"/>
              </a:ext>
            </a:extLst>
          </p:cNvPr>
          <p:cNvSpPr>
            <a:spLocks noGrp="1"/>
          </p:cNvSpPr>
          <p:nvPr>
            <p:ph type="title"/>
          </p:nvPr>
        </p:nvSpPr>
        <p:spPr>
          <a:xfrm>
            <a:off x="467544" y="339502"/>
            <a:ext cx="7961656" cy="504056"/>
          </a:xfrm>
        </p:spPr>
        <p:txBody>
          <a:bodyPr>
            <a:normAutofit fontScale="90000"/>
          </a:bodyPr>
          <a:lstStyle/>
          <a:p>
            <a:pPr algn="ctr"/>
            <a:r>
              <a:rPr lang="de-DE" dirty="0" err="1"/>
              <a:t>Introduction</a:t>
            </a:r>
            <a:r>
              <a:rPr lang="de-DE" dirty="0"/>
              <a:t> </a:t>
            </a:r>
            <a:r>
              <a:rPr lang="de-DE" dirty="0" err="1"/>
              <a:t>to</a:t>
            </a:r>
            <a:r>
              <a:rPr lang="de-DE" dirty="0"/>
              <a:t> Data</a:t>
            </a:r>
          </a:p>
        </p:txBody>
      </p:sp>
      <p:grpSp>
        <p:nvGrpSpPr>
          <p:cNvPr id="5" name="Group 4">
            <a:extLst>
              <a:ext uri="{FF2B5EF4-FFF2-40B4-BE49-F238E27FC236}">
                <a16:creationId xmlns="" xmlns:a16="http://schemas.microsoft.com/office/drawing/2014/main" id="{591090F8-6D88-6943-A80D-55BE1B105049}"/>
              </a:ext>
            </a:extLst>
          </p:cNvPr>
          <p:cNvGrpSpPr/>
          <p:nvPr/>
        </p:nvGrpSpPr>
        <p:grpSpPr>
          <a:xfrm>
            <a:off x="611560" y="1059582"/>
            <a:ext cx="8064896" cy="3798184"/>
            <a:chOff x="935367" y="1397534"/>
            <a:chExt cx="8028039" cy="2241540"/>
          </a:xfrm>
        </p:grpSpPr>
        <p:sp>
          <p:nvSpPr>
            <p:cNvPr id="6" name="Right Brace 5">
              <a:extLst>
                <a:ext uri="{FF2B5EF4-FFF2-40B4-BE49-F238E27FC236}">
                  <a16:creationId xmlns="" xmlns:a16="http://schemas.microsoft.com/office/drawing/2014/main" id="{EFACB22A-2184-AB40-BE4B-E4C080442451}"/>
                </a:ext>
              </a:extLst>
            </p:cNvPr>
            <p:cNvSpPr/>
            <p:nvPr/>
          </p:nvSpPr>
          <p:spPr>
            <a:xfrm>
              <a:off x="7255892" y="1397534"/>
              <a:ext cx="144016" cy="22415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5">
              <a:extLst>
                <a:ext uri="{FF2B5EF4-FFF2-40B4-BE49-F238E27FC236}">
                  <a16:creationId xmlns="" xmlns:a16="http://schemas.microsoft.com/office/drawing/2014/main" id="{E8391FD3-FE50-0F40-84F2-E08BC4E1C5A5}"/>
                </a:ext>
              </a:extLst>
            </p:cNvPr>
            <p:cNvGrpSpPr/>
            <p:nvPr/>
          </p:nvGrpSpPr>
          <p:grpSpPr>
            <a:xfrm>
              <a:off x="935367" y="1695904"/>
              <a:ext cx="3513005" cy="1447445"/>
              <a:chOff x="1453717" y="2530813"/>
              <a:chExt cx="3513005" cy="1447445"/>
            </a:xfrm>
          </p:grpSpPr>
          <p:sp>
            <p:nvSpPr>
              <p:cNvPr id="13" name="TextBox 12">
                <a:extLst>
                  <a:ext uri="{FF2B5EF4-FFF2-40B4-BE49-F238E27FC236}">
                    <a16:creationId xmlns="" xmlns:a16="http://schemas.microsoft.com/office/drawing/2014/main" id="{FFFC3293-4AE7-FC4E-A8EF-6F49FCC3BDFA}"/>
                  </a:ext>
                </a:extLst>
              </p:cNvPr>
              <p:cNvSpPr txBox="1"/>
              <p:nvPr/>
            </p:nvSpPr>
            <p:spPr>
              <a:xfrm>
                <a:off x="1453717" y="3129533"/>
                <a:ext cx="1116781" cy="338554"/>
              </a:xfrm>
              <a:prstGeom prst="rect">
                <a:avLst/>
              </a:prstGeom>
              <a:noFill/>
            </p:spPr>
            <p:txBody>
              <a:bodyPr wrap="none" rtlCol="0">
                <a:spAutoFit/>
              </a:bodyPr>
              <a:lstStyle/>
              <a:p>
                <a:r>
                  <a:rPr lang="en-US" sz="1600" dirty="0"/>
                  <a:t>Two Files</a:t>
                </a:r>
              </a:p>
            </p:txBody>
          </p:sp>
          <p:sp>
            <p:nvSpPr>
              <p:cNvPr id="14" name="TextBox 13">
                <a:extLst>
                  <a:ext uri="{FF2B5EF4-FFF2-40B4-BE49-F238E27FC236}">
                    <a16:creationId xmlns="" xmlns:a16="http://schemas.microsoft.com/office/drawing/2014/main" id="{F7D1E9BE-74C1-CC4C-B21C-CDF43FAD527F}"/>
                  </a:ext>
                </a:extLst>
              </p:cNvPr>
              <p:cNvSpPr txBox="1"/>
              <p:nvPr/>
            </p:nvSpPr>
            <p:spPr>
              <a:xfrm>
                <a:off x="3562170" y="2530813"/>
                <a:ext cx="1404552" cy="338554"/>
              </a:xfrm>
              <a:prstGeom prst="rect">
                <a:avLst/>
              </a:prstGeom>
              <a:noFill/>
            </p:spPr>
            <p:txBody>
              <a:bodyPr wrap="none" rtlCol="0">
                <a:spAutoFit/>
              </a:bodyPr>
              <a:lstStyle/>
              <a:p>
                <a:r>
                  <a:rPr lang="en-US" sz="1600" dirty="0">
                    <a:solidFill>
                      <a:srgbClr val="C00000"/>
                    </a:solidFill>
                  </a:rPr>
                  <a:t>Dataset File</a:t>
                </a:r>
              </a:p>
            </p:txBody>
          </p:sp>
          <p:sp>
            <p:nvSpPr>
              <p:cNvPr id="15" name="TextBox 14">
                <a:extLst>
                  <a:ext uri="{FF2B5EF4-FFF2-40B4-BE49-F238E27FC236}">
                    <a16:creationId xmlns="" xmlns:a16="http://schemas.microsoft.com/office/drawing/2014/main" id="{C6B415E5-4CEA-854A-A193-9BC61F64C125}"/>
                  </a:ext>
                </a:extLst>
              </p:cNvPr>
              <p:cNvSpPr txBox="1"/>
              <p:nvPr/>
            </p:nvSpPr>
            <p:spPr>
              <a:xfrm>
                <a:off x="3562170" y="3639704"/>
                <a:ext cx="1260281" cy="338554"/>
              </a:xfrm>
              <a:prstGeom prst="rect">
                <a:avLst/>
              </a:prstGeom>
              <a:noFill/>
            </p:spPr>
            <p:txBody>
              <a:bodyPr wrap="none" rtlCol="0">
                <a:spAutoFit/>
              </a:bodyPr>
              <a:lstStyle/>
              <a:p>
                <a:r>
                  <a:rPr lang="en-US" sz="1600" dirty="0">
                    <a:solidFill>
                      <a:srgbClr val="C00000"/>
                    </a:solidFill>
                  </a:rPr>
                  <a:t>Labels File</a:t>
                </a:r>
              </a:p>
            </p:txBody>
          </p:sp>
          <p:cxnSp>
            <p:nvCxnSpPr>
              <p:cNvPr id="16" name="Straight Arrow Connector 15">
                <a:extLst>
                  <a:ext uri="{FF2B5EF4-FFF2-40B4-BE49-F238E27FC236}">
                    <a16:creationId xmlns="" xmlns:a16="http://schemas.microsoft.com/office/drawing/2014/main" id="{2C750497-44A4-6F4C-AA16-E5D5BAE92836}"/>
                  </a:ext>
                </a:extLst>
              </p:cNvPr>
              <p:cNvCxnSpPr>
                <a:cxnSpLocks/>
              </p:cNvCxnSpPr>
              <p:nvPr/>
            </p:nvCxnSpPr>
            <p:spPr>
              <a:xfrm flipV="1">
                <a:off x="2598952" y="2759097"/>
                <a:ext cx="845074" cy="44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304D017B-5CC9-7F4C-B461-237B4A7985B0}"/>
                  </a:ext>
                </a:extLst>
              </p:cNvPr>
              <p:cNvCxnSpPr>
                <a:cxnSpLocks/>
              </p:cNvCxnSpPr>
              <p:nvPr/>
            </p:nvCxnSpPr>
            <p:spPr>
              <a:xfrm>
                <a:off x="2598952" y="3353213"/>
                <a:ext cx="845074" cy="41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 xmlns:a16="http://schemas.microsoft.com/office/drawing/2014/main" id="{91C05700-BE3E-EA4D-8A03-E31B09F30DD5}"/>
                </a:ext>
              </a:extLst>
            </p:cNvPr>
            <p:cNvCxnSpPr>
              <a:cxnSpLocks/>
            </p:cNvCxnSpPr>
            <p:nvPr/>
          </p:nvCxnSpPr>
          <p:spPr>
            <a:xfrm>
              <a:off x="4499992" y="1858713"/>
              <a:ext cx="983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68B2177-2A46-1A4B-B64F-9C28995173A0}"/>
                </a:ext>
              </a:extLst>
            </p:cNvPr>
            <p:cNvSpPr txBox="1"/>
            <p:nvPr/>
          </p:nvSpPr>
          <p:spPr>
            <a:xfrm>
              <a:off x="5581512" y="1658658"/>
              <a:ext cx="1705946" cy="400110"/>
            </a:xfrm>
            <a:prstGeom prst="rect">
              <a:avLst/>
            </a:prstGeom>
            <a:noFill/>
          </p:spPr>
          <p:txBody>
            <a:bodyPr wrap="square" rtlCol="0">
              <a:spAutoFit/>
            </a:bodyPr>
            <a:lstStyle/>
            <a:p>
              <a:r>
                <a:rPr lang="en-IN" sz="1000" dirty="0">
                  <a:solidFill>
                    <a:srgbClr val="0432FF"/>
                  </a:solidFill>
                </a:rPr>
                <a:t>1567 examples each with 590 features</a:t>
              </a:r>
              <a:endParaRPr lang="en-US" sz="1000" dirty="0">
                <a:solidFill>
                  <a:srgbClr val="0432FF"/>
                </a:solidFill>
              </a:endParaRPr>
            </a:p>
          </p:txBody>
        </p:sp>
        <p:sp>
          <p:nvSpPr>
            <p:cNvPr id="10" name="TextBox 9">
              <a:extLst>
                <a:ext uri="{FF2B5EF4-FFF2-40B4-BE49-F238E27FC236}">
                  <a16:creationId xmlns="" xmlns:a16="http://schemas.microsoft.com/office/drawing/2014/main" id="{EFEEB39E-C2FF-A440-A1EC-0B6B846D9042}"/>
                </a:ext>
              </a:extLst>
            </p:cNvPr>
            <p:cNvSpPr txBox="1"/>
            <p:nvPr/>
          </p:nvSpPr>
          <p:spPr>
            <a:xfrm>
              <a:off x="5575820" y="2653630"/>
              <a:ext cx="1705946" cy="553998"/>
            </a:xfrm>
            <a:prstGeom prst="rect">
              <a:avLst/>
            </a:prstGeom>
            <a:noFill/>
          </p:spPr>
          <p:txBody>
            <a:bodyPr wrap="square" rtlCol="0">
              <a:spAutoFit/>
            </a:bodyPr>
            <a:lstStyle/>
            <a:p>
              <a:r>
                <a:rPr lang="en-IN" sz="1000" dirty="0">
                  <a:solidFill>
                    <a:srgbClr val="0432FF"/>
                  </a:solidFill>
                </a:rPr>
                <a:t>classifications and date time stamp for 1567 examples</a:t>
              </a:r>
              <a:endParaRPr lang="en-US" sz="1000" dirty="0">
                <a:solidFill>
                  <a:srgbClr val="0432FF"/>
                </a:solidFill>
              </a:endParaRPr>
            </a:p>
          </p:txBody>
        </p:sp>
        <p:sp>
          <p:nvSpPr>
            <p:cNvPr id="11" name="TextBox 10">
              <a:extLst>
                <a:ext uri="{FF2B5EF4-FFF2-40B4-BE49-F238E27FC236}">
                  <a16:creationId xmlns="" xmlns:a16="http://schemas.microsoft.com/office/drawing/2014/main" id="{C298C8DA-DB78-384A-8FE3-12A9DCC7CF1D}"/>
                </a:ext>
              </a:extLst>
            </p:cNvPr>
            <p:cNvSpPr txBox="1"/>
            <p:nvPr/>
          </p:nvSpPr>
          <p:spPr>
            <a:xfrm>
              <a:off x="7500327" y="2294624"/>
              <a:ext cx="1463079" cy="400110"/>
            </a:xfrm>
            <a:prstGeom prst="rect">
              <a:avLst/>
            </a:prstGeom>
            <a:noFill/>
          </p:spPr>
          <p:txBody>
            <a:bodyPr wrap="square" rtlCol="0">
              <a:spAutoFit/>
            </a:bodyPr>
            <a:lstStyle/>
            <a:p>
              <a:r>
                <a:rPr lang="en-US" sz="1000" dirty="0">
                  <a:solidFill>
                    <a:srgbClr val="0432FF"/>
                  </a:solidFill>
                </a:rPr>
                <a:t>Data frame combining two files</a:t>
              </a:r>
            </a:p>
          </p:txBody>
        </p:sp>
        <p:cxnSp>
          <p:nvCxnSpPr>
            <p:cNvPr id="12" name="Straight Arrow Connector 11">
              <a:extLst>
                <a:ext uri="{FF2B5EF4-FFF2-40B4-BE49-F238E27FC236}">
                  <a16:creationId xmlns="" xmlns:a16="http://schemas.microsoft.com/office/drawing/2014/main" id="{5D3433FD-A5A4-4743-856C-AC33422AB8F7}"/>
                </a:ext>
              </a:extLst>
            </p:cNvPr>
            <p:cNvCxnSpPr>
              <a:cxnSpLocks/>
            </p:cNvCxnSpPr>
            <p:nvPr/>
          </p:nvCxnSpPr>
          <p:spPr>
            <a:xfrm>
              <a:off x="4448372" y="2974072"/>
              <a:ext cx="983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339502"/>
            <a:ext cx="7848872" cy="720080"/>
          </a:xfrm>
        </p:spPr>
        <p:txBody>
          <a:bodyPr/>
          <a:lstStyle/>
          <a:p>
            <a:pPr algn="ctr"/>
            <a:r>
              <a:rPr lang="en-US" dirty="0"/>
              <a:t>Data</a:t>
            </a:r>
            <a:r>
              <a:rPr lang="en-US" sz="2400" dirty="0"/>
              <a:t> </a:t>
            </a:r>
            <a:r>
              <a:rPr lang="en-US" dirty="0"/>
              <a:t>Cleaning</a:t>
            </a:r>
          </a:p>
        </p:txBody>
      </p:sp>
      <p:sp>
        <p:nvSpPr>
          <p:cNvPr id="5" name="TextBox 4">
            <a:extLst>
              <a:ext uri="{FF2B5EF4-FFF2-40B4-BE49-F238E27FC236}">
                <a16:creationId xmlns="" xmlns:a16="http://schemas.microsoft.com/office/drawing/2014/main" id="{217DAF94-5791-654E-80D7-0E5D98C1D7FE}"/>
              </a:ext>
            </a:extLst>
          </p:cNvPr>
          <p:cNvSpPr txBox="1"/>
          <p:nvPr/>
        </p:nvSpPr>
        <p:spPr>
          <a:xfrm>
            <a:off x="3059832" y="2801429"/>
            <a:ext cx="936104" cy="323165"/>
          </a:xfrm>
          <a:prstGeom prst="rect">
            <a:avLst/>
          </a:prstGeom>
          <a:noFill/>
        </p:spPr>
        <p:txBody>
          <a:bodyPr wrap="square" rtlCol="0">
            <a:spAutoFit/>
          </a:bodyPr>
          <a:lstStyle/>
          <a:p>
            <a:r>
              <a:rPr lang="en-US" sz="1500" b="1" dirty="0"/>
              <a:t>Step 1</a:t>
            </a:r>
            <a:endParaRPr lang="en-US" b="1" dirty="0"/>
          </a:p>
        </p:txBody>
      </p:sp>
      <p:sp>
        <p:nvSpPr>
          <p:cNvPr id="6" name="TextBox 5">
            <a:extLst>
              <a:ext uri="{FF2B5EF4-FFF2-40B4-BE49-F238E27FC236}">
                <a16:creationId xmlns="" xmlns:a16="http://schemas.microsoft.com/office/drawing/2014/main" id="{74BA7772-3E0F-B345-8B5D-B87401164D18}"/>
              </a:ext>
            </a:extLst>
          </p:cNvPr>
          <p:cNvSpPr txBox="1"/>
          <p:nvPr/>
        </p:nvSpPr>
        <p:spPr>
          <a:xfrm>
            <a:off x="5437240" y="2801429"/>
            <a:ext cx="1152128" cy="323165"/>
          </a:xfrm>
          <a:prstGeom prst="rect">
            <a:avLst/>
          </a:prstGeom>
          <a:noFill/>
        </p:spPr>
        <p:txBody>
          <a:bodyPr wrap="square" rtlCol="0">
            <a:spAutoFit/>
          </a:bodyPr>
          <a:lstStyle/>
          <a:p>
            <a:r>
              <a:rPr lang="en-US" sz="1500" b="1" dirty="0">
                <a:solidFill>
                  <a:srgbClr val="000000"/>
                </a:solidFill>
              </a:rPr>
              <a:t>Step 2</a:t>
            </a:r>
            <a:endParaRPr lang="en-US" dirty="0">
              <a:solidFill>
                <a:srgbClr val="000000"/>
              </a:solidFill>
            </a:endParaRPr>
          </a:p>
        </p:txBody>
      </p:sp>
      <p:sp>
        <p:nvSpPr>
          <p:cNvPr id="7" name="Curved Up Arrow 6">
            <a:extLst>
              <a:ext uri="{FF2B5EF4-FFF2-40B4-BE49-F238E27FC236}">
                <a16:creationId xmlns="" xmlns:a16="http://schemas.microsoft.com/office/drawing/2014/main" id="{4936D6C2-1C5F-9C43-953A-1FE5B289D84A}"/>
              </a:ext>
            </a:extLst>
          </p:cNvPr>
          <p:cNvSpPr/>
          <p:nvPr/>
        </p:nvSpPr>
        <p:spPr>
          <a:xfrm>
            <a:off x="3527884" y="3157918"/>
            <a:ext cx="2340260" cy="648071"/>
          </a:xfrm>
          <a:prstGeom prst="curved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urved Up Arrow 7">
            <a:extLst>
              <a:ext uri="{FF2B5EF4-FFF2-40B4-BE49-F238E27FC236}">
                <a16:creationId xmlns="" xmlns:a16="http://schemas.microsoft.com/office/drawing/2014/main" id="{B58FCB92-E409-9A47-9559-01A4EFB2BEDB}"/>
              </a:ext>
            </a:extLst>
          </p:cNvPr>
          <p:cNvSpPr/>
          <p:nvPr/>
        </p:nvSpPr>
        <p:spPr>
          <a:xfrm>
            <a:off x="6032322" y="3157919"/>
            <a:ext cx="2068070" cy="712258"/>
          </a:xfrm>
          <a:prstGeom prst="curved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 xmlns:a16="http://schemas.microsoft.com/office/drawing/2014/main" id="{DA50CA35-E311-5A49-BFBC-24FD3277FC6F}"/>
              </a:ext>
            </a:extLst>
          </p:cNvPr>
          <p:cNvSpPr/>
          <p:nvPr/>
        </p:nvSpPr>
        <p:spPr>
          <a:xfrm>
            <a:off x="3447544" y="3896238"/>
            <a:ext cx="2304256" cy="298287"/>
          </a:xfrm>
          <a:prstGeom prst="rect">
            <a:avLst/>
          </a:prstGeom>
        </p:spPr>
        <p:txBody>
          <a:bodyPr wrap="square">
            <a:spAutoFit/>
          </a:bodyPr>
          <a:lstStyle/>
          <a:p>
            <a:pPr algn="ctr">
              <a:lnSpc>
                <a:spcPct val="200000"/>
              </a:lnSpc>
            </a:pPr>
            <a:r>
              <a:rPr lang="en-IN" sz="800" dirty="0">
                <a:solidFill>
                  <a:srgbClr val="FF0000"/>
                </a:solidFill>
              </a:rPr>
              <a:t>Reduced from </a:t>
            </a:r>
            <a:r>
              <a:rPr lang="en-IN" sz="800" b="1" dirty="0">
                <a:solidFill>
                  <a:srgbClr val="FF0000"/>
                </a:solidFill>
              </a:rPr>
              <a:t>592</a:t>
            </a:r>
            <a:r>
              <a:rPr lang="en-IN" sz="800" dirty="0">
                <a:solidFill>
                  <a:srgbClr val="FF0000"/>
                </a:solidFill>
              </a:rPr>
              <a:t> </a:t>
            </a:r>
            <a:r>
              <a:rPr lang="en-IN" sz="800" b="1" dirty="0">
                <a:solidFill>
                  <a:srgbClr val="FF0000"/>
                </a:solidFill>
              </a:rPr>
              <a:t>to</a:t>
            </a:r>
            <a:r>
              <a:rPr lang="en-IN" sz="800" dirty="0">
                <a:solidFill>
                  <a:srgbClr val="FF0000"/>
                </a:solidFill>
              </a:rPr>
              <a:t> </a:t>
            </a:r>
            <a:r>
              <a:rPr lang="en-IN" sz="800" b="1" dirty="0">
                <a:solidFill>
                  <a:srgbClr val="FF0000"/>
                </a:solidFill>
              </a:rPr>
              <a:t>568</a:t>
            </a:r>
            <a:endParaRPr lang="de-DE" sz="800" b="1" dirty="0">
              <a:solidFill>
                <a:srgbClr val="FF0000"/>
              </a:solidFill>
            </a:endParaRPr>
          </a:p>
        </p:txBody>
      </p:sp>
      <p:sp>
        <p:nvSpPr>
          <p:cNvPr id="10" name="Rectangle 9">
            <a:extLst>
              <a:ext uri="{FF2B5EF4-FFF2-40B4-BE49-F238E27FC236}">
                <a16:creationId xmlns="" xmlns:a16="http://schemas.microsoft.com/office/drawing/2014/main" id="{CC9DB7D0-0522-7847-B40C-77BD60A7363E}"/>
              </a:ext>
            </a:extLst>
          </p:cNvPr>
          <p:cNvSpPr/>
          <p:nvPr/>
        </p:nvSpPr>
        <p:spPr>
          <a:xfrm>
            <a:off x="6156176" y="3896238"/>
            <a:ext cx="2304256" cy="298287"/>
          </a:xfrm>
          <a:prstGeom prst="rect">
            <a:avLst/>
          </a:prstGeom>
        </p:spPr>
        <p:txBody>
          <a:bodyPr wrap="square">
            <a:spAutoFit/>
          </a:bodyPr>
          <a:lstStyle/>
          <a:p>
            <a:pPr algn="ctr">
              <a:lnSpc>
                <a:spcPct val="200000"/>
              </a:lnSpc>
            </a:pPr>
            <a:r>
              <a:rPr lang="en-IN" sz="800" dirty="0">
                <a:solidFill>
                  <a:srgbClr val="FF0000"/>
                </a:solidFill>
              </a:rPr>
              <a:t>Reduced from </a:t>
            </a:r>
            <a:r>
              <a:rPr lang="en-IN" sz="800" b="1" dirty="0">
                <a:solidFill>
                  <a:srgbClr val="FF0000"/>
                </a:solidFill>
              </a:rPr>
              <a:t>568 to 451</a:t>
            </a:r>
            <a:endParaRPr lang="de-DE" sz="800" b="1" dirty="0">
              <a:solidFill>
                <a:srgbClr val="FF0000"/>
              </a:solidFill>
            </a:endParaRPr>
          </a:p>
        </p:txBody>
      </p:sp>
      <p:grpSp>
        <p:nvGrpSpPr>
          <p:cNvPr id="11" name="Group 10">
            <a:extLst>
              <a:ext uri="{FF2B5EF4-FFF2-40B4-BE49-F238E27FC236}">
                <a16:creationId xmlns="" xmlns:a16="http://schemas.microsoft.com/office/drawing/2014/main" id="{E16C9161-1B40-304B-AB1A-DEA149C19061}"/>
              </a:ext>
            </a:extLst>
          </p:cNvPr>
          <p:cNvGrpSpPr/>
          <p:nvPr/>
        </p:nvGrpSpPr>
        <p:grpSpPr>
          <a:xfrm>
            <a:off x="881608" y="1831226"/>
            <a:ext cx="7722840" cy="879955"/>
            <a:chOff x="179512" y="1700414"/>
            <a:chExt cx="8928993" cy="1038823"/>
          </a:xfrm>
        </p:grpSpPr>
        <p:grpSp>
          <p:nvGrpSpPr>
            <p:cNvPr id="12" name="Group 8">
              <a:extLst>
                <a:ext uri="{FF2B5EF4-FFF2-40B4-BE49-F238E27FC236}">
                  <a16:creationId xmlns="" xmlns:a16="http://schemas.microsoft.com/office/drawing/2014/main" id="{BB5FBD49-1775-4C45-8BD7-C8844BCD66BB}"/>
                </a:ext>
              </a:extLst>
            </p:cNvPr>
            <p:cNvGrpSpPr/>
            <p:nvPr/>
          </p:nvGrpSpPr>
          <p:grpSpPr>
            <a:xfrm>
              <a:off x="179512" y="1700415"/>
              <a:ext cx="6840760" cy="1038822"/>
              <a:chOff x="762474" y="2185593"/>
              <a:chExt cx="6840760" cy="1038822"/>
            </a:xfrm>
          </p:grpSpPr>
          <p:sp>
            <p:nvSpPr>
              <p:cNvPr id="14" name="Freeform 11">
                <a:extLst>
                  <a:ext uri="{FF2B5EF4-FFF2-40B4-BE49-F238E27FC236}">
                    <a16:creationId xmlns="" xmlns:a16="http://schemas.microsoft.com/office/drawing/2014/main" id="{DDECE1AD-35AD-1E40-A455-7A9AF6BBA91E}"/>
                  </a:ext>
                </a:extLst>
              </p:cNvPr>
              <p:cNvSpPr/>
              <p:nvPr/>
            </p:nvSpPr>
            <p:spPr>
              <a:xfrm>
                <a:off x="762474" y="2185593"/>
                <a:ext cx="1813579" cy="1012603"/>
              </a:xfrm>
              <a:custGeom>
                <a:avLst/>
                <a:gdLst>
                  <a:gd name="connsiteX0" fmla="*/ 0 w 2061861"/>
                  <a:gd name="connsiteY0" fmla="*/ 123712 h 1237117"/>
                  <a:gd name="connsiteX1" fmla="*/ 123712 w 2061861"/>
                  <a:gd name="connsiteY1" fmla="*/ 0 h 1237117"/>
                  <a:gd name="connsiteX2" fmla="*/ 1938149 w 2061861"/>
                  <a:gd name="connsiteY2" fmla="*/ 0 h 1237117"/>
                  <a:gd name="connsiteX3" fmla="*/ 2061861 w 2061861"/>
                  <a:gd name="connsiteY3" fmla="*/ 123712 h 1237117"/>
                  <a:gd name="connsiteX4" fmla="*/ 2061861 w 2061861"/>
                  <a:gd name="connsiteY4" fmla="*/ 1113405 h 1237117"/>
                  <a:gd name="connsiteX5" fmla="*/ 1938149 w 2061861"/>
                  <a:gd name="connsiteY5" fmla="*/ 1237117 h 1237117"/>
                  <a:gd name="connsiteX6" fmla="*/ 123712 w 2061861"/>
                  <a:gd name="connsiteY6" fmla="*/ 1237117 h 1237117"/>
                  <a:gd name="connsiteX7" fmla="*/ 0 w 2061861"/>
                  <a:gd name="connsiteY7" fmla="*/ 1113405 h 1237117"/>
                  <a:gd name="connsiteX8" fmla="*/ 0 w 2061861"/>
                  <a:gd name="connsiteY8" fmla="*/ 123712 h 123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861" h="1237117">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814" tIns="104814" rIns="104814" bIns="104814" numCol="1" spcCol="1270" anchor="ctr" anchorCtr="0">
                <a:noAutofit/>
              </a:bodyPr>
              <a:lstStyle/>
              <a:p>
                <a:pPr marL="0" lvl="0" indent="0" algn="ctr" defTabSz="800100">
                  <a:lnSpc>
                    <a:spcPct val="90000"/>
                  </a:lnSpc>
                  <a:spcBef>
                    <a:spcPct val="0"/>
                  </a:spcBef>
                  <a:spcAft>
                    <a:spcPct val="35000"/>
                  </a:spcAft>
                  <a:buNone/>
                </a:pPr>
                <a:r>
                  <a:rPr lang="en-US" sz="1400" kern="1200" dirty="0"/>
                  <a:t>Original Data</a:t>
                </a:r>
              </a:p>
            </p:txBody>
          </p:sp>
          <p:sp>
            <p:nvSpPr>
              <p:cNvPr id="15" name="Freeform 14">
                <a:extLst>
                  <a:ext uri="{FF2B5EF4-FFF2-40B4-BE49-F238E27FC236}">
                    <a16:creationId xmlns="" xmlns:a16="http://schemas.microsoft.com/office/drawing/2014/main" id="{E0D52754-0CF9-1848-997E-2617BABFD459}"/>
                  </a:ext>
                </a:extLst>
              </p:cNvPr>
              <p:cNvSpPr/>
              <p:nvPr/>
            </p:nvSpPr>
            <p:spPr>
              <a:xfrm>
                <a:off x="2856993" y="2185593"/>
                <a:ext cx="2369977" cy="1028172"/>
              </a:xfrm>
              <a:custGeom>
                <a:avLst/>
                <a:gdLst>
                  <a:gd name="connsiteX0" fmla="*/ 0 w 2061861"/>
                  <a:gd name="connsiteY0" fmla="*/ 123712 h 1237117"/>
                  <a:gd name="connsiteX1" fmla="*/ 123712 w 2061861"/>
                  <a:gd name="connsiteY1" fmla="*/ 0 h 1237117"/>
                  <a:gd name="connsiteX2" fmla="*/ 1938149 w 2061861"/>
                  <a:gd name="connsiteY2" fmla="*/ 0 h 1237117"/>
                  <a:gd name="connsiteX3" fmla="*/ 2061861 w 2061861"/>
                  <a:gd name="connsiteY3" fmla="*/ 123712 h 1237117"/>
                  <a:gd name="connsiteX4" fmla="*/ 2061861 w 2061861"/>
                  <a:gd name="connsiteY4" fmla="*/ 1113405 h 1237117"/>
                  <a:gd name="connsiteX5" fmla="*/ 1938149 w 2061861"/>
                  <a:gd name="connsiteY5" fmla="*/ 1237117 h 1237117"/>
                  <a:gd name="connsiteX6" fmla="*/ 123712 w 2061861"/>
                  <a:gd name="connsiteY6" fmla="*/ 1237117 h 1237117"/>
                  <a:gd name="connsiteX7" fmla="*/ 0 w 2061861"/>
                  <a:gd name="connsiteY7" fmla="*/ 1113405 h 1237117"/>
                  <a:gd name="connsiteX8" fmla="*/ 0 w 2061861"/>
                  <a:gd name="connsiteY8" fmla="*/ 123712 h 123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861" h="1237117">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solidFill>
                <a:schemeClr val="bg1">
                  <a:lumMod val="6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814" tIns="104814" rIns="104814" bIns="104814" numCol="1" spcCol="1270" anchor="ctr" anchorCtr="0">
                <a:noAutofit/>
              </a:bodyPr>
              <a:lstStyle/>
              <a:p>
                <a:pPr marL="0" lvl="0" indent="0" algn="ctr" defTabSz="800100">
                  <a:lnSpc>
                    <a:spcPct val="90000"/>
                  </a:lnSpc>
                  <a:spcBef>
                    <a:spcPct val="0"/>
                  </a:spcBef>
                  <a:spcAft>
                    <a:spcPct val="35000"/>
                  </a:spcAft>
                  <a:buNone/>
                </a:pPr>
                <a:r>
                  <a:rPr lang="en-US" sz="1400" kern="1200" dirty="0"/>
                  <a:t>Removal of variables with more than 55% of NAs</a:t>
                </a:r>
              </a:p>
            </p:txBody>
          </p:sp>
          <p:sp>
            <p:nvSpPr>
              <p:cNvPr id="16" name="Freeform 15">
                <a:extLst>
                  <a:ext uri="{FF2B5EF4-FFF2-40B4-BE49-F238E27FC236}">
                    <a16:creationId xmlns="" xmlns:a16="http://schemas.microsoft.com/office/drawing/2014/main" id="{7267F24E-4DB7-0C40-B472-F78ACA3D4CC9}"/>
                  </a:ext>
                </a:extLst>
              </p:cNvPr>
              <p:cNvSpPr/>
              <p:nvPr/>
            </p:nvSpPr>
            <p:spPr>
              <a:xfrm>
                <a:off x="5507909" y="2185593"/>
                <a:ext cx="2095325" cy="1038822"/>
              </a:xfrm>
              <a:custGeom>
                <a:avLst/>
                <a:gdLst>
                  <a:gd name="connsiteX0" fmla="*/ 0 w 2061861"/>
                  <a:gd name="connsiteY0" fmla="*/ 123712 h 1237117"/>
                  <a:gd name="connsiteX1" fmla="*/ 123712 w 2061861"/>
                  <a:gd name="connsiteY1" fmla="*/ 0 h 1237117"/>
                  <a:gd name="connsiteX2" fmla="*/ 1938149 w 2061861"/>
                  <a:gd name="connsiteY2" fmla="*/ 0 h 1237117"/>
                  <a:gd name="connsiteX3" fmla="*/ 2061861 w 2061861"/>
                  <a:gd name="connsiteY3" fmla="*/ 123712 h 1237117"/>
                  <a:gd name="connsiteX4" fmla="*/ 2061861 w 2061861"/>
                  <a:gd name="connsiteY4" fmla="*/ 1113405 h 1237117"/>
                  <a:gd name="connsiteX5" fmla="*/ 1938149 w 2061861"/>
                  <a:gd name="connsiteY5" fmla="*/ 1237117 h 1237117"/>
                  <a:gd name="connsiteX6" fmla="*/ 123712 w 2061861"/>
                  <a:gd name="connsiteY6" fmla="*/ 1237117 h 1237117"/>
                  <a:gd name="connsiteX7" fmla="*/ 0 w 2061861"/>
                  <a:gd name="connsiteY7" fmla="*/ 1113405 h 1237117"/>
                  <a:gd name="connsiteX8" fmla="*/ 0 w 2061861"/>
                  <a:gd name="connsiteY8" fmla="*/ 123712 h 123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861" h="1237117">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814" tIns="104814" rIns="104814" bIns="104814" numCol="1" spcCol="1270" anchor="ctr" anchorCtr="0">
                <a:noAutofit/>
              </a:bodyPr>
              <a:lstStyle/>
              <a:p>
                <a:pPr marL="0" lvl="0" indent="0" algn="ctr" defTabSz="800100">
                  <a:lnSpc>
                    <a:spcPct val="90000"/>
                  </a:lnSpc>
                  <a:spcBef>
                    <a:spcPct val="0"/>
                  </a:spcBef>
                  <a:spcAft>
                    <a:spcPct val="35000"/>
                  </a:spcAft>
                  <a:buNone/>
                </a:pPr>
                <a:r>
                  <a:rPr lang="en-US" sz="1400" kern="1200" dirty="0"/>
                  <a:t>Removal of variables where Variance = 0</a:t>
                </a:r>
              </a:p>
            </p:txBody>
          </p:sp>
        </p:grpSp>
        <p:sp>
          <p:nvSpPr>
            <p:cNvPr id="13" name="Freeform 12">
              <a:extLst>
                <a:ext uri="{FF2B5EF4-FFF2-40B4-BE49-F238E27FC236}">
                  <a16:creationId xmlns="" xmlns:a16="http://schemas.microsoft.com/office/drawing/2014/main" id="{9CE977FC-6F4B-3240-9198-89FE41088F9B}"/>
                </a:ext>
              </a:extLst>
            </p:cNvPr>
            <p:cNvSpPr/>
            <p:nvPr/>
          </p:nvSpPr>
          <p:spPr>
            <a:xfrm>
              <a:off x="7164289" y="1700414"/>
              <a:ext cx="1944216" cy="1012579"/>
            </a:xfrm>
            <a:custGeom>
              <a:avLst/>
              <a:gdLst>
                <a:gd name="connsiteX0" fmla="*/ 0 w 2061861"/>
                <a:gd name="connsiteY0" fmla="*/ 123712 h 1237117"/>
                <a:gd name="connsiteX1" fmla="*/ 123712 w 2061861"/>
                <a:gd name="connsiteY1" fmla="*/ 0 h 1237117"/>
                <a:gd name="connsiteX2" fmla="*/ 1938149 w 2061861"/>
                <a:gd name="connsiteY2" fmla="*/ 0 h 1237117"/>
                <a:gd name="connsiteX3" fmla="*/ 2061861 w 2061861"/>
                <a:gd name="connsiteY3" fmla="*/ 123712 h 1237117"/>
                <a:gd name="connsiteX4" fmla="*/ 2061861 w 2061861"/>
                <a:gd name="connsiteY4" fmla="*/ 1113405 h 1237117"/>
                <a:gd name="connsiteX5" fmla="*/ 1938149 w 2061861"/>
                <a:gd name="connsiteY5" fmla="*/ 1237117 h 1237117"/>
                <a:gd name="connsiteX6" fmla="*/ 123712 w 2061861"/>
                <a:gd name="connsiteY6" fmla="*/ 1237117 h 1237117"/>
                <a:gd name="connsiteX7" fmla="*/ 0 w 2061861"/>
                <a:gd name="connsiteY7" fmla="*/ 1113405 h 1237117"/>
                <a:gd name="connsiteX8" fmla="*/ 0 w 2061861"/>
                <a:gd name="connsiteY8" fmla="*/ 123712 h 123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861" h="1237117">
                  <a:moveTo>
                    <a:pt x="0" y="123712"/>
                  </a:moveTo>
                  <a:cubicBezTo>
                    <a:pt x="0" y="55388"/>
                    <a:pt x="55388" y="0"/>
                    <a:pt x="123712" y="0"/>
                  </a:cubicBezTo>
                  <a:lnTo>
                    <a:pt x="1938149" y="0"/>
                  </a:lnTo>
                  <a:cubicBezTo>
                    <a:pt x="2006473" y="0"/>
                    <a:pt x="2061861" y="55388"/>
                    <a:pt x="2061861" y="123712"/>
                  </a:cubicBezTo>
                  <a:lnTo>
                    <a:pt x="2061861" y="1113405"/>
                  </a:lnTo>
                  <a:cubicBezTo>
                    <a:pt x="2061861" y="1181729"/>
                    <a:pt x="2006473" y="1237117"/>
                    <a:pt x="1938149" y="1237117"/>
                  </a:cubicBezTo>
                  <a:lnTo>
                    <a:pt x="123712" y="1237117"/>
                  </a:lnTo>
                  <a:cubicBezTo>
                    <a:pt x="55388" y="1237117"/>
                    <a:pt x="0" y="1181729"/>
                    <a:pt x="0" y="1113405"/>
                  </a:cubicBezTo>
                  <a:lnTo>
                    <a:pt x="0" y="123712"/>
                  </a:lnTo>
                  <a:close/>
                </a:path>
              </a:pathLst>
            </a:custGeom>
            <a:solidFill>
              <a:schemeClr val="bg1">
                <a:lumMod val="6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814" tIns="104814" rIns="104814" bIns="104814" numCol="1" spcCol="1270" anchor="ctr" anchorCtr="0">
              <a:noAutofit/>
            </a:bodyPr>
            <a:lstStyle/>
            <a:p>
              <a:pPr marL="0" lvl="0" indent="0" algn="ctr" defTabSz="800100">
                <a:lnSpc>
                  <a:spcPct val="90000"/>
                </a:lnSpc>
                <a:spcBef>
                  <a:spcPct val="0"/>
                </a:spcBef>
                <a:spcAft>
                  <a:spcPct val="35000"/>
                </a:spcAft>
                <a:buNone/>
              </a:pPr>
              <a:r>
                <a:rPr lang="en-US" sz="1400" kern="1200" dirty="0"/>
                <a:t>Cleaned Data</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5720" y="214296"/>
            <a:ext cx="7848872" cy="720080"/>
          </a:xfrm>
        </p:spPr>
        <p:txBody>
          <a:bodyPr/>
          <a:lstStyle/>
          <a:p>
            <a:pPr algn="ctr"/>
            <a:r>
              <a:rPr lang="en-US" sz="2400" b="1" dirty="0"/>
              <a:t>Removing Variables having  &gt;55% of NAs</a:t>
            </a:r>
          </a:p>
        </p:txBody>
      </p:sp>
      <p:sp>
        <p:nvSpPr>
          <p:cNvPr id="5" name="Textplatzhalter 3"/>
          <p:cNvSpPr txBox="1">
            <a:spLocks/>
          </p:cNvSpPr>
          <p:nvPr/>
        </p:nvSpPr>
        <p:spPr>
          <a:xfrm>
            <a:off x="251520" y="1416202"/>
            <a:ext cx="8035256" cy="2727184"/>
          </a:xfrm>
          <a:prstGeom prst="rect">
            <a:avLst/>
          </a:prstGeom>
        </p:spPr>
        <p:txBody>
          <a:bodyPr>
            <a:normAutofit/>
          </a:bodyPr>
          <a:lstStyle/>
          <a:p>
            <a:pPr marL="285750" marR="0" lvl="0" indent="-285750" algn="l" defTabSz="914400" rtl="0" eaLnBrk="1" fontAlgn="auto" latinLnBrk="0" hangingPunct="1">
              <a:lnSpc>
                <a:spcPct val="200000"/>
              </a:lnSpc>
              <a:spcBef>
                <a:spcPts val="600"/>
              </a:spcBef>
              <a:spcAft>
                <a:spcPts val="0"/>
              </a:spcAft>
              <a:buClr>
                <a:schemeClr val="accent1"/>
              </a:buClr>
              <a:buSzPct val="70000"/>
              <a:buFont typeface="Arial" panose="020B0604020202020204" pitchFamily="34" charset="0"/>
              <a:buChar char="•"/>
              <a:tabLst/>
              <a:defRPr/>
            </a:pPr>
            <a:r>
              <a:rPr kumimoji="0" lang="en-IN" sz="1900" i="0" u="none" strike="noStrike" kern="1200" cap="none" spc="0" normalizeH="0" baseline="0" noProof="0" dirty="0" smtClean="0">
                <a:ln>
                  <a:noFill/>
                </a:ln>
                <a:solidFill>
                  <a:schemeClr val="tx1"/>
                </a:solidFill>
                <a:effectLst/>
                <a:uLnTx/>
                <a:uFillTx/>
                <a:latin typeface="+mn-lt"/>
                <a:ea typeface="+mn-ea"/>
                <a:cs typeface="+mn-cs"/>
              </a:rPr>
              <a:t>We removed all the Variables having &gt;55% of NAs. So, the number of variables were reduced from 592 to 568 </a:t>
            </a:r>
            <a:r>
              <a:rPr kumimoji="0" lang="en-IN" sz="1900" i="0" u="none" strike="noStrike" kern="1200" cap="none" spc="0" normalizeH="0" baseline="0" noProof="0" dirty="0" err="1" smtClean="0">
                <a:ln>
                  <a:noFill/>
                </a:ln>
                <a:solidFill>
                  <a:schemeClr val="tx1"/>
                </a:solidFill>
                <a:effectLst/>
                <a:uLnTx/>
                <a:uFillTx/>
                <a:latin typeface="+mn-lt"/>
                <a:ea typeface="+mn-ea"/>
                <a:cs typeface="+mn-cs"/>
              </a:rPr>
              <a:t>i.e</a:t>
            </a:r>
            <a:r>
              <a:rPr kumimoji="0" lang="en-IN" sz="1900" i="0" u="none" strike="noStrike" kern="1200" cap="none" spc="0" normalizeH="0" baseline="0" noProof="0" dirty="0" smtClean="0">
                <a:ln>
                  <a:noFill/>
                </a:ln>
                <a:solidFill>
                  <a:schemeClr val="tx1"/>
                </a:solidFill>
                <a:effectLst/>
                <a:uLnTx/>
                <a:uFillTx/>
                <a:latin typeface="+mn-lt"/>
                <a:ea typeface="+mn-ea"/>
                <a:cs typeface="+mn-cs"/>
              </a:rPr>
              <a:t> a drop of 24.</a:t>
            </a:r>
            <a:br>
              <a:rPr kumimoji="0" lang="en-IN" sz="1900" i="0" u="none" strike="noStrike" kern="1200" cap="none" spc="0" normalizeH="0" baseline="0" noProof="0" dirty="0" smtClean="0">
                <a:ln>
                  <a:noFill/>
                </a:ln>
                <a:solidFill>
                  <a:schemeClr val="tx1"/>
                </a:solidFill>
                <a:effectLst/>
                <a:uLnTx/>
                <a:uFillTx/>
                <a:latin typeface="+mn-lt"/>
                <a:ea typeface="+mn-ea"/>
                <a:cs typeface="+mn-cs"/>
              </a:rPr>
            </a:br>
            <a:endParaRPr kumimoji="0" lang="de-DE" sz="1900" i="0"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5720" y="285734"/>
            <a:ext cx="7848872" cy="720080"/>
          </a:xfrm>
        </p:spPr>
        <p:txBody>
          <a:bodyPr/>
          <a:lstStyle/>
          <a:p>
            <a:pPr algn="ctr"/>
            <a:r>
              <a:rPr lang="en-US" sz="2400" b="1" dirty="0"/>
              <a:t>Removing Variables with Zero Variance</a:t>
            </a:r>
          </a:p>
        </p:txBody>
      </p:sp>
      <p:sp>
        <p:nvSpPr>
          <p:cNvPr id="5" name="Textplatzhalter 3"/>
          <p:cNvSpPr txBox="1">
            <a:spLocks/>
          </p:cNvSpPr>
          <p:nvPr/>
        </p:nvSpPr>
        <p:spPr>
          <a:xfrm>
            <a:off x="281730" y="1362434"/>
            <a:ext cx="8005046" cy="2923828"/>
          </a:xfrm>
          <a:prstGeom prst="rect">
            <a:avLst/>
          </a:prstGeom>
        </p:spPr>
        <p:txBody>
          <a:bodyPr>
            <a:noAutofit/>
          </a:bodyPr>
          <a:lstStyle/>
          <a:p>
            <a:pPr marL="285750" marR="0" lvl="0" indent="-285750" algn="l" defTabSz="914400" rtl="0" eaLnBrk="1" fontAlgn="auto" latinLnBrk="0" hangingPunct="1">
              <a:lnSpc>
                <a:spcPct val="200000"/>
              </a:lnSpc>
              <a:spcBef>
                <a:spcPts val="600"/>
              </a:spcBef>
              <a:spcAft>
                <a:spcPts val="0"/>
              </a:spcAft>
              <a:buClr>
                <a:schemeClr val="accent1"/>
              </a:buClr>
              <a:buSzPct val="70000"/>
              <a:buFont typeface="Arial" panose="020B0604020202020204" pitchFamily="34" charset="0"/>
              <a:buChar char="•"/>
              <a:tabLst/>
              <a:defRPr/>
            </a:pPr>
            <a:r>
              <a:rPr kumimoji="0" lang="en-IN" sz="1900" b="0" i="0" u="none" strike="noStrike" kern="1200" cap="none" spc="0" normalizeH="0" baseline="0" noProof="0" dirty="0" smtClean="0">
                <a:ln>
                  <a:noFill/>
                </a:ln>
                <a:solidFill>
                  <a:schemeClr val="tx1"/>
                </a:solidFill>
                <a:effectLst/>
                <a:uLnTx/>
                <a:uFillTx/>
                <a:latin typeface="+mn-lt"/>
                <a:ea typeface="+mn-ea"/>
                <a:cs typeface="+mn-cs"/>
              </a:rPr>
              <a:t>We removed all the Features having Zero variance. So, the number of variables were reduced from 568 to 452 </a:t>
            </a:r>
            <a:r>
              <a:rPr kumimoji="0" lang="en-IN" sz="1900" b="0" i="0" u="none" strike="noStrike" kern="1200" cap="none" spc="0" normalizeH="0" baseline="0" noProof="0" dirty="0" err="1" smtClean="0">
                <a:ln>
                  <a:noFill/>
                </a:ln>
                <a:solidFill>
                  <a:schemeClr val="tx1"/>
                </a:solidFill>
                <a:effectLst/>
                <a:uLnTx/>
                <a:uFillTx/>
                <a:latin typeface="+mn-lt"/>
                <a:ea typeface="+mn-ea"/>
                <a:cs typeface="+mn-cs"/>
              </a:rPr>
              <a:t>i.e</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 a drop of </a:t>
            </a:r>
            <a:r>
              <a:rPr kumimoji="0" lang="en-IN" sz="1900" b="1" i="0" u="none" strike="noStrike" kern="1200" cap="none" spc="0" normalizeH="0" baseline="0" noProof="0" dirty="0" smtClean="0">
                <a:ln>
                  <a:noFill/>
                </a:ln>
                <a:solidFill>
                  <a:schemeClr val="tx1"/>
                </a:solidFill>
                <a:effectLst/>
                <a:uLnTx/>
                <a:uFillTx/>
                <a:latin typeface="+mn-lt"/>
                <a:ea typeface="+mn-ea"/>
                <a:cs typeface="+mn-cs"/>
              </a:rPr>
              <a:t>116</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a:t>
            </a:r>
            <a:br>
              <a:rPr kumimoji="0" lang="en-IN" sz="1900" b="0" i="0" u="none" strike="noStrike" kern="1200" cap="none" spc="0" normalizeH="0" baseline="0" noProof="0" dirty="0" smtClean="0">
                <a:ln>
                  <a:noFill/>
                </a:ln>
                <a:solidFill>
                  <a:schemeClr val="tx1"/>
                </a:solidFill>
                <a:effectLst/>
                <a:uLnTx/>
                <a:uFillTx/>
                <a:latin typeface="+mn-lt"/>
                <a:ea typeface="+mn-ea"/>
                <a:cs typeface="+mn-cs"/>
              </a:rPr>
            </a:br>
            <a:endParaRPr kumimoji="0" lang="de-DE" sz="1900" b="0" i="0"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83518"/>
            <a:ext cx="7961656" cy="504056"/>
          </a:xfrm>
        </p:spPr>
        <p:txBody>
          <a:bodyPr>
            <a:normAutofit fontScale="90000"/>
          </a:bodyPr>
          <a:lstStyle/>
          <a:p>
            <a:r>
              <a:rPr lang="en-US" dirty="0"/>
              <a:t>Various Imputation Approaches</a:t>
            </a:r>
          </a:p>
        </p:txBody>
      </p:sp>
      <p:sp>
        <p:nvSpPr>
          <p:cNvPr id="5" name="TextBox 4">
            <a:extLst>
              <a:ext uri="{FF2B5EF4-FFF2-40B4-BE49-F238E27FC236}">
                <a16:creationId xmlns="" xmlns:a16="http://schemas.microsoft.com/office/drawing/2014/main" id="{F79167A2-4E76-1E4F-90CE-59D506716D25}"/>
              </a:ext>
            </a:extLst>
          </p:cNvPr>
          <p:cNvSpPr txBox="1"/>
          <p:nvPr/>
        </p:nvSpPr>
        <p:spPr>
          <a:xfrm>
            <a:off x="683568" y="1275606"/>
            <a:ext cx="7381615" cy="2308324"/>
          </a:xfrm>
          <a:prstGeom prst="rect">
            <a:avLst/>
          </a:prstGeom>
          <a:noFill/>
        </p:spPr>
        <p:txBody>
          <a:bodyPr wrap="square" rtlCol="0">
            <a:spAutoFit/>
          </a:bodyPr>
          <a:lstStyle/>
          <a:p>
            <a:r>
              <a:rPr lang="en-GB" b="1" dirty="0">
                <a:cs typeface="Calibri" panose="020F0502020204030204" pitchFamily="34" charset="0"/>
              </a:rPr>
              <a:t>Imputation methods</a:t>
            </a:r>
            <a:r>
              <a:rPr lang="en-IN" b="1" dirty="0">
                <a:cs typeface="Calibri" panose="020F0502020204030204" pitchFamily="34" charset="0"/>
              </a:rPr>
              <a:t> </a:t>
            </a:r>
          </a:p>
          <a:p>
            <a:endParaRPr lang="en-IN" dirty="0">
              <a:cs typeface="Calibri" panose="020F0502020204030204" pitchFamily="34" charset="0"/>
            </a:endParaRPr>
          </a:p>
          <a:p>
            <a:r>
              <a:rPr lang="en-GB" dirty="0">
                <a:cs typeface="Calibri" panose="020F0502020204030204" pitchFamily="34" charset="0"/>
              </a:rPr>
              <a:t> 1) Mean</a:t>
            </a:r>
            <a:endParaRPr lang="en-IN" dirty="0">
              <a:cs typeface="Calibri" panose="020F0502020204030204" pitchFamily="34" charset="0"/>
            </a:endParaRPr>
          </a:p>
          <a:p>
            <a:r>
              <a:rPr lang="en-GB" dirty="0">
                <a:cs typeface="Calibri" panose="020F0502020204030204" pitchFamily="34" charset="0"/>
              </a:rPr>
              <a:t> 2) K-nearest neighbours (KNN), </a:t>
            </a:r>
            <a:endParaRPr lang="en-IN" dirty="0">
              <a:cs typeface="Calibri" panose="020F0502020204030204" pitchFamily="34" charset="0"/>
            </a:endParaRPr>
          </a:p>
          <a:p>
            <a:r>
              <a:rPr lang="en-GB" dirty="0">
                <a:cs typeface="Calibri" panose="020F0502020204030204" pitchFamily="34" charset="0"/>
              </a:rPr>
              <a:t> 3) Fuzzy K-means (FKM)</a:t>
            </a:r>
            <a:endParaRPr lang="en-IN" dirty="0">
              <a:cs typeface="Calibri" panose="020F0502020204030204" pitchFamily="34" charset="0"/>
            </a:endParaRPr>
          </a:p>
          <a:p>
            <a:r>
              <a:rPr lang="en-GB" dirty="0">
                <a:cs typeface="Calibri" panose="020F0502020204030204" pitchFamily="34" charset="0"/>
              </a:rPr>
              <a:t> 4) singular value decomposition (SVD)</a:t>
            </a:r>
          </a:p>
          <a:p>
            <a:r>
              <a:rPr lang="en-GB" dirty="0">
                <a:cs typeface="Calibri" panose="020F0502020204030204" pitchFamily="34" charset="0"/>
              </a:rPr>
              <a:t> 5) Bayesian principal component analysis (</a:t>
            </a:r>
            <a:r>
              <a:rPr lang="en-GB" b="1" dirty="0">
                <a:cs typeface="Calibri" panose="020F0502020204030204" pitchFamily="34" charset="0"/>
              </a:rPr>
              <a:t>B</a:t>
            </a:r>
            <a:r>
              <a:rPr lang="en-GB" dirty="0">
                <a:cs typeface="Calibri" panose="020F0502020204030204" pitchFamily="34" charset="0"/>
              </a:rPr>
              <a:t>PCA) </a:t>
            </a:r>
            <a:endParaRPr lang="en-IN" dirty="0">
              <a:cs typeface="Calibri" panose="020F0502020204030204" pitchFamily="34" charset="0"/>
            </a:endParaRPr>
          </a:p>
          <a:p>
            <a:r>
              <a:rPr lang="en-GB" dirty="0">
                <a:cs typeface="Calibri" panose="020F0502020204030204" pitchFamily="34" charset="0"/>
              </a:rPr>
              <a:t> 6) Multiple imputations by chained equations (MICE)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11560" y="267494"/>
            <a:ext cx="7961656" cy="504056"/>
          </a:xfrm>
        </p:spPr>
        <p:txBody>
          <a:bodyPr/>
          <a:lstStyle/>
          <a:p>
            <a:pPr algn="ctr"/>
            <a:r>
              <a:rPr lang="en-US" sz="2400" dirty="0" err="1"/>
              <a:t>k</a:t>
            </a:r>
            <a:r>
              <a:rPr lang="en-US" sz="2400" dirty="0" err="1" smtClean="0"/>
              <a:t>NN</a:t>
            </a:r>
            <a:r>
              <a:rPr lang="en-US" sz="2400" dirty="0" smtClean="0"/>
              <a:t> </a:t>
            </a:r>
            <a:r>
              <a:rPr lang="en-US" sz="2400" dirty="0"/>
              <a:t>Imputation Method</a:t>
            </a:r>
          </a:p>
        </p:txBody>
      </p:sp>
      <p:sp>
        <p:nvSpPr>
          <p:cNvPr id="12" name="Down Arrow 11">
            <a:extLst>
              <a:ext uri="{FF2B5EF4-FFF2-40B4-BE49-F238E27FC236}">
                <a16:creationId xmlns="" xmlns:a16="http://schemas.microsoft.com/office/drawing/2014/main" id="{3D974C0D-394A-B246-A398-4AF48440D69A}"/>
              </a:ext>
            </a:extLst>
          </p:cNvPr>
          <p:cNvSpPr/>
          <p:nvPr/>
        </p:nvSpPr>
        <p:spPr>
          <a:xfrm>
            <a:off x="4143372" y="785800"/>
            <a:ext cx="360040" cy="62470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 xmlns:a16="http://schemas.microsoft.com/office/drawing/2014/main" id="{0ECDF8A8-7BE5-954D-9473-882AF68AE96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26268" y="1476275"/>
            <a:ext cx="6732240" cy="25956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67494"/>
            <a:ext cx="7961656" cy="504056"/>
          </a:xfrm>
        </p:spPr>
        <p:txBody>
          <a:bodyPr/>
          <a:lstStyle/>
          <a:p>
            <a:pPr algn="ctr"/>
            <a:r>
              <a:rPr lang="en-US" sz="2400" dirty="0"/>
              <a:t>Data </a:t>
            </a:r>
            <a:r>
              <a:rPr lang="en-US" sz="2400" dirty="0" err="1"/>
              <a:t>Normalisation</a:t>
            </a:r>
            <a:endParaRPr lang="en-US" sz="2400" dirty="0"/>
          </a:p>
        </p:txBody>
      </p:sp>
      <p:sp>
        <p:nvSpPr>
          <p:cNvPr id="5" name="TextBox 4">
            <a:extLst>
              <a:ext uri="{FF2B5EF4-FFF2-40B4-BE49-F238E27FC236}">
                <a16:creationId xmlns="" xmlns:a16="http://schemas.microsoft.com/office/drawing/2014/main" id="{6552956C-AEA9-F341-B8DC-5202605B9BFD}"/>
              </a:ext>
            </a:extLst>
          </p:cNvPr>
          <p:cNvSpPr txBox="1"/>
          <p:nvPr/>
        </p:nvSpPr>
        <p:spPr>
          <a:xfrm>
            <a:off x="755576" y="771550"/>
            <a:ext cx="7506816"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Approach:</a:t>
            </a:r>
            <a:r>
              <a:rPr lang="en-US" sz="1400" dirty="0">
                <a:solidFill>
                  <a:schemeClr val="accent4"/>
                </a:solidFill>
              </a:rPr>
              <a:t> Used Min – Max function to Standardize the value in the range from -1 to 1 </a:t>
            </a:r>
          </a:p>
          <a:p>
            <a:pPr marL="285750" indent="-285750" algn="just">
              <a:buFont typeface="Arial" panose="020B0604020202020204" pitchFamily="34" charset="0"/>
              <a:buChar char="•"/>
            </a:pPr>
            <a:r>
              <a:rPr lang="en-US" sz="1400" dirty="0"/>
              <a:t>Purpose:</a:t>
            </a:r>
            <a:r>
              <a:rPr lang="en-US" sz="1400" dirty="0">
                <a:solidFill>
                  <a:schemeClr val="accent3"/>
                </a:solidFill>
              </a:rPr>
              <a:t> </a:t>
            </a:r>
            <a:r>
              <a:rPr lang="en-IN" sz="1400" dirty="0">
                <a:solidFill>
                  <a:schemeClr val="accent3"/>
                </a:solidFill>
              </a:rPr>
              <a:t>To change the values in the dataset to a common scale, without distorting differences in the ranges of values.</a:t>
            </a:r>
            <a:r>
              <a:rPr lang="en-IN" sz="1400" dirty="0"/>
              <a:t> </a:t>
            </a:r>
            <a:endParaRPr lang="en-US" sz="1400" dirty="0"/>
          </a:p>
        </p:txBody>
      </p:sp>
      <p:pic>
        <p:nvPicPr>
          <p:cNvPr id="6" name="Picture 5">
            <a:extLst>
              <a:ext uri="{FF2B5EF4-FFF2-40B4-BE49-F238E27FC236}">
                <a16:creationId xmlns="" xmlns:a16="http://schemas.microsoft.com/office/drawing/2014/main" id="{AEF32E82-F2A0-1247-A573-1CA808D40EF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64089" y="2023221"/>
            <a:ext cx="3844895" cy="1536700"/>
          </a:xfrm>
          <a:prstGeom prst="rect">
            <a:avLst/>
          </a:prstGeom>
        </p:spPr>
      </p:pic>
      <p:pic>
        <p:nvPicPr>
          <p:cNvPr id="7" name="Picture 6">
            <a:extLst>
              <a:ext uri="{FF2B5EF4-FFF2-40B4-BE49-F238E27FC236}">
                <a16:creationId xmlns="" xmlns:a16="http://schemas.microsoft.com/office/drawing/2014/main" id="{59019090-0B56-4740-ADAE-414372EBE48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08984" y="1986554"/>
            <a:ext cx="4289248" cy="1536700"/>
          </a:xfrm>
          <a:prstGeom prst="rect">
            <a:avLst/>
          </a:prstGeom>
        </p:spPr>
      </p:pic>
      <p:sp>
        <p:nvSpPr>
          <p:cNvPr id="8" name="Curved Up Arrow 7">
            <a:extLst>
              <a:ext uri="{FF2B5EF4-FFF2-40B4-BE49-F238E27FC236}">
                <a16:creationId xmlns="" xmlns:a16="http://schemas.microsoft.com/office/drawing/2014/main" id="{BE1AB6C2-B2BD-F746-B5B1-DBED3C962378}"/>
              </a:ext>
            </a:extLst>
          </p:cNvPr>
          <p:cNvSpPr/>
          <p:nvPr/>
        </p:nvSpPr>
        <p:spPr>
          <a:xfrm>
            <a:off x="3419872" y="3523254"/>
            <a:ext cx="2520280" cy="648072"/>
          </a:xfrm>
          <a:prstGeom prst="curved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 xmlns:a16="http://schemas.microsoft.com/office/drawing/2014/main" id="{C0839B02-9D57-8043-B4B0-E69D772AD02A}"/>
              </a:ext>
            </a:extLst>
          </p:cNvPr>
          <p:cNvSpPr txBox="1"/>
          <p:nvPr/>
        </p:nvSpPr>
        <p:spPr>
          <a:xfrm>
            <a:off x="1835696" y="3745678"/>
            <a:ext cx="936104" cy="323165"/>
          </a:xfrm>
          <a:prstGeom prst="rect">
            <a:avLst/>
          </a:prstGeom>
          <a:noFill/>
        </p:spPr>
        <p:txBody>
          <a:bodyPr wrap="square" rtlCol="0">
            <a:spAutoFit/>
          </a:bodyPr>
          <a:lstStyle/>
          <a:p>
            <a:r>
              <a:rPr lang="en-US" sz="1500" b="1" dirty="0">
                <a:solidFill>
                  <a:srgbClr val="0432FF"/>
                </a:solidFill>
              </a:rPr>
              <a:t>Before</a:t>
            </a:r>
            <a:endParaRPr lang="en-US" b="1" dirty="0"/>
          </a:p>
        </p:txBody>
      </p:sp>
      <p:sp>
        <p:nvSpPr>
          <p:cNvPr id="10" name="TextBox 9">
            <a:extLst>
              <a:ext uri="{FF2B5EF4-FFF2-40B4-BE49-F238E27FC236}">
                <a16:creationId xmlns="" xmlns:a16="http://schemas.microsoft.com/office/drawing/2014/main" id="{858A590E-E500-5A4F-AD5D-3B1210F75E7B}"/>
              </a:ext>
            </a:extLst>
          </p:cNvPr>
          <p:cNvSpPr txBox="1"/>
          <p:nvPr/>
        </p:nvSpPr>
        <p:spPr>
          <a:xfrm>
            <a:off x="6588224" y="3745677"/>
            <a:ext cx="936104" cy="323165"/>
          </a:xfrm>
          <a:prstGeom prst="rect">
            <a:avLst/>
          </a:prstGeom>
          <a:noFill/>
        </p:spPr>
        <p:txBody>
          <a:bodyPr wrap="square" rtlCol="0">
            <a:spAutoFit/>
          </a:bodyPr>
          <a:lstStyle/>
          <a:p>
            <a:r>
              <a:rPr lang="en-US" sz="1500" b="1" dirty="0">
                <a:solidFill>
                  <a:srgbClr val="0432FF"/>
                </a:solidFill>
              </a:rPr>
              <a:t>After</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121630B-EA0C-3049-9D6B-9D1015EC6F69}"/>
              </a:ext>
            </a:extLst>
          </p:cNvPr>
          <p:cNvSpPr>
            <a:spLocks noGrp="1"/>
          </p:cNvSpPr>
          <p:nvPr>
            <p:ph type="title"/>
          </p:nvPr>
        </p:nvSpPr>
        <p:spPr>
          <a:xfrm>
            <a:off x="1785918" y="1071552"/>
            <a:ext cx="5688632" cy="432048"/>
          </a:xfrm>
        </p:spPr>
        <p:txBody>
          <a:bodyPr>
            <a:normAutofit fontScale="90000"/>
          </a:bodyPr>
          <a:lstStyle/>
          <a:p>
            <a:pPr algn="ctr"/>
            <a:r>
              <a:rPr lang="en-US" dirty="0" smtClean="0"/>
              <a:t>Overview Of Task </a:t>
            </a:r>
            <a:r>
              <a:rPr lang="en-US" dirty="0"/>
              <a:t>3</a:t>
            </a:r>
            <a:br>
              <a:rPr lang="en-US" dirty="0"/>
            </a:br>
            <a:endParaRPr lang="de-DE" dirty="0"/>
          </a:p>
        </p:txBody>
      </p:sp>
      <p:sp>
        <p:nvSpPr>
          <p:cNvPr id="5" name="TextBox 4">
            <a:extLst>
              <a:ext uri="{FF2B5EF4-FFF2-40B4-BE49-F238E27FC236}">
                <a16:creationId xmlns="" xmlns:a16="http://schemas.microsoft.com/office/drawing/2014/main" id="{03B3A1C5-88A4-524D-B0B4-3EC1221C74EC}"/>
              </a:ext>
            </a:extLst>
          </p:cNvPr>
          <p:cNvSpPr txBox="1"/>
          <p:nvPr/>
        </p:nvSpPr>
        <p:spPr>
          <a:xfrm>
            <a:off x="1115616" y="1694789"/>
            <a:ext cx="7416824" cy="15199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solidFill>
                  <a:schemeClr val="tx2"/>
                </a:solidFill>
              </a:rPr>
              <a:t>Dealing with Imbalances in Data</a:t>
            </a:r>
            <a:endParaRPr lang="en-US" sz="1600" dirty="0">
              <a:solidFill>
                <a:schemeClr val="tx2"/>
              </a:solidFill>
            </a:endParaRPr>
          </a:p>
          <a:p>
            <a:pPr marL="285750" indent="-285750">
              <a:lnSpc>
                <a:spcPct val="150000"/>
              </a:lnSpc>
              <a:buFont typeface="Arial" panose="020B0604020202020204" pitchFamily="34" charset="0"/>
              <a:buChar char="•"/>
            </a:pPr>
            <a:r>
              <a:rPr lang="en-IN" sz="1600" dirty="0">
                <a:solidFill>
                  <a:schemeClr val="tx2"/>
                </a:solidFill>
              </a:rPr>
              <a:t>Comparison of various Predictive model</a:t>
            </a:r>
            <a:endParaRPr lang="en-US" sz="1600" dirty="0">
              <a:solidFill>
                <a:schemeClr val="tx2"/>
              </a:solidFill>
            </a:endParaRPr>
          </a:p>
          <a:p>
            <a:pPr marL="285750" indent="-285750">
              <a:lnSpc>
                <a:spcPct val="150000"/>
              </a:lnSpc>
              <a:buFont typeface="Arial" panose="020B0604020202020204" pitchFamily="34" charset="0"/>
              <a:buChar char="•"/>
            </a:pPr>
            <a:r>
              <a:rPr lang="en-IN" sz="1600" dirty="0">
                <a:solidFill>
                  <a:schemeClr val="tx2"/>
                </a:solidFill>
              </a:rPr>
              <a:t>Selecting the Best Statistical Model based on various parameters</a:t>
            </a:r>
            <a:endParaRPr lang="en-US" sz="1600" dirty="0">
              <a:solidFill>
                <a:schemeClr val="tx2"/>
              </a:solidFill>
            </a:endParaRPr>
          </a:p>
          <a:p>
            <a:pPr marL="285750" indent="-285750">
              <a:lnSpc>
                <a:spcPct val="150000"/>
              </a:lnSpc>
              <a:buFont typeface="Arial" panose="020B0604020202020204" pitchFamily="34" charset="0"/>
              <a:buChar char="•"/>
            </a:pPr>
            <a:endParaRPr lang="en-US" sz="16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67494"/>
            <a:ext cx="7961656" cy="504056"/>
          </a:xfrm>
        </p:spPr>
        <p:txBody>
          <a:bodyPr>
            <a:normAutofit fontScale="90000"/>
          </a:bodyPr>
          <a:lstStyle/>
          <a:p>
            <a:pPr algn="ctr"/>
            <a:r>
              <a:rPr lang="en-US" dirty="0"/>
              <a:t>Dealing with Imbalanced Data</a:t>
            </a:r>
          </a:p>
        </p:txBody>
      </p:sp>
      <p:pic>
        <p:nvPicPr>
          <p:cNvPr id="5" name="Picture 4">
            <a:extLst>
              <a:ext uri="{FF2B5EF4-FFF2-40B4-BE49-F238E27FC236}">
                <a16:creationId xmlns="" xmlns:a16="http://schemas.microsoft.com/office/drawing/2014/main" id="{26D004B0-7B55-7542-9000-A8331DECCF8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97664" y="2102667"/>
            <a:ext cx="5290095" cy="2269283"/>
          </a:xfrm>
          <a:prstGeom prst="rect">
            <a:avLst/>
          </a:prstGeom>
        </p:spPr>
      </p:pic>
      <p:sp>
        <p:nvSpPr>
          <p:cNvPr id="6" name="TextBox 5">
            <a:extLst>
              <a:ext uri="{FF2B5EF4-FFF2-40B4-BE49-F238E27FC236}">
                <a16:creationId xmlns="" xmlns:a16="http://schemas.microsoft.com/office/drawing/2014/main" id="{8FB4BC71-B3D0-5248-932A-862A01F55269}"/>
              </a:ext>
            </a:extLst>
          </p:cNvPr>
          <p:cNvSpPr txBox="1"/>
          <p:nvPr/>
        </p:nvSpPr>
        <p:spPr>
          <a:xfrm>
            <a:off x="800336" y="929277"/>
            <a:ext cx="7506816"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200" b="1" dirty="0"/>
              <a:t>Step 1:</a:t>
            </a:r>
            <a:r>
              <a:rPr lang="en-US" sz="1200" dirty="0">
                <a:solidFill>
                  <a:schemeClr val="accent4"/>
                </a:solidFill>
              </a:rPr>
              <a:t> </a:t>
            </a:r>
            <a:r>
              <a:rPr lang="en-US" sz="1200" b="1" dirty="0">
                <a:solidFill>
                  <a:schemeClr val="accent4"/>
                </a:solidFill>
              </a:rPr>
              <a:t>Splitting the Dataset into Parts. </a:t>
            </a:r>
            <a:r>
              <a:rPr lang="en-US" sz="1200" dirty="0">
                <a:solidFill>
                  <a:schemeClr val="accent4"/>
                </a:solidFill>
              </a:rPr>
              <a:t>‘Train Set’ having 80% of data and ‘Test Set’ having 20% of the data. </a:t>
            </a:r>
          </a:p>
          <a:p>
            <a:pPr marL="285750" indent="-285750" algn="just">
              <a:buFont typeface="Arial" panose="020B0604020202020204" pitchFamily="34" charset="0"/>
              <a:buChar char="•"/>
            </a:pPr>
            <a:endParaRPr lang="en-US" sz="1200" dirty="0">
              <a:solidFill>
                <a:schemeClr val="accent4"/>
              </a:solidFill>
            </a:endParaRPr>
          </a:p>
          <a:p>
            <a:pPr marL="285750" indent="-285750" algn="just">
              <a:buFont typeface="Arial" panose="020B0604020202020204" pitchFamily="34" charset="0"/>
              <a:buChar char="•"/>
            </a:pPr>
            <a:r>
              <a:rPr lang="en-US" sz="1200" b="1" dirty="0"/>
              <a:t>Step 2:</a:t>
            </a:r>
            <a:r>
              <a:rPr lang="en-US" sz="1200" dirty="0">
                <a:solidFill>
                  <a:schemeClr val="accent3"/>
                </a:solidFill>
              </a:rPr>
              <a:t> </a:t>
            </a:r>
            <a:r>
              <a:rPr lang="en-IN" sz="1200" dirty="0">
                <a:solidFill>
                  <a:schemeClr val="accent3"/>
                </a:solidFill>
              </a:rPr>
              <a:t>Applying </a:t>
            </a:r>
            <a:r>
              <a:rPr lang="en-IN" sz="1200" b="1" dirty="0">
                <a:solidFill>
                  <a:schemeClr val="accent3"/>
                </a:solidFill>
              </a:rPr>
              <a:t>‘SMOTE’ </a:t>
            </a:r>
            <a:r>
              <a:rPr lang="en-IN" sz="1200" dirty="0">
                <a:solidFill>
                  <a:schemeClr val="accent3"/>
                </a:solidFill>
              </a:rPr>
              <a:t>Function to Oversample Fail test set and Under sample Pass test set.</a:t>
            </a:r>
            <a:endParaRPr lang="en-US" sz="1200" dirty="0"/>
          </a:p>
        </p:txBody>
      </p:sp>
      <p:pic>
        <p:nvPicPr>
          <p:cNvPr id="7" name="Picture 6">
            <a:extLst>
              <a:ext uri="{FF2B5EF4-FFF2-40B4-BE49-F238E27FC236}">
                <a16:creationId xmlns="" xmlns:a16="http://schemas.microsoft.com/office/drawing/2014/main" id="{99D2FCED-2678-564D-B1C3-04939E385B4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81595" y="2642096"/>
            <a:ext cx="2057185" cy="11424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67494"/>
            <a:ext cx="7961656" cy="504056"/>
          </a:xfrm>
        </p:spPr>
        <p:txBody>
          <a:bodyPr/>
          <a:lstStyle/>
          <a:p>
            <a:pPr algn="ctr"/>
            <a:r>
              <a:rPr lang="en-US" sz="2400" dirty="0"/>
              <a:t>Minority Sampled boosting using SMOTE</a:t>
            </a:r>
          </a:p>
        </p:txBody>
      </p:sp>
      <p:sp>
        <p:nvSpPr>
          <p:cNvPr id="5" name="Text Placeholder 3">
            <a:extLst>
              <a:ext uri="{FF2B5EF4-FFF2-40B4-BE49-F238E27FC236}">
                <a16:creationId xmlns="" xmlns:a16="http://schemas.microsoft.com/office/drawing/2014/main" id="{0208F560-4CA5-C849-908C-566C097EBDBD}"/>
              </a:ext>
            </a:extLst>
          </p:cNvPr>
          <p:cNvSpPr txBox="1">
            <a:spLocks/>
          </p:cNvSpPr>
          <p:nvPr/>
        </p:nvSpPr>
        <p:spPr>
          <a:xfrm>
            <a:off x="395536" y="1419622"/>
            <a:ext cx="7033984" cy="1295004"/>
          </a:xfrm>
          <a:prstGeom prst="rect">
            <a:avLst/>
          </a:prstGeom>
        </p:spPr>
        <p:txBody>
          <a:bodyPr/>
          <a:lstStyle/>
          <a:p>
            <a:pPr marL="285750" marR="0" lvl="0" indent="-285750" algn="l" defTabSz="914400" rtl="0" eaLnBrk="1" fontAlgn="auto" latinLnBrk="0" hangingPunct="1">
              <a:lnSpc>
                <a:spcPct val="120000"/>
              </a:lnSpc>
              <a:spcBef>
                <a:spcPts val="600"/>
              </a:spcBef>
              <a:spcAft>
                <a:spcPts val="0"/>
              </a:spcAft>
              <a:buClr>
                <a:schemeClr val="accent1"/>
              </a:buClr>
              <a:buSzPct val="70000"/>
              <a:buFont typeface="Arial" panose="020B0604020202020204" pitchFamily="34" charset="0"/>
              <a:buChar char="•"/>
              <a:tabLst/>
              <a:defRPr/>
            </a:pPr>
            <a:r>
              <a:rPr kumimoji="0" lang="de-DE" sz="2000" b="0" i="0" u="none" strike="noStrike" kern="1200" cap="none" spc="0" normalizeH="0" baseline="0" noProof="0" dirty="0" smtClean="0">
                <a:ln>
                  <a:noFill/>
                </a:ln>
                <a:solidFill>
                  <a:schemeClr val="tx1"/>
                </a:solidFill>
                <a:effectLst/>
                <a:uLnTx/>
                <a:uFillTx/>
                <a:latin typeface="+mn-lt"/>
                <a:ea typeface="+mn-ea"/>
                <a:cs typeface="+mn-cs"/>
              </a:rPr>
              <a:t>Smote is synthetic minority over sampling. In our data, there are very less fail cases compared to pass cases. So we had to reduce the pass cases and increase the fail cases. </a:t>
            </a:r>
          </a:p>
          <a:p>
            <a:pPr marL="285750" marR="0" lvl="0" indent="-285750" algn="l" defTabSz="914400" rtl="0" eaLnBrk="1" fontAlgn="auto" latinLnBrk="0" hangingPunct="1">
              <a:lnSpc>
                <a:spcPct val="120000"/>
              </a:lnSpc>
              <a:spcBef>
                <a:spcPts val="600"/>
              </a:spcBef>
              <a:spcAft>
                <a:spcPts val="0"/>
              </a:spcAft>
              <a:buClr>
                <a:schemeClr val="accent1"/>
              </a:buClr>
              <a:buSzPct val="70000"/>
              <a:buFont typeface="Arial" panose="020B0604020202020204" pitchFamily="34" charset="0"/>
              <a:buChar char="•"/>
              <a:tabLst/>
              <a:defRPr/>
            </a:pPr>
            <a:r>
              <a:rPr kumimoji="0" lang="de-DE" sz="2000" b="0" i="0" u="none" strike="noStrike" kern="1200" cap="none" spc="0" normalizeH="0" baseline="0" noProof="0" dirty="0" smtClean="0">
                <a:ln>
                  <a:noFill/>
                </a:ln>
                <a:solidFill>
                  <a:schemeClr val="tx1"/>
                </a:solidFill>
                <a:effectLst/>
                <a:uLnTx/>
                <a:uFillTx/>
                <a:latin typeface="+mn-lt"/>
                <a:ea typeface="+mn-ea"/>
                <a:cs typeface="+mn-cs"/>
              </a:rPr>
              <a:t>Smote is used for this sample balancing.</a:t>
            </a:r>
            <a:endParaRPr kumimoji="0" lang="de-DE"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Screen Shot 2019-06-15 at 6.55.17 A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5786" y="3429006"/>
            <a:ext cx="4680520" cy="12961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00034" y="535767"/>
            <a:ext cx="7961656" cy="378042"/>
          </a:xfrm>
        </p:spPr>
        <p:txBody>
          <a:bodyPr>
            <a:normAutofit fontScale="90000"/>
          </a:bodyPr>
          <a:lstStyle/>
          <a:p>
            <a:pPr algn="ctr"/>
            <a:r>
              <a:rPr lang="en-IN" dirty="0" smtClean="0"/>
              <a:t>abstract</a:t>
            </a:r>
            <a:endParaRPr lang="de-DE" dirty="0"/>
          </a:p>
        </p:txBody>
      </p:sp>
      <p:sp>
        <p:nvSpPr>
          <p:cNvPr id="5" name="Textplatzhalter 3"/>
          <p:cNvSpPr txBox="1">
            <a:spLocks/>
          </p:cNvSpPr>
          <p:nvPr/>
        </p:nvSpPr>
        <p:spPr>
          <a:xfrm>
            <a:off x="571472" y="1178709"/>
            <a:ext cx="7500990" cy="4125545"/>
          </a:xfrm>
          <a:prstGeom prst="rect">
            <a:avLst/>
          </a:prstGeom>
        </p:spPr>
        <p:txBody>
          <a:bodyPr/>
          <a:lstStyle/>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r>
              <a:rPr kumimoji="0" lang="en-IN" sz="1700" b="0" i="0" u="none" strike="noStrike" kern="1200" cap="none" spc="0" normalizeH="0" baseline="0" noProof="0" dirty="0" smtClean="0">
                <a:ln>
                  <a:noFill/>
                </a:ln>
                <a:solidFill>
                  <a:schemeClr val="tx1"/>
                </a:solidFill>
                <a:effectLst/>
                <a:uLnTx/>
                <a:uFillTx/>
                <a:latin typeface="+mn-lt"/>
                <a:ea typeface="+mn-ea"/>
                <a:cs typeface="+mn-cs"/>
              </a:rPr>
              <a:t>Semiconductor manufacturing is one of the most technologically and highly complicated manufacturing process.</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Arial" panose="020B0604020202020204" pitchFamily="34" charset="0"/>
              <a:buChar char="•"/>
              <a:tabLst/>
              <a:defRPr/>
            </a:pPr>
            <a:r>
              <a:rPr kumimoji="0" lang="en-IN" sz="1700" b="0" i="0" u="none" strike="noStrike" kern="1200" cap="none" spc="0" normalizeH="0" baseline="0" noProof="0" dirty="0" smtClean="0">
                <a:ln>
                  <a:noFill/>
                </a:ln>
                <a:solidFill>
                  <a:schemeClr val="tx1"/>
                </a:solidFill>
                <a:effectLst/>
                <a:uLnTx/>
                <a:uFillTx/>
                <a:latin typeface="+mn-lt"/>
                <a:ea typeface="+mn-ea"/>
                <a:cs typeface="+mn-cs"/>
              </a:rPr>
              <a:t>Our strategy would be to perform Data Cleaning followed by Feature Selection to preserve only most relevant signals. We would then propose machine learning techniques and generate an accurate predictive model to predict equipment faults.</a:t>
            </a:r>
          </a:p>
          <a:p>
            <a:pPr marL="342900" lvl="0" indent="-342900">
              <a:spcBef>
                <a:spcPts val="600"/>
              </a:spcBef>
              <a:buClr>
                <a:schemeClr val="accent1"/>
              </a:buClr>
              <a:buSzPct val="70000"/>
              <a:buFont typeface="Arial" panose="020B0604020202020204" pitchFamily="34" charset="0"/>
              <a:buChar char="•"/>
              <a:defRPr/>
            </a:pPr>
            <a:r>
              <a:rPr lang="en-US" sz="1700" dirty="0" smtClean="0"/>
              <a:t>This research paper aims at constructing a decision model to help detecting as quickly as possible any equipment faults in order to maintain high process yields in manufacturing.</a:t>
            </a:r>
            <a:endParaRPr kumimoji="0" lang="en-IN" sz="1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1560" y="267494"/>
            <a:ext cx="7961656" cy="504056"/>
          </a:xfrm>
        </p:spPr>
        <p:txBody>
          <a:bodyPr>
            <a:normAutofit fontScale="90000"/>
          </a:bodyPr>
          <a:lstStyle/>
          <a:p>
            <a:pPr algn="ctr"/>
            <a:r>
              <a:rPr lang="en-US" dirty="0"/>
              <a:t>Feature Selection with Boruta</a:t>
            </a:r>
          </a:p>
        </p:txBody>
      </p:sp>
      <p:pic>
        <p:nvPicPr>
          <p:cNvPr id="9" name="Picture 8">
            <a:extLst>
              <a:ext uri="{FF2B5EF4-FFF2-40B4-BE49-F238E27FC236}">
                <a16:creationId xmlns="" xmlns:a16="http://schemas.microsoft.com/office/drawing/2014/main" id="{18F3E23A-1DEE-864E-B574-C9FAA81D6DB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15616" y="3542704"/>
            <a:ext cx="6552728" cy="1069277"/>
          </a:xfrm>
          <a:prstGeom prst="rect">
            <a:avLst/>
          </a:prstGeom>
        </p:spPr>
      </p:pic>
      <p:pic>
        <p:nvPicPr>
          <p:cNvPr id="10" name="Picture 9">
            <a:extLst>
              <a:ext uri="{FF2B5EF4-FFF2-40B4-BE49-F238E27FC236}">
                <a16:creationId xmlns="" xmlns:a16="http://schemas.microsoft.com/office/drawing/2014/main" id="{735A6DC3-A4BE-364D-86D8-3995DDC0223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32794" y="1109010"/>
            <a:ext cx="3744416" cy="2227489"/>
          </a:xfrm>
          <a:prstGeom prst="rect">
            <a:avLst/>
          </a:prstGeom>
        </p:spPr>
      </p:pic>
      <p:pic>
        <p:nvPicPr>
          <p:cNvPr id="11" name="Picture 10">
            <a:extLst>
              <a:ext uri="{FF2B5EF4-FFF2-40B4-BE49-F238E27FC236}">
                <a16:creationId xmlns="" xmlns:a16="http://schemas.microsoft.com/office/drawing/2014/main" id="{44C61540-744C-F746-B6AD-F42E361D5901}"/>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41845" y="1202702"/>
            <a:ext cx="3946179" cy="2053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67494"/>
            <a:ext cx="7961656" cy="504056"/>
          </a:xfrm>
        </p:spPr>
        <p:txBody>
          <a:bodyPr>
            <a:normAutofit fontScale="90000"/>
          </a:bodyPr>
          <a:lstStyle/>
          <a:p>
            <a:pPr algn="ctr"/>
            <a:r>
              <a:rPr lang="en-US" dirty="0"/>
              <a:t>Feature Selection Approaches	</a:t>
            </a:r>
          </a:p>
        </p:txBody>
      </p:sp>
      <p:sp>
        <p:nvSpPr>
          <p:cNvPr id="5" name="TextBox 4"/>
          <p:cNvSpPr txBox="1"/>
          <p:nvPr/>
        </p:nvSpPr>
        <p:spPr>
          <a:xfrm>
            <a:off x="683568" y="771550"/>
            <a:ext cx="3652147" cy="369332"/>
          </a:xfrm>
          <a:prstGeom prst="rect">
            <a:avLst/>
          </a:prstGeom>
          <a:noFill/>
        </p:spPr>
        <p:txBody>
          <a:bodyPr wrap="square" rtlCol="0">
            <a:spAutoFit/>
          </a:bodyPr>
          <a:lstStyle/>
          <a:p>
            <a:r>
              <a:rPr lang="en-IN" dirty="0"/>
              <a:t>1) Boruta (continued..)</a:t>
            </a:r>
            <a:endParaRPr lang="en-US" dirty="0"/>
          </a:p>
        </p:txBody>
      </p:sp>
      <p:pic>
        <p:nvPicPr>
          <p:cNvPr id="6" name="Picture 5" descr="Screen Shot 2019-06-15 at 4.52.24 A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1560" y="1191934"/>
            <a:ext cx="7992888" cy="32520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11560" y="267494"/>
            <a:ext cx="7961656" cy="504056"/>
          </a:xfrm>
        </p:spPr>
        <p:txBody>
          <a:bodyPr/>
          <a:lstStyle/>
          <a:p>
            <a:pPr algn="ctr"/>
            <a:r>
              <a:rPr lang="en-US" sz="2400" dirty="0"/>
              <a:t>Comparison of various Statistical Models</a:t>
            </a:r>
          </a:p>
        </p:txBody>
      </p:sp>
      <p:graphicFrame>
        <p:nvGraphicFramePr>
          <p:cNvPr id="7" name="Table 6">
            <a:extLst>
              <a:ext uri="{FF2B5EF4-FFF2-40B4-BE49-F238E27FC236}">
                <a16:creationId xmlns="" xmlns:a16="http://schemas.microsoft.com/office/drawing/2014/main" id="{D7B3BE80-6952-9F42-AD22-53AE95E6967D}"/>
              </a:ext>
            </a:extLst>
          </p:cNvPr>
          <p:cNvGraphicFramePr>
            <a:graphicFrameLocks noGrp="1"/>
          </p:cNvGraphicFramePr>
          <p:nvPr>
            <p:extLst>
              <p:ext uri="{D42A27DB-BD31-4B8C-83A1-F6EECF244321}">
                <p14:modId xmlns="" xmlns:p14="http://schemas.microsoft.com/office/powerpoint/2010/main" val="2066439962"/>
              </p:ext>
            </p:extLst>
          </p:nvPr>
        </p:nvGraphicFramePr>
        <p:xfrm>
          <a:off x="881608" y="1203598"/>
          <a:ext cx="7362800" cy="3023178"/>
        </p:xfrm>
        <a:graphic>
          <a:graphicData uri="http://schemas.openxmlformats.org/drawingml/2006/table">
            <a:tbl>
              <a:tblPr firstRow="1" bandRow="1">
                <a:tableStyleId>{5C22544A-7EE6-4342-B048-85BDC9FD1C3A}</a:tableStyleId>
              </a:tblPr>
              <a:tblGrid>
                <a:gridCol w="1835498">
                  <a:extLst>
                    <a:ext uri="{9D8B030D-6E8A-4147-A177-3AD203B41FA5}">
                      <a16:colId xmlns="" xmlns:a16="http://schemas.microsoft.com/office/drawing/2014/main" val="3126237847"/>
                    </a:ext>
                  </a:extLst>
                </a:gridCol>
                <a:gridCol w="1660687">
                  <a:extLst>
                    <a:ext uri="{9D8B030D-6E8A-4147-A177-3AD203B41FA5}">
                      <a16:colId xmlns="" xmlns:a16="http://schemas.microsoft.com/office/drawing/2014/main" val="2948314505"/>
                    </a:ext>
                  </a:extLst>
                </a:gridCol>
                <a:gridCol w="2010306">
                  <a:extLst>
                    <a:ext uri="{9D8B030D-6E8A-4147-A177-3AD203B41FA5}">
                      <a16:colId xmlns="" xmlns:a16="http://schemas.microsoft.com/office/drawing/2014/main" val="2927592410"/>
                    </a:ext>
                  </a:extLst>
                </a:gridCol>
                <a:gridCol w="1856309">
                  <a:extLst>
                    <a:ext uri="{9D8B030D-6E8A-4147-A177-3AD203B41FA5}">
                      <a16:colId xmlns="" xmlns:a16="http://schemas.microsoft.com/office/drawing/2014/main" val="1137580188"/>
                    </a:ext>
                  </a:extLst>
                </a:gridCol>
              </a:tblGrid>
              <a:tr h="504056">
                <a:tc>
                  <a:txBody>
                    <a:bodyPr/>
                    <a:lstStyle/>
                    <a:p>
                      <a:pPr algn="ctr"/>
                      <a:r>
                        <a:rPr lang="en-US" sz="1200" dirty="0"/>
                        <a:t>Models</a:t>
                      </a:r>
                    </a:p>
                  </a:txBody>
                  <a:tcPr/>
                </a:tc>
                <a:tc>
                  <a:txBody>
                    <a:bodyPr/>
                    <a:lstStyle/>
                    <a:p>
                      <a:r>
                        <a:rPr lang="en-US" sz="1200" dirty="0"/>
                        <a:t>Prediction Accuracy (%)</a:t>
                      </a:r>
                    </a:p>
                  </a:txBody>
                  <a:tcPr/>
                </a:tc>
                <a:tc>
                  <a:txBody>
                    <a:bodyPr/>
                    <a:lstStyle/>
                    <a:p>
                      <a:r>
                        <a:rPr lang="en-US" sz="1200" dirty="0"/>
                        <a:t>Sensitivity (%) </a:t>
                      </a:r>
                    </a:p>
                    <a:p>
                      <a:r>
                        <a:rPr lang="en-US" sz="1200" dirty="0"/>
                        <a:t>[% of Fail class]</a:t>
                      </a:r>
                    </a:p>
                  </a:txBody>
                  <a:tcPr/>
                </a:tc>
                <a:tc>
                  <a:txBody>
                    <a:bodyPr/>
                    <a:lstStyle/>
                    <a:p>
                      <a:r>
                        <a:rPr lang="en-US" sz="1200" b="1" kern="1200" dirty="0">
                          <a:solidFill>
                            <a:schemeClr val="lt1"/>
                          </a:solidFill>
                          <a:latin typeface="+mn-lt"/>
                          <a:ea typeface="+mn-ea"/>
                          <a:cs typeface="+mn-cs"/>
                        </a:rPr>
                        <a:t>Specificity (%)</a:t>
                      </a:r>
                    </a:p>
                    <a:p>
                      <a:r>
                        <a:rPr lang="en-US" sz="1200" b="1" kern="1200" dirty="0">
                          <a:solidFill>
                            <a:schemeClr val="lt1"/>
                          </a:solidFill>
                          <a:latin typeface="+mn-lt"/>
                          <a:ea typeface="+mn-ea"/>
                          <a:cs typeface="+mn-cs"/>
                        </a:rPr>
                        <a:t>[% of Pass class]</a:t>
                      </a:r>
                    </a:p>
                  </a:txBody>
                  <a:tcPr/>
                </a:tc>
                <a:extLst>
                  <a:ext uri="{0D108BD9-81ED-4DB2-BD59-A6C34878D82A}">
                    <a16:rowId xmlns="" xmlns:a16="http://schemas.microsoft.com/office/drawing/2014/main" val="4163189546"/>
                  </a:ext>
                </a:extLst>
              </a:tr>
              <a:tr h="655195">
                <a:tc>
                  <a:txBody>
                    <a:bodyPr/>
                    <a:lstStyle/>
                    <a:p>
                      <a:r>
                        <a:rPr lang="en-US" dirty="0"/>
                        <a:t>Decision Tree</a:t>
                      </a:r>
                    </a:p>
                  </a:txBody>
                  <a:tcPr/>
                </a:tc>
                <a:tc>
                  <a:txBody>
                    <a:bodyPr/>
                    <a:lstStyle/>
                    <a:p>
                      <a:r>
                        <a:rPr lang="en-US" dirty="0"/>
                        <a:t>71.34</a:t>
                      </a:r>
                    </a:p>
                  </a:txBody>
                  <a:tcPr/>
                </a:tc>
                <a:tc>
                  <a:txBody>
                    <a:bodyPr/>
                    <a:lstStyle/>
                    <a:p>
                      <a:r>
                        <a:rPr lang="en-US" dirty="0"/>
                        <a:t>14.28</a:t>
                      </a:r>
                    </a:p>
                  </a:txBody>
                  <a:tcPr/>
                </a:tc>
                <a:tc>
                  <a:txBody>
                    <a:bodyPr/>
                    <a:lstStyle/>
                    <a:p>
                      <a:r>
                        <a:rPr lang="en-US" dirty="0"/>
                        <a:t>75.42</a:t>
                      </a:r>
                    </a:p>
                  </a:txBody>
                  <a:tcPr/>
                </a:tc>
                <a:extLst>
                  <a:ext uri="{0D108BD9-81ED-4DB2-BD59-A6C34878D82A}">
                    <a16:rowId xmlns="" xmlns:a16="http://schemas.microsoft.com/office/drawing/2014/main" val="3119449151"/>
                  </a:ext>
                </a:extLst>
              </a:tr>
              <a:tr h="655195">
                <a:tc>
                  <a:txBody>
                    <a:bodyPr/>
                    <a:lstStyle/>
                    <a:p>
                      <a:r>
                        <a:rPr lang="en-US" b="1" dirty="0"/>
                        <a:t>Random Forest</a:t>
                      </a:r>
                    </a:p>
                  </a:txBody>
                  <a:tcPr/>
                </a:tc>
                <a:tc>
                  <a:txBody>
                    <a:bodyPr/>
                    <a:lstStyle/>
                    <a:p>
                      <a:r>
                        <a:rPr lang="en-US" b="1" dirty="0"/>
                        <a:t>89.66</a:t>
                      </a:r>
                    </a:p>
                  </a:txBody>
                  <a:tcPr/>
                </a:tc>
                <a:tc>
                  <a:txBody>
                    <a:bodyPr/>
                    <a:lstStyle/>
                    <a:p>
                      <a:r>
                        <a:rPr lang="en-US" b="1" dirty="0"/>
                        <a:t>94.74</a:t>
                      </a:r>
                    </a:p>
                  </a:txBody>
                  <a:tcPr/>
                </a:tc>
                <a:tc>
                  <a:txBody>
                    <a:bodyPr/>
                    <a:lstStyle/>
                    <a:p>
                      <a:r>
                        <a:rPr lang="en-US" b="1" dirty="0"/>
                        <a:t>24.00</a:t>
                      </a:r>
                    </a:p>
                  </a:txBody>
                  <a:tcPr/>
                </a:tc>
                <a:extLst>
                  <a:ext uri="{0D108BD9-81ED-4DB2-BD59-A6C34878D82A}">
                    <a16:rowId xmlns="" xmlns:a16="http://schemas.microsoft.com/office/drawing/2014/main" val="3760263751"/>
                  </a:ext>
                </a:extLst>
              </a:tr>
              <a:tr h="639232">
                <a:tc>
                  <a:txBody>
                    <a:bodyPr/>
                    <a:lstStyle/>
                    <a:p>
                      <a:r>
                        <a:rPr lang="en-US" dirty="0"/>
                        <a:t>Naïve Bayes</a:t>
                      </a:r>
                    </a:p>
                  </a:txBody>
                  <a:tcPr/>
                </a:tc>
                <a:tc>
                  <a:txBody>
                    <a:bodyPr/>
                    <a:lstStyle/>
                    <a:p>
                      <a:r>
                        <a:rPr lang="en-US" dirty="0"/>
                        <a:t>86.62</a:t>
                      </a:r>
                    </a:p>
                  </a:txBody>
                  <a:tcPr/>
                </a:tc>
                <a:tc>
                  <a:txBody>
                    <a:bodyPr/>
                    <a:lstStyle/>
                    <a:p>
                      <a:r>
                        <a:rPr lang="en-US" dirty="0"/>
                        <a:t>14.28</a:t>
                      </a:r>
                    </a:p>
                  </a:txBody>
                  <a:tcPr/>
                </a:tc>
                <a:tc>
                  <a:txBody>
                    <a:bodyPr/>
                    <a:lstStyle/>
                    <a:p>
                      <a:r>
                        <a:rPr lang="en-US" dirty="0"/>
                        <a:t>91.80</a:t>
                      </a:r>
                    </a:p>
                  </a:txBody>
                  <a:tcPr/>
                </a:tc>
                <a:extLst>
                  <a:ext uri="{0D108BD9-81ED-4DB2-BD59-A6C34878D82A}">
                    <a16:rowId xmlns="" xmlns:a16="http://schemas.microsoft.com/office/drawing/2014/main" val="2984004934"/>
                  </a:ext>
                </a:extLst>
              </a:tr>
              <a:tr h="569500">
                <a:tc>
                  <a:txBody>
                    <a:bodyPr/>
                    <a:lstStyle/>
                    <a:p>
                      <a:r>
                        <a:rPr lang="en-US" dirty="0" err="1"/>
                        <a:t>kNN</a:t>
                      </a:r>
                      <a:endParaRPr lang="en-US" dirty="0"/>
                    </a:p>
                  </a:txBody>
                  <a:tcPr/>
                </a:tc>
                <a:tc>
                  <a:txBody>
                    <a:bodyPr/>
                    <a:lstStyle/>
                    <a:p>
                      <a:r>
                        <a:rPr lang="en-US" dirty="0"/>
                        <a:t>75.16</a:t>
                      </a:r>
                    </a:p>
                  </a:txBody>
                  <a:tcPr/>
                </a:tc>
                <a:tc>
                  <a:txBody>
                    <a:bodyPr/>
                    <a:lstStyle/>
                    <a:p>
                      <a:r>
                        <a:rPr lang="en-US" dirty="0"/>
                        <a:t>28.57</a:t>
                      </a:r>
                    </a:p>
                  </a:txBody>
                  <a:tcPr/>
                </a:tc>
                <a:tc>
                  <a:txBody>
                    <a:bodyPr/>
                    <a:lstStyle/>
                    <a:p>
                      <a:r>
                        <a:rPr lang="en-US" dirty="0"/>
                        <a:t>78.49</a:t>
                      </a:r>
                    </a:p>
                  </a:txBody>
                  <a:tcPr/>
                </a:tc>
                <a:extLst>
                  <a:ext uri="{0D108BD9-81ED-4DB2-BD59-A6C34878D82A}">
                    <a16:rowId xmlns="" xmlns:a16="http://schemas.microsoft.com/office/drawing/2014/main" val="168507218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71420"/>
            <a:ext cx="7961656" cy="504056"/>
          </a:xfrm>
        </p:spPr>
        <p:txBody>
          <a:bodyPr/>
          <a:lstStyle/>
          <a:p>
            <a:pPr algn="ctr"/>
            <a:r>
              <a:rPr lang="en-US" sz="2200" dirty="0"/>
              <a:t>Confusion Matrices of various Statistical Models</a:t>
            </a:r>
          </a:p>
        </p:txBody>
      </p:sp>
      <p:pic>
        <p:nvPicPr>
          <p:cNvPr id="5" name="Picture 4">
            <a:extLst>
              <a:ext uri="{FF2B5EF4-FFF2-40B4-BE49-F238E27FC236}">
                <a16:creationId xmlns="" xmlns:a16="http://schemas.microsoft.com/office/drawing/2014/main" id="{D874D882-B892-BA47-ABD6-6B0D1A9E0609}"/>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3132" r="21727" b="3364"/>
          <a:stretch/>
        </p:blipFill>
        <p:spPr>
          <a:xfrm>
            <a:off x="223270" y="799736"/>
            <a:ext cx="2927075" cy="3456384"/>
          </a:xfrm>
          <a:prstGeom prst="rect">
            <a:avLst/>
          </a:prstGeom>
        </p:spPr>
      </p:pic>
      <p:pic>
        <p:nvPicPr>
          <p:cNvPr id="6" name="Picture 5">
            <a:extLst>
              <a:ext uri="{FF2B5EF4-FFF2-40B4-BE49-F238E27FC236}">
                <a16:creationId xmlns="" xmlns:a16="http://schemas.microsoft.com/office/drawing/2014/main" id="{53F7DE2F-8503-E248-B738-E8D8518A032A}"/>
              </a:ext>
            </a:extLst>
          </p:cNvPr>
          <p:cNvPicPr>
            <a:picLocks noChangeAspect="1"/>
          </p:cNvPicPr>
          <p:nvPr/>
        </p:nvPicPr>
        <p:blipFill rotWithShape="1">
          <a:blip r:embed="rId3">
            <a:extLst>
              <a:ext uri="{28A0092B-C50C-407E-A947-70E740481C1C}">
                <a14:useLocalDpi xmlns="" xmlns:a14="http://schemas.microsoft.com/office/drawing/2010/main" val="0"/>
              </a:ext>
            </a:extLst>
          </a:blip>
          <a:srcRect t="2564" r="27838" b="9644"/>
          <a:stretch/>
        </p:blipFill>
        <p:spPr>
          <a:xfrm>
            <a:off x="3216626" y="799736"/>
            <a:ext cx="2751523" cy="3385724"/>
          </a:xfrm>
          <a:prstGeom prst="rect">
            <a:avLst/>
          </a:prstGeom>
        </p:spPr>
      </p:pic>
      <p:pic>
        <p:nvPicPr>
          <p:cNvPr id="7" name="Picture 6">
            <a:extLst>
              <a:ext uri="{FF2B5EF4-FFF2-40B4-BE49-F238E27FC236}">
                <a16:creationId xmlns="" xmlns:a16="http://schemas.microsoft.com/office/drawing/2014/main" id="{DDD8BF58-6822-1043-8905-C54F3ED7D4A9}"/>
              </a:ext>
            </a:extLst>
          </p:cNvPr>
          <p:cNvPicPr>
            <a:picLocks noChangeAspect="1"/>
          </p:cNvPicPr>
          <p:nvPr/>
        </p:nvPicPr>
        <p:blipFill rotWithShape="1">
          <a:blip r:embed="rId4">
            <a:extLst>
              <a:ext uri="{28A0092B-C50C-407E-A947-70E740481C1C}">
                <a14:useLocalDpi xmlns="" xmlns:a14="http://schemas.microsoft.com/office/drawing/2010/main" val="0"/>
              </a:ext>
            </a:extLst>
          </a:blip>
          <a:srcRect t="5891" r="27239" b="6899"/>
          <a:stretch/>
        </p:blipFill>
        <p:spPr>
          <a:xfrm>
            <a:off x="5968149" y="886032"/>
            <a:ext cx="2852323" cy="3197886"/>
          </a:xfrm>
          <a:prstGeom prst="rect">
            <a:avLst/>
          </a:prstGeom>
        </p:spPr>
      </p:pic>
      <p:sp>
        <p:nvSpPr>
          <p:cNvPr id="8" name="TextBox 7">
            <a:extLst>
              <a:ext uri="{FF2B5EF4-FFF2-40B4-BE49-F238E27FC236}">
                <a16:creationId xmlns="" xmlns:a16="http://schemas.microsoft.com/office/drawing/2014/main" id="{66307C60-A71A-964C-8267-F721D70ED884}"/>
              </a:ext>
            </a:extLst>
          </p:cNvPr>
          <p:cNvSpPr txBox="1"/>
          <p:nvPr/>
        </p:nvSpPr>
        <p:spPr>
          <a:xfrm>
            <a:off x="626819" y="4384891"/>
            <a:ext cx="2502608" cy="338554"/>
          </a:xfrm>
          <a:prstGeom prst="rect">
            <a:avLst/>
          </a:prstGeom>
          <a:noFill/>
        </p:spPr>
        <p:txBody>
          <a:bodyPr wrap="none" rtlCol="0">
            <a:spAutoFit/>
          </a:bodyPr>
          <a:lstStyle/>
          <a:p>
            <a:r>
              <a:rPr lang="en-US" sz="1600" b="1" dirty="0">
                <a:solidFill>
                  <a:srgbClr val="C00000"/>
                </a:solidFill>
              </a:rPr>
              <a:t>Decision Tree Model</a:t>
            </a:r>
          </a:p>
        </p:txBody>
      </p:sp>
      <p:sp>
        <p:nvSpPr>
          <p:cNvPr id="9" name="TextBox 8">
            <a:extLst>
              <a:ext uri="{FF2B5EF4-FFF2-40B4-BE49-F238E27FC236}">
                <a16:creationId xmlns="" xmlns:a16="http://schemas.microsoft.com/office/drawing/2014/main" id="{51714DD8-4143-124E-9EFC-BB2D8E28F6FE}"/>
              </a:ext>
            </a:extLst>
          </p:cNvPr>
          <p:cNvSpPr txBox="1"/>
          <p:nvPr/>
        </p:nvSpPr>
        <p:spPr>
          <a:xfrm>
            <a:off x="3813584" y="4375562"/>
            <a:ext cx="1425390" cy="338554"/>
          </a:xfrm>
          <a:prstGeom prst="rect">
            <a:avLst/>
          </a:prstGeom>
          <a:noFill/>
        </p:spPr>
        <p:txBody>
          <a:bodyPr wrap="none" rtlCol="0">
            <a:spAutoFit/>
          </a:bodyPr>
          <a:lstStyle/>
          <a:p>
            <a:r>
              <a:rPr lang="en-US" sz="1600" b="1" dirty="0" err="1">
                <a:solidFill>
                  <a:srgbClr val="C00000"/>
                </a:solidFill>
              </a:rPr>
              <a:t>kNN</a:t>
            </a:r>
            <a:r>
              <a:rPr lang="en-US" sz="1600" b="1" dirty="0">
                <a:solidFill>
                  <a:srgbClr val="C00000"/>
                </a:solidFill>
              </a:rPr>
              <a:t> Model</a:t>
            </a:r>
          </a:p>
        </p:txBody>
      </p:sp>
      <p:sp>
        <p:nvSpPr>
          <p:cNvPr id="10" name="TextBox 9">
            <a:extLst>
              <a:ext uri="{FF2B5EF4-FFF2-40B4-BE49-F238E27FC236}">
                <a16:creationId xmlns="" xmlns:a16="http://schemas.microsoft.com/office/drawing/2014/main" id="{46230590-0848-1C4B-9231-F9D3A66DD1F9}"/>
              </a:ext>
            </a:extLst>
          </p:cNvPr>
          <p:cNvSpPr txBox="1"/>
          <p:nvPr/>
        </p:nvSpPr>
        <p:spPr>
          <a:xfrm>
            <a:off x="6748941" y="4375562"/>
            <a:ext cx="1592103" cy="338554"/>
          </a:xfrm>
          <a:prstGeom prst="rect">
            <a:avLst/>
          </a:prstGeom>
          <a:noFill/>
        </p:spPr>
        <p:txBody>
          <a:bodyPr wrap="none" rtlCol="0">
            <a:spAutoFit/>
          </a:bodyPr>
          <a:lstStyle/>
          <a:p>
            <a:r>
              <a:rPr lang="en-US" sz="1600" b="1" dirty="0">
                <a:solidFill>
                  <a:srgbClr val="C00000"/>
                </a:solidFill>
              </a:rPr>
              <a:t>Naïve Bayes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 - Random Forest</a:t>
            </a:r>
            <a:br>
              <a:rPr lang="en-US" dirty="0" smtClean="0"/>
            </a:br>
            <a:endParaRPr lang="en-US" dirty="0"/>
          </a:p>
        </p:txBody>
      </p:sp>
      <p:sp>
        <p:nvSpPr>
          <p:cNvPr id="4" name="Rectangle 3"/>
          <p:cNvSpPr/>
          <p:nvPr/>
        </p:nvSpPr>
        <p:spPr>
          <a:xfrm>
            <a:off x="500034" y="1214428"/>
            <a:ext cx="8001056" cy="1477328"/>
          </a:xfrm>
          <a:prstGeom prst="rect">
            <a:avLst/>
          </a:prstGeom>
        </p:spPr>
        <p:txBody>
          <a:bodyPr wrap="square">
            <a:spAutoFit/>
          </a:bodyPr>
          <a:lstStyle/>
          <a:p>
            <a:r>
              <a:rPr lang="en-US" dirty="0" smtClean="0"/>
              <a:t>In the random forest approach, a large number of decision trees are created. Every observation is fed into every decision tree. The most common outcome for each observation is used as the final output. A new observation is fed into all the trees and taking a majority vote for each classification model.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18"/>
            <a:ext cx="7961656" cy="504056"/>
          </a:xfrm>
        </p:spPr>
        <p:txBody>
          <a:bodyPr/>
          <a:lstStyle/>
          <a:p>
            <a:pPr algn="ctr"/>
            <a:r>
              <a:rPr lang="en-US" sz="2000" dirty="0"/>
              <a:t>Results for Random Forest using all variables</a:t>
            </a:r>
          </a:p>
        </p:txBody>
      </p:sp>
      <p:pic>
        <p:nvPicPr>
          <p:cNvPr id="5" name="Picture 4">
            <a:extLst>
              <a:ext uri="{FF2B5EF4-FFF2-40B4-BE49-F238E27FC236}">
                <a16:creationId xmlns="" xmlns:a16="http://schemas.microsoft.com/office/drawing/2014/main" id="{93241F8F-C662-BF4D-8050-1965D568637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59632" y="699591"/>
            <a:ext cx="2572020" cy="3586671"/>
          </a:xfrm>
          <a:prstGeom prst="rect">
            <a:avLst/>
          </a:prstGeom>
        </p:spPr>
      </p:pic>
      <p:pic>
        <p:nvPicPr>
          <p:cNvPr id="6" name="Picture 5">
            <a:extLst>
              <a:ext uri="{FF2B5EF4-FFF2-40B4-BE49-F238E27FC236}">
                <a16:creationId xmlns="" xmlns:a16="http://schemas.microsoft.com/office/drawing/2014/main" id="{0A0287A4-2596-6044-8559-0C3B014290F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88024" y="705467"/>
            <a:ext cx="2662751" cy="3652233"/>
          </a:xfrm>
          <a:prstGeom prst="rect">
            <a:avLst/>
          </a:prstGeom>
        </p:spPr>
      </p:pic>
      <p:sp>
        <p:nvSpPr>
          <p:cNvPr id="7" name="TextBox 6">
            <a:extLst>
              <a:ext uri="{FF2B5EF4-FFF2-40B4-BE49-F238E27FC236}">
                <a16:creationId xmlns="" xmlns:a16="http://schemas.microsoft.com/office/drawing/2014/main" id="{65E45FDD-3F5C-9548-8827-FD65CBA0A02F}"/>
              </a:ext>
            </a:extLst>
          </p:cNvPr>
          <p:cNvSpPr txBox="1"/>
          <p:nvPr/>
        </p:nvSpPr>
        <p:spPr>
          <a:xfrm>
            <a:off x="1728751" y="4286197"/>
            <a:ext cx="1633781" cy="338554"/>
          </a:xfrm>
          <a:prstGeom prst="rect">
            <a:avLst/>
          </a:prstGeom>
          <a:noFill/>
        </p:spPr>
        <p:txBody>
          <a:bodyPr wrap="none" rtlCol="0">
            <a:spAutoFit/>
          </a:bodyPr>
          <a:lstStyle/>
          <a:p>
            <a:r>
              <a:rPr lang="en-US" sz="1600" b="1" dirty="0">
                <a:solidFill>
                  <a:srgbClr val="C00000"/>
                </a:solidFill>
              </a:rPr>
              <a:t>All Variables</a:t>
            </a:r>
          </a:p>
        </p:txBody>
      </p:sp>
      <p:sp>
        <p:nvSpPr>
          <p:cNvPr id="8" name="TextBox 7">
            <a:extLst>
              <a:ext uri="{FF2B5EF4-FFF2-40B4-BE49-F238E27FC236}">
                <a16:creationId xmlns="" xmlns:a16="http://schemas.microsoft.com/office/drawing/2014/main" id="{262FA650-82CD-2347-B869-939858B643F0}"/>
              </a:ext>
            </a:extLst>
          </p:cNvPr>
          <p:cNvSpPr txBox="1"/>
          <p:nvPr/>
        </p:nvSpPr>
        <p:spPr>
          <a:xfrm>
            <a:off x="4782860" y="4301845"/>
            <a:ext cx="2526654" cy="338554"/>
          </a:xfrm>
          <a:prstGeom prst="rect">
            <a:avLst/>
          </a:prstGeom>
          <a:noFill/>
        </p:spPr>
        <p:txBody>
          <a:bodyPr wrap="none" rtlCol="0">
            <a:spAutoFit/>
          </a:bodyPr>
          <a:lstStyle/>
          <a:p>
            <a:r>
              <a:rPr lang="en-US" sz="1600" b="1" dirty="0">
                <a:solidFill>
                  <a:srgbClr val="C00000"/>
                </a:solidFill>
              </a:rPr>
              <a:t>Confirmed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3465B5D7-0601-EE42-8081-4276B4E0439B}"/>
              </a:ext>
            </a:extLst>
          </p:cNvPr>
          <p:cNvSpPr>
            <a:spLocks noGrp="1"/>
          </p:cNvSpPr>
          <p:nvPr>
            <p:ph type="title"/>
          </p:nvPr>
        </p:nvSpPr>
        <p:spPr>
          <a:xfrm>
            <a:off x="357158" y="128769"/>
            <a:ext cx="7961656" cy="504056"/>
          </a:xfrm>
        </p:spPr>
        <p:txBody>
          <a:bodyPr>
            <a:normAutofit fontScale="90000"/>
          </a:bodyPr>
          <a:lstStyle/>
          <a:p>
            <a:pPr algn="ctr"/>
            <a:r>
              <a:rPr lang="de-DE" dirty="0"/>
              <a:t>Summary</a:t>
            </a:r>
          </a:p>
        </p:txBody>
      </p:sp>
      <p:sp>
        <p:nvSpPr>
          <p:cNvPr id="5" name="TextBox 4">
            <a:extLst>
              <a:ext uri="{FF2B5EF4-FFF2-40B4-BE49-F238E27FC236}">
                <a16:creationId xmlns="" xmlns:a16="http://schemas.microsoft.com/office/drawing/2014/main" id="{B467BDE9-F594-4C46-9412-B9FB7747D549}"/>
              </a:ext>
            </a:extLst>
          </p:cNvPr>
          <p:cNvSpPr txBox="1"/>
          <p:nvPr/>
        </p:nvSpPr>
        <p:spPr>
          <a:xfrm>
            <a:off x="571472" y="928676"/>
            <a:ext cx="7938864" cy="3046988"/>
          </a:xfrm>
          <a:prstGeom prst="rect">
            <a:avLst/>
          </a:prstGeom>
          <a:solidFill>
            <a:srgbClr val="F9F9F9"/>
          </a:solidFill>
        </p:spPr>
        <p:txBody>
          <a:bodyPr wrap="square" rtlCol="0">
            <a:spAutoFit/>
          </a:bodyPr>
          <a:lstStyle/>
          <a:p>
            <a:pPr marL="285750" indent="-285750" algn="just">
              <a:buFont typeface="Arial" panose="020B0604020202020204" pitchFamily="34" charset="0"/>
              <a:buChar char="•"/>
            </a:pPr>
            <a:r>
              <a:rPr lang="en-US" sz="1600" dirty="0"/>
              <a:t>During the course of the project, first we did the Data Cleaning, then we imputed the rest of the missing value using </a:t>
            </a:r>
            <a:r>
              <a:rPr lang="en-US" sz="1600" dirty="0" err="1"/>
              <a:t>kNN</a:t>
            </a:r>
            <a:r>
              <a:rPr lang="en-US" sz="1600" dirty="0"/>
              <a:t> method, followed by normalizing the variables in a range from -1 to 1.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Further, we worked upon various feature selection methods and finalized Boruta as our feature selection technique.</a:t>
            </a:r>
          </a:p>
          <a:p>
            <a:pPr algn="just"/>
            <a:endParaRPr lang="en-US" sz="1600" dirty="0"/>
          </a:p>
          <a:p>
            <a:pPr marL="285750" indent="-285750" algn="just">
              <a:buFont typeface="Arial" panose="020B0604020202020204" pitchFamily="34" charset="0"/>
              <a:buChar char="•"/>
            </a:pPr>
            <a:r>
              <a:rPr lang="en-US" sz="1600" dirty="0"/>
              <a:t>In the next phase, we boosted our ‘fail’ test cases and then applied various Statistical Models and finalized </a:t>
            </a:r>
            <a:r>
              <a:rPr lang="en-US" sz="1600" b="1" dirty="0"/>
              <a:t>Random Forest Model. </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dirty="0"/>
              <a:t>However, our accuracy was </a:t>
            </a:r>
            <a:r>
              <a:rPr lang="en-US" sz="1600" b="1" dirty="0"/>
              <a:t>87.36%. </a:t>
            </a:r>
            <a:r>
              <a:rPr lang="en-US" sz="1600" dirty="0"/>
              <a:t>By using </a:t>
            </a:r>
            <a:r>
              <a:rPr lang="en-US" sz="1600" b="1" dirty="0"/>
              <a:t>Grid Search</a:t>
            </a:r>
            <a:r>
              <a:rPr lang="en-US" sz="1600" dirty="0"/>
              <a:t>, we tuned the model and achieved an accuracy of </a:t>
            </a:r>
            <a:r>
              <a:rPr lang="en-US" sz="1600" b="1" dirty="0"/>
              <a:t>89.66%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2"/>
            <a:ext cx="7467600" cy="857250"/>
          </a:xfrm>
        </p:spPr>
        <p:txBody>
          <a:bodyPr/>
          <a:lstStyle/>
          <a:p>
            <a:pPr algn="ctr"/>
            <a:r>
              <a:rPr lang="en-IN" dirty="0" smtClean="0"/>
              <a:t>Screenshots</a:t>
            </a:r>
            <a:endParaRPr lang="en-US" dirty="0"/>
          </a:p>
        </p:txBody>
      </p:sp>
      <p:pic>
        <p:nvPicPr>
          <p:cNvPr id="5" name="Picture 4"/>
          <p:cNvPicPr/>
          <p:nvPr/>
        </p:nvPicPr>
        <p:blipFill>
          <a:blip r:embed="rId2"/>
          <a:srcRect/>
          <a:stretch>
            <a:fillRect/>
          </a:stretch>
        </p:blipFill>
        <p:spPr bwMode="auto">
          <a:xfrm>
            <a:off x="1577340" y="714362"/>
            <a:ext cx="5989320" cy="418338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2"/>
            <a:ext cx="7467600" cy="857250"/>
          </a:xfrm>
        </p:spPr>
        <p:txBody>
          <a:bodyPr/>
          <a:lstStyle/>
          <a:p>
            <a:pPr algn="ctr"/>
            <a:r>
              <a:rPr lang="en-IN" dirty="0" smtClean="0"/>
              <a:t>Screenshots</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642910" y="571486"/>
            <a:ext cx="7429552" cy="430454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2"/>
            <a:ext cx="7467600" cy="857250"/>
          </a:xfrm>
        </p:spPr>
        <p:txBody>
          <a:bodyPr/>
          <a:lstStyle/>
          <a:p>
            <a:pPr algn="ctr"/>
            <a:r>
              <a:rPr lang="en-IN" dirty="0" smtClean="0"/>
              <a:t>Conclusion</a:t>
            </a:r>
            <a:endParaRPr lang="en-US" dirty="0"/>
          </a:p>
        </p:txBody>
      </p:sp>
      <p:sp>
        <p:nvSpPr>
          <p:cNvPr id="3" name="Content Placeholder 2"/>
          <p:cNvSpPr>
            <a:spLocks noGrp="1"/>
          </p:cNvSpPr>
          <p:nvPr>
            <p:ph sz="quarter" idx="1"/>
          </p:nvPr>
        </p:nvSpPr>
        <p:spPr>
          <a:xfrm>
            <a:off x="457200" y="857238"/>
            <a:ext cx="7467600" cy="3655314"/>
          </a:xfrm>
        </p:spPr>
        <p:txBody>
          <a:bodyPr>
            <a:noAutofit/>
          </a:bodyPr>
          <a:lstStyle/>
          <a:p>
            <a:r>
              <a:rPr lang="en-US" sz="1750" dirty="0" smtClean="0"/>
              <a:t>The semiconductor industry is one of the most capital- intensive industries with a high of capital investment on equipment’s. Optimization of manufacturing equipment’s has received significant attention and shown to be a necessary competitive advantage. There are exciting challenges and opportunities for the engineers and researchers to develop a new standard for this vigorously growing industry. A good classification prediction model is beneficial for the prediction in semiconductor manufacturing fabrication process. Most semiconductor manufacturing is highly complex and has produced constantly hundreds of metrology data that are awaiting for process engineers to analyze for the purpose of maintaining efficient operations and getting optimum yield of high quality products. For such a large volume of measurement data, automatic data analysis technique such as data mining is essential.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Existing system and limitations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Traditional machine learning algorithms such as </a:t>
            </a:r>
            <a:r>
              <a:rPr lang="en-US" dirty="0" err="1" smtClean="0"/>
              <a:t>uni-variate</a:t>
            </a:r>
            <a:r>
              <a:rPr lang="en-US" dirty="0" smtClean="0"/>
              <a:t> and multivariate analyses have long been deployed as a tool for creating predictive model to detect faults.</a:t>
            </a:r>
          </a:p>
          <a:p>
            <a:r>
              <a:rPr lang="en-US" dirty="0" smtClean="0"/>
              <a:t>In this paper we review some of these research areas and thus propose machine learning techniques to automatically generate an accurate predictive model to predict equipment faults during the wafer fabrication process of the semiconductor industries.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42296E3-7F47-8F46-8587-C1DEE039B7F9}"/>
              </a:ext>
            </a:extLst>
          </p:cNvPr>
          <p:cNvSpPr/>
          <p:nvPr/>
        </p:nvSpPr>
        <p:spPr>
          <a:xfrm>
            <a:off x="1406184" y="2149616"/>
            <a:ext cx="6166212" cy="707886"/>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Thank </a:t>
            </a:r>
            <a:r>
              <a:rPr lang="en-US" sz="4000" dirty="0" smtClean="0">
                <a:ln w="0"/>
                <a:solidFill>
                  <a:schemeClr val="accent1"/>
                </a:solidFill>
                <a:effectLst>
                  <a:outerShdw blurRad="38100" dist="25400" dir="5400000" algn="ctr" rotWithShape="0">
                    <a:srgbClr val="6E747A">
                      <a:alpha val="43000"/>
                    </a:srgbClr>
                  </a:outerShdw>
                </a:effectLst>
              </a:rPr>
              <a:t>You</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Hardware and software requirements</a:t>
            </a:r>
            <a:endParaRPr lang="en-US" dirty="0"/>
          </a:p>
        </p:txBody>
      </p:sp>
      <p:sp>
        <p:nvSpPr>
          <p:cNvPr id="3" name="Content Placeholder 2"/>
          <p:cNvSpPr>
            <a:spLocks noGrp="1"/>
          </p:cNvSpPr>
          <p:nvPr>
            <p:ph sz="quarter" idx="1"/>
          </p:nvPr>
        </p:nvSpPr>
        <p:spPr/>
        <p:txBody>
          <a:bodyPr/>
          <a:lstStyle/>
          <a:p>
            <a:r>
              <a:rPr lang="en-IN" u="sng" dirty="0" smtClean="0"/>
              <a:t>Hardware Requirements</a:t>
            </a:r>
            <a:r>
              <a:rPr lang="en-IN" dirty="0" smtClean="0"/>
              <a:t>:</a:t>
            </a:r>
          </a:p>
          <a:p>
            <a:pPr>
              <a:buNone/>
            </a:pPr>
            <a:r>
              <a:rPr lang="en-IN" dirty="0" smtClean="0"/>
              <a:t>               RAM :- 8GB and above</a:t>
            </a:r>
          </a:p>
          <a:p>
            <a:pPr>
              <a:buNone/>
            </a:pPr>
            <a:r>
              <a:rPr lang="en-IN" dirty="0" smtClean="0"/>
              <a:t>               Processor :- Intel core i5 and above</a:t>
            </a:r>
          </a:p>
          <a:p>
            <a:pPr>
              <a:buNone/>
            </a:pPr>
            <a:r>
              <a:rPr lang="en-IN" dirty="0" smtClean="0"/>
              <a:t>               Disk Space :- 2GB</a:t>
            </a:r>
          </a:p>
          <a:p>
            <a:pPr>
              <a:buNone/>
            </a:pPr>
            <a:r>
              <a:rPr lang="en-IN" dirty="0" smtClean="0"/>
              <a:t>               Active Internet Connection</a:t>
            </a:r>
          </a:p>
          <a:p>
            <a:r>
              <a:rPr lang="en-IN" u="sng" dirty="0" smtClean="0"/>
              <a:t>Software Requirements:</a:t>
            </a:r>
          </a:p>
          <a:p>
            <a:pPr>
              <a:buNone/>
            </a:pPr>
            <a:r>
              <a:rPr lang="en-IN" dirty="0" smtClean="0"/>
              <a:t>               R Programming 3.6</a:t>
            </a:r>
          </a:p>
          <a:p>
            <a:pPr>
              <a:buNone/>
            </a:pPr>
            <a:r>
              <a:rPr lang="en-IN" dirty="0" smtClean="0"/>
              <a:t>               R Studio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a:xfrm>
            <a:off x="500034" y="589346"/>
            <a:ext cx="7961656" cy="378042"/>
          </a:xfrm>
        </p:spPr>
        <p:txBody>
          <a:bodyPr>
            <a:normAutofit fontScale="90000"/>
          </a:bodyPr>
          <a:lstStyle/>
          <a:p>
            <a:pPr algn="ctr"/>
            <a:r>
              <a:rPr lang="de-DE" b="1" dirty="0"/>
              <a:t>Framework</a:t>
            </a:r>
          </a:p>
        </p:txBody>
      </p:sp>
      <p:sp>
        <p:nvSpPr>
          <p:cNvPr id="7" name="Textplatzhalter 3"/>
          <p:cNvSpPr txBox="1">
            <a:spLocks/>
          </p:cNvSpPr>
          <p:nvPr/>
        </p:nvSpPr>
        <p:spPr>
          <a:xfrm>
            <a:off x="357158" y="1125131"/>
            <a:ext cx="8280920" cy="3643338"/>
          </a:xfrm>
          <a:prstGeom prst="rect">
            <a:avLst/>
          </a:prstGeom>
        </p:spPr>
        <p:txBody>
          <a:bodyPr>
            <a:normAutofit/>
          </a:bodyPr>
          <a:lstStyle/>
          <a:p>
            <a:pPr marL="285750" marR="0" lvl="1" indent="-285750" algn="l" defTabSz="914400" rtl="0" eaLnBrk="1" fontAlgn="auto" latinLnBrk="0" hangingPunct="1">
              <a:lnSpc>
                <a:spcPct val="200000"/>
              </a:lnSpc>
              <a:spcBef>
                <a:spcPct val="20000"/>
              </a:spcBef>
              <a:spcAft>
                <a:spcPts val="0"/>
              </a:spcAft>
              <a:buClrTx/>
              <a:buSzTx/>
              <a:buFont typeface="Arial" panose="020B0604020202020204" pitchFamily="34" charset="0"/>
              <a:buChar char="•"/>
              <a:tabLst/>
              <a:defRPr/>
            </a:pPr>
            <a:r>
              <a:rPr kumimoji="0" lang="de-DE" sz="2400" b="1" i="0" u="none" strike="noStrike" kern="1200" cap="none" spc="0" normalizeH="0" baseline="0" noProof="0" dirty="0" smtClean="0">
                <a:ln>
                  <a:noFill/>
                </a:ln>
                <a:solidFill>
                  <a:schemeClr val="tx1"/>
                </a:solidFill>
                <a:effectLst/>
                <a:uLnTx/>
                <a:uFillTx/>
                <a:latin typeface="+mn-lt"/>
                <a:ea typeface="+mn-ea"/>
                <a:cs typeface="+mn-cs"/>
              </a:rPr>
              <a:t>Brief overview of work done in Task I </a:t>
            </a:r>
          </a:p>
          <a:p>
            <a:pPr marL="285750" lvl="0" indent="-285750">
              <a:lnSpc>
                <a:spcPct val="200000"/>
              </a:lnSpc>
              <a:spcBef>
                <a:spcPts val="600"/>
              </a:spcBef>
              <a:buClr>
                <a:schemeClr val="accent1"/>
              </a:buClr>
              <a:buSzPct val="70000"/>
              <a:buFont typeface="Arial" panose="020B0604020202020204" pitchFamily="34" charset="0"/>
              <a:buChar char="•"/>
              <a:defRPr/>
            </a:pPr>
            <a:r>
              <a:rPr lang="de-DE" sz="2400" b="1" dirty="0" smtClean="0"/>
              <a:t>Brief overview of work done in </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Task 2:</a:t>
            </a:r>
          </a:p>
          <a:p>
            <a:pPr marL="641350" marR="0" lvl="2" indent="-285750" algn="l" defTabSz="914400" rtl="0" eaLnBrk="1" fontAlgn="auto" latinLnBrk="0" hangingPunct="1">
              <a:lnSpc>
                <a:spcPct val="100000"/>
              </a:lnSpc>
              <a:spcBef>
                <a:spcPct val="20000"/>
              </a:spcBef>
              <a:spcAft>
                <a:spcPts val="0"/>
              </a:spcAft>
              <a:buClr>
                <a:schemeClr val="tx1"/>
              </a:buClr>
              <a:buSzPct val="60000"/>
              <a:tabLst/>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
            </a:r>
            <a:br>
              <a:rPr kumimoji="0" lang="en-IN" sz="1400" b="0" i="0" u="none" strike="noStrike" kern="1200" cap="none" spc="0" normalizeH="0" baseline="0" noProof="0" dirty="0" smtClean="0">
                <a:ln>
                  <a:noFill/>
                </a:ln>
                <a:solidFill>
                  <a:schemeClr val="tx1"/>
                </a:solidFill>
                <a:effectLst/>
                <a:uLnTx/>
                <a:uFillTx/>
                <a:latin typeface="+mn-lt"/>
                <a:ea typeface="+mn-ea"/>
                <a:cs typeface="+mn-cs"/>
              </a:rPr>
            </a:br>
            <a:endParaRPr kumimoji="0" lang="de-DE" sz="1400" b="0" i="0" u="none"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a:extLst>
              <a:ext uri="{FF2B5EF4-FFF2-40B4-BE49-F238E27FC236}">
                <a16:creationId xmlns="" xmlns:a16="http://schemas.microsoft.com/office/drawing/2014/main" id="{D8E35450-5975-6546-B306-CB9F113C2C26}"/>
              </a:ext>
            </a:extLst>
          </p:cNvPr>
          <p:cNvSpPr txBox="1"/>
          <p:nvPr/>
        </p:nvSpPr>
        <p:spPr>
          <a:xfrm>
            <a:off x="1033702" y="366764"/>
            <a:ext cx="3369833" cy="523220"/>
          </a:xfrm>
          <a:prstGeom prst="rect">
            <a:avLst/>
          </a:prstGeom>
          <a:noFill/>
        </p:spPr>
        <p:txBody>
          <a:bodyPr wrap="none" rtlCol="0">
            <a:spAutoFit/>
          </a:bodyPr>
          <a:lstStyle/>
          <a:p>
            <a:r>
              <a:rPr lang="en-US" sz="2800" b="1" dirty="0">
                <a:latin typeface="+mj-lt"/>
                <a:ea typeface="+mj-ea"/>
                <a:cs typeface="+mj-cs"/>
              </a:rPr>
              <a:t>Model</a:t>
            </a:r>
            <a:r>
              <a:rPr lang="en-US" dirty="0"/>
              <a:t> </a:t>
            </a:r>
            <a:r>
              <a:rPr lang="en-US" sz="2800" b="1" dirty="0">
                <a:latin typeface="+mj-lt"/>
                <a:ea typeface="+mj-ea"/>
                <a:cs typeface="+mj-cs"/>
              </a:rPr>
              <a:t>Overview</a:t>
            </a:r>
          </a:p>
        </p:txBody>
      </p:sp>
      <p:graphicFrame>
        <p:nvGraphicFramePr>
          <p:cNvPr id="83" name="Table 82">
            <a:extLst>
              <a:ext uri="{FF2B5EF4-FFF2-40B4-BE49-F238E27FC236}">
                <a16:creationId xmlns="" xmlns:a16="http://schemas.microsoft.com/office/drawing/2014/main" id="{85200712-AB91-8C44-A7D2-EBED42CA6A62}"/>
              </a:ext>
            </a:extLst>
          </p:cNvPr>
          <p:cNvGraphicFramePr>
            <a:graphicFrameLocks noGrp="1"/>
          </p:cNvGraphicFramePr>
          <p:nvPr>
            <p:extLst>
              <p:ext uri="{D42A27DB-BD31-4B8C-83A1-F6EECF244321}">
                <p14:modId xmlns="" xmlns:p14="http://schemas.microsoft.com/office/powerpoint/2010/main" val="308717178"/>
              </p:ext>
            </p:extLst>
          </p:nvPr>
        </p:nvGraphicFramePr>
        <p:xfrm>
          <a:off x="785786" y="1000114"/>
          <a:ext cx="7530631" cy="3516992"/>
        </p:xfrm>
        <a:graphic>
          <a:graphicData uri="http://schemas.openxmlformats.org/drawingml/2006/table">
            <a:tbl>
              <a:tblPr firstRow="1" bandRow="1">
                <a:tableStyleId>{F5AB1C69-6EDB-4FF4-983F-18BD219EF322}</a:tableStyleId>
              </a:tblPr>
              <a:tblGrid>
                <a:gridCol w="1910613">
                  <a:extLst>
                    <a:ext uri="{9D8B030D-6E8A-4147-A177-3AD203B41FA5}">
                      <a16:colId xmlns="" xmlns:a16="http://schemas.microsoft.com/office/drawing/2014/main" val="1124874759"/>
                    </a:ext>
                  </a:extLst>
                </a:gridCol>
                <a:gridCol w="1836009">
                  <a:extLst>
                    <a:ext uri="{9D8B030D-6E8A-4147-A177-3AD203B41FA5}">
                      <a16:colId xmlns="" xmlns:a16="http://schemas.microsoft.com/office/drawing/2014/main" val="421311715"/>
                    </a:ext>
                  </a:extLst>
                </a:gridCol>
                <a:gridCol w="1725974">
                  <a:extLst>
                    <a:ext uri="{9D8B030D-6E8A-4147-A177-3AD203B41FA5}">
                      <a16:colId xmlns="" xmlns:a16="http://schemas.microsoft.com/office/drawing/2014/main" val="584830021"/>
                    </a:ext>
                  </a:extLst>
                </a:gridCol>
                <a:gridCol w="2058035">
                  <a:extLst>
                    <a:ext uri="{9D8B030D-6E8A-4147-A177-3AD203B41FA5}">
                      <a16:colId xmlns="" xmlns:a16="http://schemas.microsoft.com/office/drawing/2014/main" val="70607996"/>
                    </a:ext>
                  </a:extLst>
                </a:gridCol>
              </a:tblGrid>
              <a:tr h="564043">
                <a:tc>
                  <a:txBody>
                    <a:bodyPr/>
                    <a:lstStyle/>
                    <a:p>
                      <a:r>
                        <a:rPr lang="en-US" sz="1000" dirty="0"/>
                        <a:t>Data Understanding</a:t>
                      </a:r>
                    </a:p>
                  </a:txBody>
                  <a:tcPr/>
                </a:tc>
                <a:tc>
                  <a:txBody>
                    <a:bodyPr/>
                    <a:lstStyle/>
                    <a:p>
                      <a:r>
                        <a:rPr lang="en-US" sz="1000" kern="1200" dirty="0"/>
                        <a:t>Data Pre-Processing Phase</a:t>
                      </a:r>
                      <a:endParaRPr lang="en-US" sz="1000" b="1" kern="1200" dirty="0">
                        <a:solidFill>
                          <a:schemeClr val="lt1"/>
                        </a:solidFill>
                        <a:latin typeface="+mn-lt"/>
                        <a:ea typeface="+mn-ea"/>
                        <a:cs typeface="+mn-cs"/>
                      </a:endParaRPr>
                    </a:p>
                  </a:txBody>
                  <a:tcPr/>
                </a:tc>
                <a:tc>
                  <a:txBody>
                    <a:bodyPr/>
                    <a:lstStyle/>
                    <a:p>
                      <a:r>
                        <a:rPr lang="en-US" sz="1000" kern="1200" dirty="0"/>
                        <a:t>Data Modeling Phase</a:t>
                      </a:r>
                      <a:endParaRPr lang="en-US" sz="1000" b="1" kern="1200" dirty="0">
                        <a:solidFill>
                          <a:schemeClr val="lt1"/>
                        </a:solidFill>
                        <a:latin typeface="+mn-lt"/>
                        <a:ea typeface="+mn-ea"/>
                        <a:cs typeface="+mn-cs"/>
                      </a:endParaRPr>
                    </a:p>
                  </a:txBody>
                  <a:tcPr/>
                </a:tc>
                <a:tc>
                  <a:txBody>
                    <a:bodyPr/>
                    <a:lstStyle/>
                    <a:p>
                      <a:r>
                        <a:rPr lang="en-US" sz="1000" kern="1200" dirty="0"/>
                        <a:t>Predictive Model Evaluation</a:t>
                      </a:r>
                      <a:endParaRPr lang="en-US" sz="1000" b="1" kern="1200" dirty="0">
                        <a:solidFill>
                          <a:schemeClr val="lt1"/>
                        </a:solidFill>
                        <a:latin typeface="+mn-lt"/>
                        <a:ea typeface="+mn-ea"/>
                        <a:cs typeface="+mn-cs"/>
                      </a:endParaRPr>
                    </a:p>
                  </a:txBody>
                  <a:tcPr/>
                </a:tc>
                <a:extLst>
                  <a:ext uri="{0D108BD9-81ED-4DB2-BD59-A6C34878D82A}">
                    <a16:rowId xmlns="" xmlns:a16="http://schemas.microsoft.com/office/drawing/2014/main" val="870502158"/>
                  </a:ext>
                </a:extLst>
              </a:tr>
              <a:tr h="29529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790765197"/>
                  </a:ext>
                </a:extLst>
              </a:tr>
            </a:tbl>
          </a:graphicData>
        </a:graphic>
      </p:graphicFrame>
      <p:sp>
        <p:nvSpPr>
          <p:cNvPr id="84" name="Magnetic Disk 7">
            <a:extLst>
              <a:ext uri="{FF2B5EF4-FFF2-40B4-BE49-F238E27FC236}">
                <a16:creationId xmlns="" xmlns:a16="http://schemas.microsoft.com/office/drawing/2014/main" id="{D1740B25-26AC-2343-BC37-5CD2BA0B1B17}"/>
              </a:ext>
            </a:extLst>
          </p:cNvPr>
          <p:cNvSpPr/>
          <p:nvPr/>
        </p:nvSpPr>
        <p:spPr>
          <a:xfrm>
            <a:off x="1033702" y="2358324"/>
            <a:ext cx="1378057" cy="1941618"/>
          </a:xfrm>
          <a:prstGeom prst="flowChartMagneticDisk">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 xmlns:a16="http://schemas.microsoft.com/office/drawing/2014/main" id="{738E716D-C234-BE4B-8BEB-19F11D11A8C5}"/>
              </a:ext>
            </a:extLst>
          </p:cNvPr>
          <p:cNvSpPr txBox="1"/>
          <p:nvPr/>
        </p:nvSpPr>
        <p:spPr>
          <a:xfrm>
            <a:off x="1167323" y="3075806"/>
            <a:ext cx="1100421" cy="707886"/>
          </a:xfrm>
          <a:prstGeom prst="rect">
            <a:avLst/>
          </a:prstGeom>
          <a:noFill/>
        </p:spPr>
        <p:txBody>
          <a:bodyPr wrap="square" rtlCol="0">
            <a:spAutoFit/>
          </a:bodyPr>
          <a:lstStyle/>
          <a:p>
            <a:r>
              <a:rPr lang="en-US" sz="1000" dirty="0"/>
              <a:t>Original data;</a:t>
            </a:r>
          </a:p>
          <a:p>
            <a:r>
              <a:rPr lang="en-US" sz="1000" dirty="0"/>
              <a:t>1567 instances and 591 attributes</a:t>
            </a:r>
          </a:p>
        </p:txBody>
      </p:sp>
      <p:sp>
        <p:nvSpPr>
          <p:cNvPr id="86" name="TextBox 85">
            <a:extLst>
              <a:ext uri="{FF2B5EF4-FFF2-40B4-BE49-F238E27FC236}">
                <a16:creationId xmlns="" xmlns:a16="http://schemas.microsoft.com/office/drawing/2014/main" id="{0B0FAD99-3035-F044-9FE4-745A75BD83D2}"/>
              </a:ext>
            </a:extLst>
          </p:cNvPr>
          <p:cNvSpPr txBox="1"/>
          <p:nvPr/>
        </p:nvSpPr>
        <p:spPr>
          <a:xfrm>
            <a:off x="3167844" y="2099052"/>
            <a:ext cx="756084" cy="400110"/>
          </a:xfrm>
          <a:prstGeom prst="rect">
            <a:avLst/>
          </a:prstGeom>
          <a:noFill/>
        </p:spPr>
        <p:txBody>
          <a:bodyPr wrap="square" rtlCol="0">
            <a:spAutoFit/>
          </a:bodyPr>
          <a:lstStyle/>
          <a:p>
            <a:r>
              <a:rPr lang="en-US" sz="1000" dirty="0"/>
              <a:t>Data Cleaning</a:t>
            </a:r>
          </a:p>
        </p:txBody>
      </p:sp>
      <p:grpSp>
        <p:nvGrpSpPr>
          <p:cNvPr id="87" name="Group 86">
            <a:extLst>
              <a:ext uri="{FF2B5EF4-FFF2-40B4-BE49-F238E27FC236}">
                <a16:creationId xmlns="" xmlns:a16="http://schemas.microsoft.com/office/drawing/2014/main" id="{10CA0F74-21A9-684A-94B5-7643844B006C}"/>
              </a:ext>
            </a:extLst>
          </p:cNvPr>
          <p:cNvGrpSpPr/>
          <p:nvPr/>
        </p:nvGrpSpPr>
        <p:grpSpPr>
          <a:xfrm>
            <a:off x="2892036" y="2103805"/>
            <a:ext cx="1343703" cy="432049"/>
            <a:chOff x="3059832" y="2067694"/>
            <a:chExt cx="1008112" cy="432049"/>
          </a:xfrm>
        </p:grpSpPr>
        <p:sp>
          <p:nvSpPr>
            <p:cNvPr id="88" name="Rectangle 87">
              <a:extLst>
                <a:ext uri="{FF2B5EF4-FFF2-40B4-BE49-F238E27FC236}">
                  <a16:creationId xmlns="" xmlns:a16="http://schemas.microsoft.com/office/drawing/2014/main" id="{49F411E8-F66E-3C46-ADB5-3D485DCF6D1D}"/>
                </a:ext>
              </a:extLst>
            </p:cNvPr>
            <p:cNvSpPr/>
            <p:nvPr/>
          </p:nvSpPr>
          <p:spPr>
            <a:xfrm>
              <a:off x="3059832" y="2067694"/>
              <a:ext cx="1008112" cy="43204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Connector 88">
              <a:extLst>
                <a:ext uri="{FF2B5EF4-FFF2-40B4-BE49-F238E27FC236}">
                  <a16:creationId xmlns="" xmlns:a16="http://schemas.microsoft.com/office/drawing/2014/main" id="{EC3C9EA2-9B91-2C49-9AC1-B450A79FA5B7}"/>
                </a:ext>
              </a:extLst>
            </p:cNvPr>
            <p:cNvCxnSpPr>
              <a:cxnSpLocks/>
            </p:cNvCxnSpPr>
            <p:nvPr/>
          </p:nvCxnSpPr>
          <p:spPr>
            <a:xfrm>
              <a:off x="3167844" y="2067694"/>
              <a:ext cx="0" cy="43146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 xmlns:a16="http://schemas.microsoft.com/office/drawing/2014/main" id="{519C93A4-13F0-094E-BB60-1C8784346DA9}"/>
                </a:ext>
              </a:extLst>
            </p:cNvPr>
            <p:cNvCxnSpPr>
              <a:cxnSpLocks/>
            </p:cNvCxnSpPr>
            <p:nvPr/>
          </p:nvCxnSpPr>
          <p:spPr>
            <a:xfrm>
              <a:off x="3923928" y="2067694"/>
              <a:ext cx="0" cy="431468"/>
            </a:xfrm>
            <a:prstGeom prst="line">
              <a:avLst/>
            </a:prstGeom>
          </p:spPr>
          <p:style>
            <a:lnRef idx="1">
              <a:schemeClr val="dk1"/>
            </a:lnRef>
            <a:fillRef idx="0">
              <a:schemeClr val="dk1"/>
            </a:fillRef>
            <a:effectRef idx="0">
              <a:schemeClr val="dk1"/>
            </a:effectRef>
            <a:fontRef idx="minor">
              <a:schemeClr val="tx1"/>
            </a:fontRef>
          </p:style>
        </p:cxnSp>
      </p:grpSp>
      <p:grpSp>
        <p:nvGrpSpPr>
          <p:cNvPr id="91" name="Group 90">
            <a:extLst>
              <a:ext uri="{FF2B5EF4-FFF2-40B4-BE49-F238E27FC236}">
                <a16:creationId xmlns="" xmlns:a16="http://schemas.microsoft.com/office/drawing/2014/main" id="{FFDB290B-B924-7049-A429-B1B052B595B7}"/>
              </a:ext>
            </a:extLst>
          </p:cNvPr>
          <p:cNvGrpSpPr/>
          <p:nvPr/>
        </p:nvGrpSpPr>
        <p:grpSpPr>
          <a:xfrm>
            <a:off x="2910952" y="3759194"/>
            <a:ext cx="1343702" cy="432049"/>
            <a:chOff x="3059832" y="2067694"/>
            <a:chExt cx="1008112" cy="432049"/>
          </a:xfrm>
        </p:grpSpPr>
        <p:sp>
          <p:nvSpPr>
            <p:cNvPr id="92" name="Rectangle 91">
              <a:extLst>
                <a:ext uri="{FF2B5EF4-FFF2-40B4-BE49-F238E27FC236}">
                  <a16:creationId xmlns="" xmlns:a16="http://schemas.microsoft.com/office/drawing/2014/main" id="{AB110DC8-29BA-5C44-91FA-89E19131B34D}"/>
                </a:ext>
              </a:extLst>
            </p:cNvPr>
            <p:cNvSpPr/>
            <p:nvPr/>
          </p:nvSpPr>
          <p:spPr>
            <a:xfrm>
              <a:off x="3059832" y="2067694"/>
              <a:ext cx="1008112" cy="43204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 xmlns:a16="http://schemas.microsoft.com/office/drawing/2014/main" id="{2C368EE3-0D9F-E84E-9535-F4A719A884CB}"/>
                </a:ext>
              </a:extLst>
            </p:cNvPr>
            <p:cNvCxnSpPr>
              <a:cxnSpLocks/>
            </p:cNvCxnSpPr>
            <p:nvPr/>
          </p:nvCxnSpPr>
          <p:spPr>
            <a:xfrm>
              <a:off x="3167844" y="2067694"/>
              <a:ext cx="0" cy="43146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 xmlns:a16="http://schemas.microsoft.com/office/drawing/2014/main" id="{3E89CA01-76E1-1546-B364-19E6D25CEF20}"/>
                </a:ext>
              </a:extLst>
            </p:cNvPr>
            <p:cNvCxnSpPr>
              <a:cxnSpLocks/>
            </p:cNvCxnSpPr>
            <p:nvPr/>
          </p:nvCxnSpPr>
          <p:spPr>
            <a:xfrm>
              <a:off x="3923928" y="2067694"/>
              <a:ext cx="0" cy="431468"/>
            </a:xfrm>
            <a:prstGeom prst="line">
              <a:avLst/>
            </a:prstGeom>
          </p:spPr>
          <p:style>
            <a:lnRef idx="1">
              <a:schemeClr val="dk1"/>
            </a:lnRef>
            <a:fillRef idx="0">
              <a:schemeClr val="dk1"/>
            </a:fillRef>
            <a:effectRef idx="0">
              <a:schemeClr val="dk1"/>
            </a:effectRef>
            <a:fontRef idx="minor">
              <a:schemeClr val="tx1"/>
            </a:fontRef>
          </p:style>
        </p:cxnSp>
      </p:grpSp>
      <p:sp>
        <p:nvSpPr>
          <p:cNvPr id="95" name="TextBox 94">
            <a:extLst>
              <a:ext uri="{FF2B5EF4-FFF2-40B4-BE49-F238E27FC236}">
                <a16:creationId xmlns="" xmlns:a16="http://schemas.microsoft.com/office/drawing/2014/main" id="{FB32D6EB-0057-724A-8C42-35FA18A465A2}"/>
              </a:ext>
            </a:extLst>
          </p:cNvPr>
          <p:cNvSpPr txBox="1"/>
          <p:nvPr/>
        </p:nvSpPr>
        <p:spPr>
          <a:xfrm>
            <a:off x="3054920" y="2116230"/>
            <a:ext cx="1012976" cy="400110"/>
          </a:xfrm>
          <a:prstGeom prst="rect">
            <a:avLst/>
          </a:prstGeom>
          <a:noFill/>
        </p:spPr>
        <p:txBody>
          <a:bodyPr wrap="square" rtlCol="0">
            <a:spAutoFit/>
          </a:bodyPr>
          <a:lstStyle/>
          <a:p>
            <a:r>
              <a:rPr lang="en-US" sz="1000" dirty="0"/>
              <a:t>Data Cleaning</a:t>
            </a:r>
          </a:p>
        </p:txBody>
      </p:sp>
      <p:cxnSp>
        <p:nvCxnSpPr>
          <p:cNvPr id="96" name="Straight Arrow Connector 95">
            <a:extLst>
              <a:ext uri="{FF2B5EF4-FFF2-40B4-BE49-F238E27FC236}">
                <a16:creationId xmlns="" xmlns:a16="http://schemas.microsoft.com/office/drawing/2014/main" id="{971D5791-CDE1-7646-9100-BF551FA1F0D9}"/>
              </a:ext>
            </a:extLst>
          </p:cNvPr>
          <p:cNvCxnSpPr>
            <a:cxnSpLocks/>
            <a:stCxn id="84" idx="4"/>
          </p:cNvCxnSpPr>
          <p:nvPr/>
        </p:nvCxnSpPr>
        <p:spPr>
          <a:xfrm>
            <a:off x="2411759" y="3329133"/>
            <a:ext cx="2880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2A096405-16EB-AD4B-8148-6E660362E086}"/>
              </a:ext>
            </a:extLst>
          </p:cNvPr>
          <p:cNvCxnSpPr/>
          <p:nvPr/>
        </p:nvCxnSpPr>
        <p:spPr>
          <a:xfrm>
            <a:off x="2699792" y="2283718"/>
            <a:ext cx="0" cy="10081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820398A3-CE95-4045-80D9-F1C38875D974}"/>
              </a:ext>
            </a:extLst>
          </p:cNvPr>
          <p:cNvCxnSpPr/>
          <p:nvPr/>
        </p:nvCxnSpPr>
        <p:spPr>
          <a:xfrm>
            <a:off x="2699792" y="2283718"/>
            <a:ext cx="21116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 xmlns:a16="http://schemas.microsoft.com/office/drawing/2014/main" id="{4CEE25F8-8482-9C4D-AF7E-314000860A2C}"/>
              </a:ext>
            </a:extLst>
          </p:cNvPr>
          <p:cNvSpPr txBox="1"/>
          <p:nvPr/>
        </p:nvSpPr>
        <p:spPr>
          <a:xfrm>
            <a:off x="3102160" y="3790552"/>
            <a:ext cx="875937" cy="400110"/>
          </a:xfrm>
          <a:prstGeom prst="rect">
            <a:avLst/>
          </a:prstGeom>
          <a:noFill/>
        </p:spPr>
        <p:txBody>
          <a:bodyPr wrap="square" rtlCol="0">
            <a:spAutoFit/>
          </a:bodyPr>
          <a:lstStyle/>
          <a:p>
            <a:r>
              <a:rPr lang="en-US" sz="1000" dirty="0"/>
              <a:t>Feature Selection</a:t>
            </a:r>
          </a:p>
        </p:txBody>
      </p:sp>
      <p:sp>
        <p:nvSpPr>
          <p:cNvPr id="100" name="Rectangle 99">
            <a:extLst>
              <a:ext uri="{FF2B5EF4-FFF2-40B4-BE49-F238E27FC236}">
                <a16:creationId xmlns="" xmlns:a16="http://schemas.microsoft.com/office/drawing/2014/main" id="{83EDBBDA-F492-0A41-A935-F217EA0A9DCA}"/>
              </a:ext>
            </a:extLst>
          </p:cNvPr>
          <p:cNvSpPr/>
          <p:nvPr/>
        </p:nvSpPr>
        <p:spPr>
          <a:xfrm>
            <a:off x="4788024" y="1995686"/>
            <a:ext cx="1296144" cy="7200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 xmlns:a16="http://schemas.microsoft.com/office/drawing/2014/main" id="{A5575E19-6E38-064E-BB73-78D5480AE212}"/>
              </a:ext>
            </a:extLst>
          </p:cNvPr>
          <p:cNvSpPr txBox="1"/>
          <p:nvPr/>
        </p:nvSpPr>
        <p:spPr>
          <a:xfrm>
            <a:off x="4912789" y="2035895"/>
            <a:ext cx="1027363" cy="646331"/>
          </a:xfrm>
          <a:prstGeom prst="rect">
            <a:avLst/>
          </a:prstGeom>
          <a:noFill/>
        </p:spPr>
        <p:txBody>
          <a:bodyPr wrap="square" rtlCol="0">
            <a:spAutoFit/>
          </a:bodyPr>
          <a:lstStyle/>
          <a:p>
            <a:r>
              <a:rPr lang="en-US" sz="1200" dirty="0"/>
              <a:t>Modelling Induction Methods</a:t>
            </a:r>
          </a:p>
        </p:txBody>
      </p:sp>
      <p:sp>
        <p:nvSpPr>
          <p:cNvPr id="102" name="Rectangle 101">
            <a:extLst>
              <a:ext uri="{FF2B5EF4-FFF2-40B4-BE49-F238E27FC236}">
                <a16:creationId xmlns="" xmlns:a16="http://schemas.microsoft.com/office/drawing/2014/main" id="{56084F72-95A0-974F-B34F-8807AC64FE36}"/>
              </a:ext>
            </a:extLst>
          </p:cNvPr>
          <p:cNvSpPr/>
          <p:nvPr/>
        </p:nvSpPr>
        <p:spPr>
          <a:xfrm>
            <a:off x="4896036" y="3757867"/>
            <a:ext cx="1044116" cy="54207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 xmlns:a16="http://schemas.microsoft.com/office/drawing/2014/main" id="{22BEB82D-56CC-D54E-A605-F25F3EC854DD}"/>
              </a:ext>
            </a:extLst>
          </p:cNvPr>
          <p:cNvSpPr txBox="1"/>
          <p:nvPr/>
        </p:nvSpPr>
        <p:spPr>
          <a:xfrm>
            <a:off x="4968045" y="3790552"/>
            <a:ext cx="972107" cy="461665"/>
          </a:xfrm>
          <a:prstGeom prst="rect">
            <a:avLst/>
          </a:prstGeom>
          <a:noFill/>
        </p:spPr>
        <p:txBody>
          <a:bodyPr wrap="square" rtlCol="0">
            <a:spAutoFit/>
          </a:bodyPr>
          <a:lstStyle/>
          <a:p>
            <a:r>
              <a:rPr lang="en-US" sz="1200" dirty="0"/>
              <a:t>Boosting Technique</a:t>
            </a:r>
          </a:p>
        </p:txBody>
      </p:sp>
      <p:cxnSp>
        <p:nvCxnSpPr>
          <p:cNvPr id="104" name="Straight Arrow Connector 103">
            <a:extLst>
              <a:ext uri="{FF2B5EF4-FFF2-40B4-BE49-F238E27FC236}">
                <a16:creationId xmlns="" xmlns:a16="http://schemas.microsoft.com/office/drawing/2014/main" id="{F4076169-BD89-E64B-95D3-CD37E703C122}"/>
              </a:ext>
            </a:extLst>
          </p:cNvPr>
          <p:cNvCxnSpPr>
            <a:cxnSpLocks/>
          </p:cNvCxnSpPr>
          <p:nvPr/>
        </p:nvCxnSpPr>
        <p:spPr>
          <a:xfrm flipV="1">
            <a:off x="5418094" y="2755975"/>
            <a:ext cx="8377" cy="98286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 xmlns:a16="http://schemas.microsoft.com/office/drawing/2014/main" id="{49DA22C4-2001-AB43-9136-203A29C15E9F}"/>
              </a:ext>
            </a:extLst>
          </p:cNvPr>
          <p:cNvGrpSpPr/>
          <p:nvPr/>
        </p:nvGrpSpPr>
        <p:grpSpPr>
          <a:xfrm>
            <a:off x="6589091" y="3084532"/>
            <a:ext cx="1343702" cy="432049"/>
            <a:chOff x="3059832" y="2067694"/>
            <a:chExt cx="1008112" cy="432049"/>
          </a:xfrm>
        </p:grpSpPr>
        <p:sp>
          <p:nvSpPr>
            <p:cNvPr id="106" name="Rectangle 105">
              <a:extLst>
                <a:ext uri="{FF2B5EF4-FFF2-40B4-BE49-F238E27FC236}">
                  <a16:creationId xmlns="" xmlns:a16="http://schemas.microsoft.com/office/drawing/2014/main" id="{9670EF43-BA31-8842-B429-4419D188CDA1}"/>
                </a:ext>
              </a:extLst>
            </p:cNvPr>
            <p:cNvSpPr/>
            <p:nvPr/>
          </p:nvSpPr>
          <p:spPr>
            <a:xfrm>
              <a:off x="3059832" y="2067694"/>
              <a:ext cx="1008112" cy="43204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a:extLst>
                <a:ext uri="{FF2B5EF4-FFF2-40B4-BE49-F238E27FC236}">
                  <a16:creationId xmlns="" xmlns:a16="http://schemas.microsoft.com/office/drawing/2014/main" id="{3BC59583-C61D-B34F-93F9-50A5CE1AD844}"/>
                </a:ext>
              </a:extLst>
            </p:cNvPr>
            <p:cNvCxnSpPr>
              <a:cxnSpLocks/>
            </p:cNvCxnSpPr>
            <p:nvPr/>
          </p:nvCxnSpPr>
          <p:spPr>
            <a:xfrm>
              <a:off x="3167844" y="2067694"/>
              <a:ext cx="0" cy="43146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 xmlns:a16="http://schemas.microsoft.com/office/drawing/2014/main" id="{46C0E2BD-7604-0E40-A4B9-502E495DB587}"/>
                </a:ext>
              </a:extLst>
            </p:cNvPr>
            <p:cNvCxnSpPr>
              <a:cxnSpLocks/>
            </p:cNvCxnSpPr>
            <p:nvPr/>
          </p:nvCxnSpPr>
          <p:spPr>
            <a:xfrm>
              <a:off x="3923928" y="2067694"/>
              <a:ext cx="0" cy="431468"/>
            </a:xfrm>
            <a:prstGeom prst="line">
              <a:avLst/>
            </a:prstGeom>
          </p:spPr>
          <p:style>
            <a:lnRef idx="1">
              <a:schemeClr val="dk1"/>
            </a:lnRef>
            <a:fillRef idx="0">
              <a:schemeClr val="dk1"/>
            </a:fillRef>
            <a:effectRef idx="0">
              <a:schemeClr val="dk1"/>
            </a:effectRef>
            <a:fontRef idx="minor">
              <a:schemeClr val="tx1"/>
            </a:fontRef>
          </p:style>
        </p:cxnSp>
      </p:grpSp>
      <p:sp>
        <p:nvSpPr>
          <p:cNvPr id="109" name="Parallelogram 108">
            <a:extLst>
              <a:ext uri="{FF2B5EF4-FFF2-40B4-BE49-F238E27FC236}">
                <a16:creationId xmlns="" xmlns:a16="http://schemas.microsoft.com/office/drawing/2014/main" id="{9268702B-32B4-C04C-91FF-CB06B939A5F2}"/>
              </a:ext>
            </a:extLst>
          </p:cNvPr>
          <p:cNvSpPr/>
          <p:nvPr/>
        </p:nvSpPr>
        <p:spPr>
          <a:xfrm>
            <a:off x="6540953" y="2029313"/>
            <a:ext cx="1601201" cy="741605"/>
          </a:xfrm>
          <a:prstGeom prst="parallelogram">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 xmlns:a16="http://schemas.microsoft.com/office/drawing/2014/main" id="{63447E1F-46BB-2C4F-B79F-6AE163E5C149}"/>
              </a:ext>
            </a:extLst>
          </p:cNvPr>
          <p:cNvSpPr txBox="1"/>
          <p:nvPr/>
        </p:nvSpPr>
        <p:spPr>
          <a:xfrm>
            <a:off x="6732240" y="2116230"/>
            <a:ext cx="1057404" cy="461665"/>
          </a:xfrm>
          <a:prstGeom prst="rect">
            <a:avLst/>
          </a:prstGeom>
          <a:noFill/>
        </p:spPr>
        <p:txBody>
          <a:bodyPr wrap="square" rtlCol="0">
            <a:spAutoFit/>
          </a:bodyPr>
          <a:lstStyle/>
          <a:p>
            <a:r>
              <a:rPr lang="en-US" sz="1200" dirty="0"/>
              <a:t>Prediction Model</a:t>
            </a:r>
          </a:p>
        </p:txBody>
      </p:sp>
      <p:sp>
        <p:nvSpPr>
          <p:cNvPr id="111" name="Document 64">
            <a:extLst>
              <a:ext uri="{FF2B5EF4-FFF2-40B4-BE49-F238E27FC236}">
                <a16:creationId xmlns="" xmlns:a16="http://schemas.microsoft.com/office/drawing/2014/main" id="{328B3381-9D92-C24B-BB39-12E9CECEEFC7}"/>
              </a:ext>
            </a:extLst>
          </p:cNvPr>
          <p:cNvSpPr/>
          <p:nvPr/>
        </p:nvSpPr>
        <p:spPr>
          <a:xfrm>
            <a:off x="6715078" y="3974928"/>
            <a:ext cx="1140012" cy="565541"/>
          </a:xfrm>
          <a:prstGeom prst="flowChartDocumen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 xmlns:a16="http://schemas.microsoft.com/office/drawing/2014/main" id="{C5A0F174-52E3-1E45-B25C-A9741435061C}"/>
              </a:ext>
            </a:extLst>
          </p:cNvPr>
          <p:cNvSpPr txBox="1"/>
          <p:nvPr/>
        </p:nvSpPr>
        <p:spPr>
          <a:xfrm>
            <a:off x="6780999" y="3100195"/>
            <a:ext cx="1085005" cy="461665"/>
          </a:xfrm>
          <a:prstGeom prst="rect">
            <a:avLst/>
          </a:prstGeom>
          <a:noFill/>
        </p:spPr>
        <p:txBody>
          <a:bodyPr wrap="square" rtlCol="0">
            <a:spAutoFit/>
          </a:bodyPr>
          <a:lstStyle/>
          <a:p>
            <a:r>
              <a:rPr lang="en-US" sz="1200" dirty="0"/>
              <a:t>Model Evaluation</a:t>
            </a:r>
          </a:p>
        </p:txBody>
      </p:sp>
      <p:sp>
        <p:nvSpPr>
          <p:cNvPr id="113" name="TextBox 112">
            <a:extLst>
              <a:ext uri="{FF2B5EF4-FFF2-40B4-BE49-F238E27FC236}">
                <a16:creationId xmlns="" xmlns:a16="http://schemas.microsoft.com/office/drawing/2014/main" id="{C581548B-7AA1-5F46-8F16-454A19EDA82E}"/>
              </a:ext>
            </a:extLst>
          </p:cNvPr>
          <p:cNvSpPr txBox="1"/>
          <p:nvPr/>
        </p:nvSpPr>
        <p:spPr>
          <a:xfrm>
            <a:off x="6751480" y="4006252"/>
            <a:ext cx="1000268" cy="461665"/>
          </a:xfrm>
          <a:prstGeom prst="rect">
            <a:avLst/>
          </a:prstGeom>
          <a:noFill/>
        </p:spPr>
        <p:txBody>
          <a:bodyPr wrap="square" rtlCol="0">
            <a:spAutoFit/>
          </a:bodyPr>
          <a:lstStyle/>
          <a:p>
            <a:r>
              <a:rPr lang="en-US" sz="1200" dirty="0"/>
              <a:t>Evaluation Results</a:t>
            </a:r>
          </a:p>
        </p:txBody>
      </p:sp>
      <p:cxnSp>
        <p:nvCxnSpPr>
          <p:cNvPr id="114" name="Straight Arrow Connector 113">
            <a:extLst>
              <a:ext uri="{FF2B5EF4-FFF2-40B4-BE49-F238E27FC236}">
                <a16:creationId xmlns="" xmlns:a16="http://schemas.microsoft.com/office/drawing/2014/main" id="{47EF8AEF-EE5B-3E4C-AE53-A55A314EC3A9}"/>
              </a:ext>
            </a:extLst>
          </p:cNvPr>
          <p:cNvCxnSpPr>
            <a:stCxn id="109" idx="3"/>
          </p:cNvCxnSpPr>
          <p:nvPr/>
        </p:nvCxnSpPr>
        <p:spPr>
          <a:xfrm>
            <a:off x="7248853" y="2770918"/>
            <a:ext cx="2761" cy="3048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 xmlns:a16="http://schemas.microsoft.com/office/drawing/2014/main" id="{35DE2CF1-5F11-C54C-85A0-CC5A371F9CDC}"/>
              </a:ext>
            </a:extLst>
          </p:cNvPr>
          <p:cNvCxnSpPr>
            <a:cxnSpLocks/>
          </p:cNvCxnSpPr>
          <p:nvPr/>
        </p:nvCxnSpPr>
        <p:spPr>
          <a:xfrm flipH="1">
            <a:off x="7242932" y="3561860"/>
            <a:ext cx="1" cy="39661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 xmlns:a16="http://schemas.microsoft.com/office/drawing/2014/main" id="{A8ED61F5-6F24-CA44-A534-26AC89AB35FB}"/>
              </a:ext>
            </a:extLst>
          </p:cNvPr>
          <p:cNvCxnSpPr>
            <a:stCxn id="100" idx="3"/>
            <a:endCxn id="109" idx="5"/>
          </p:cNvCxnSpPr>
          <p:nvPr/>
        </p:nvCxnSpPr>
        <p:spPr>
          <a:xfrm>
            <a:off x="6084168" y="2355726"/>
            <a:ext cx="549486" cy="443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 xmlns:a16="http://schemas.microsoft.com/office/drawing/2014/main" id="{8DA67273-394A-C644-B019-F841E022484B}"/>
              </a:ext>
            </a:extLst>
          </p:cNvPr>
          <p:cNvCxnSpPr/>
          <p:nvPr/>
        </p:nvCxnSpPr>
        <p:spPr>
          <a:xfrm>
            <a:off x="3635896" y="2571750"/>
            <a:ext cx="0" cy="11521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 xmlns:a16="http://schemas.microsoft.com/office/drawing/2014/main" id="{2D055740-417C-F24E-A66D-180F8A06D50B}"/>
              </a:ext>
            </a:extLst>
          </p:cNvPr>
          <p:cNvCxnSpPr>
            <a:stCxn id="92" idx="3"/>
          </p:cNvCxnSpPr>
          <p:nvPr/>
        </p:nvCxnSpPr>
        <p:spPr>
          <a:xfrm flipV="1">
            <a:off x="4254654" y="3974928"/>
            <a:ext cx="374855" cy="29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 xmlns:a16="http://schemas.microsoft.com/office/drawing/2014/main" id="{F4076169-BD89-E64B-95D3-CD37E703C122}"/>
              </a:ext>
            </a:extLst>
          </p:cNvPr>
          <p:cNvCxnSpPr>
            <a:cxnSpLocks/>
          </p:cNvCxnSpPr>
          <p:nvPr/>
        </p:nvCxnSpPr>
        <p:spPr>
          <a:xfrm flipV="1">
            <a:off x="4572000" y="2355726"/>
            <a:ext cx="0" cy="16309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 xmlns:a16="http://schemas.microsoft.com/office/drawing/2014/main" id="{820398A3-CE95-4045-80D9-F1C38875D974}"/>
              </a:ext>
            </a:extLst>
          </p:cNvPr>
          <p:cNvCxnSpPr/>
          <p:nvPr/>
        </p:nvCxnSpPr>
        <p:spPr>
          <a:xfrm>
            <a:off x="4572000" y="2355726"/>
            <a:ext cx="21116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anim calcmode="lin" valueType="num">
                                      <p:cBhvr>
                                        <p:cTn id="13" dur="1000" fill="hold"/>
                                        <p:tgtEl>
                                          <p:spTgt spid="84"/>
                                        </p:tgtEl>
                                        <p:attrNameLst>
                                          <p:attrName>ppt_x</p:attrName>
                                        </p:attrNameLst>
                                      </p:cBhvr>
                                      <p:tavLst>
                                        <p:tav tm="0">
                                          <p:val>
                                            <p:strVal val="#ppt_x"/>
                                          </p:val>
                                        </p:tav>
                                        <p:tav tm="100000">
                                          <p:val>
                                            <p:strVal val="#ppt_x"/>
                                          </p:val>
                                        </p:tav>
                                      </p:tavLst>
                                    </p:anim>
                                    <p:anim calcmode="lin" valueType="num">
                                      <p:cBhvr>
                                        <p:cTn id="14" dur="1000" fill="hold"/>
                                        <p:tgtEl>
                                          <p:spTgt spid="8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1000"/>
                                        <p:tgtEl>
                                          <p:spTgt spid="85"/>
                                        </p:tgtEl>
                                      </p:cBhvr>
                                    </p:animEffect>
                                    <p:anim calcmode="lin" valueType="num">
                                      <p:cBhvr>
                                        <p:cTn id="18" dur="1000" fill="hold"/>
                                        <p:tgtEl>
                                          <p:spTgt spid="85"/>
                                        </p:tgtEl>
                                        <p:attrNameLst>
                                          <p:attrName>ppt_x</p:attrName>
                                        </p:attrNameLst>
                                      </p:cBhvr>
                                      <p:tavLst>
                                        <p:tav tm="0">
                                          <p:val>
                                            <p:strVal val="#ppt_x"/>
                                          </p:val>
                                        </p:tav>
                                        <p:tav tm="100000">
                                          <p:val>
                                            <p:strVal val="#ppt_x"/>
                                          </p:val>
                                        </p:tav>
                                      </p:tavLst>
                                    </p:anim>
                                    <p:anim calcmode="lin" valueType="num">
                                      <p:cBhvr>
                                        <p:cTn id="19" dur="1000" fill="hold"/>
                                        <p:tgtEl>
                                          <p:spTgt spid="8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anim calcmode="lin" valueType="num">
                                      <p:cBhvr>
                                        <p:cTn id="23" dur="1000" fill="hold"/>
                                        <p:tgtEl>
                                          <p:spTgt spid="86"/>
                                        </p:tgtEl>
                                        <p:attrNameLst>
                                          <p:attrName>ppt_x</p:attrName>
                                        </p:attrNameLst>
                                      </p:cBhvr>
                                      <p:tavLst>
                                        <p:tav tm="0">
                                          <p:val>
                                            <p:strVal val="#ppt_x"/>
                                          </p:val>
                                        </p:tav>
                                        <p:tav tm="100000">
                                          <p:val>
                                            <p:strVal val="#ppt_x"/>
                                          </p:val>
                                        </p:tav>
                                      </p:tavLst>
                                    </p:anim>
                                    <p:anim calcmode="lin" valueType="num">
                                      <p:cBhvr>
                                        <p:cTn id="24" dur="1000" fill="hold"/>
                                        <p:tgtEl>
                                          <p:spTgt spid="8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1000"/>
                                        <p:tgtEl>
                                          <p:spTgt spid="87"/>
                                        </p:tgtEl>
                                      </p:cBhvr>
                                    </p:animEffect>
                                    <p:anim calcmode="lin" valueType="num">
                                      <p:cBhvr>
                                        <p:cTn id="28" dur="1000" fill="hold"/>
                                        <p:tgtEl>
                                          <p:spTgt spid="87"/>
                                        </p:tgtEl>
                                        <p:attrNameLst>
                                          <p:attrName>ppt_x</p:attrName>
                                        </p:attrNameLst>
                                      </p:cBhvr>
                                      <p:tavLst>
                                        <p:tav tm="0">
                                          <p:val>
                                            <p:strVal val="#ppt_x"/>
                                          </p:val>
                                        </p:tav>
                                        <p:tav tm="100000">
                                          <p:val>
                                            <p:strVal val="#ppt_x"/>
                                          </p:val>
                                        </p:tav>
                                      </p:tavLst>
                                    </p:anim>
                                    <p:anim calcmode="lin" valueType="num">
                                      <p:cBhvr>
                                        <p:cTn id="29" dur="1000" fill="hold"/>
                                        <p:tgtEl>
                                          <p:spTgt spid="8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1000"/>
                                        <p:tgtEl>
                                          <p:spTgt spid="91"/>
                                        </p:tgtEl>
                                      </p:cBhvr>
                                    </p:animEffec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1000"/>
                                        <p:tgtEl>
                                          <p:spTgt spid="95"/>
                                        </p:tgtEl>
                                      </p:cBhvr>
                                    </p:animEffect>
                                    <p:anim calcmode="lin" valueType="num">
                                      <p:cBhvr>
                                        <p:cTn id="38" dur="1000" fill="hold"/>
                                        <p:tgtEl>
                                          <p:spTgt spid="95"/>
                                        </p:tgtEl>
                                        <p:attrNameLst>
                                          <p:attrName>ppt_x</p:attrName>
                                        </p:attrNameLst>
                                      </p:cBhvr>
                                      <p:tavLst>
                                        <p:tav tm="0">
                                          <p:val>
                                            <p:strVal val="#ppt_x"/>
                                          </p:val>
                                        </p:tav>
                                        <p:tav tm="100000">
                                          <p:val>
                                            <p:strVal val="#ppt_x"/>
                                          </p:val>
                                        </p:tav>
                                      </p:tavLst>
                                    </p:anim>
                                    <p:anim calcmode="lin" valueType="num">
                                      <p:cBhvr>
                                        <p:cTn id="39" dur="1000" fill="hold"/>
                                        <p:tgtEl>
                                          <p:spTgt spid="9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1000"/>
                                        <p:tgtEl>
                                          <p:spTgt spid="96"/>
                                        </p:tgtEl>
                                      </p:cBhvr>
                                    </p:animEffect>
                                    <p:anim calcmode="lin" valueType="num">
                                      <p:cBhvr>
                                        <p:cTn id="43" dur="1000" fill="hold"/>
                                        <p:tgtEl>
                                          <p:spTgt spid="96"/>
                                        </p:tgtEl>
                                        <p:attrNameLst>
                                          <p:attrName>ppt_x</p:attrName>
                                        </p:attrNameLst>
                                      </p:cBhvr>
                                      <p:tavLst>
                                        <p:tav tm="0">
                                          <p:val>
                                            <p:strVal val="#ppt_x"/>
                                          </p:val>
                                        </p:tav>
                                        <p:tav tm="100000">
                                          <p:val>
                                            <p:strVal val="#ppt_x"/>
                                          </p:val>
                                        </p:tav>
                                      </p:tavLst>
                                    </p:anim>
                                    <p:anim calcmode="lin" valueType="num">
                                      <p:cBhvr>
                                        <p:cTn id="44" dur="1000" fill="hold"/>
                                        <p:tgtEl>
                                          <p:spTgt spid="9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fade">
                                      <p:cBhvr>
                                        <p:cTn id="47" dur="1000"/>
                                        <p:tgtEl>
                                          <p:spTgt spid="97"/>
                                        </p:tgtEl>
                                      </p:cBhvr>
                                    </p:animEffect>
                                    <p:anim calcmode="lin" valueType="num">
                                      <p:cBhvr>
                                        <p:cTn id="48" dur="1000" fill="hold"/>
                                        <p:tgtEl>
                                          <p:spTgt spid="97"/>
                                        </p:tgtEl>
                                        <p:attrNameLst>
                                          <p:attrName>ppt_x</p:attrName>
                                        </p:attrNameLst>
                                      </p:cBhvr>
                                      <p:tavLst>
                                        <p:tav tm="0">
                                          <p:val>
                                            <p:strVal val="#ppt_x"/>
                                          </p:val>
                                        </p:tav>
                                        <p:tav tm="100000">
                                          <p:val>
                                            <p:strVal val="#ppt_x"/>
                                          </p:val>
                                        </p:tav>
                                      </p:tavLst>
                                    </p:anim>
                                    <p:anim calcmode="lin" valueType="num">
                                      <p:cBhvr>
                                        <p:cTn id="49" dur="1000" fill="hold"/>
                                        <p:tgtEl>
                                          <p:spTgt spid="9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1000"/>
                                        <p:tgtEl>
                                          <p:spTgt spid="98"/>
                                        </p:tgtEl>
                                      </p:cBhvr>
                                    </p:animEffect>
                                    <p:anim calcmode="lin" valueType="num">
                                      <p:cBhvr>
                                        <p:cTn id="53" dur="1000" fill="hold"/>
                                        <p:tgtEl>
                                          <p:spTgt spid="98"/>
                                        </p:tgtEl>
                                        <p:attrNameLst>
                                          <p:attrName>ppt_x</p:attrName>
                                        </p:attrNameLst>
                                      </p:cBhvr>
                                      <p:tavLst>
                                        <p:tav tm="0">
                                          <p:val>
                                            <p:strVal val="#ppt_x"/>
                                          </p:val>
                                        </p:tav>
                                        <p:tav tm="100000">
                                          <p:val>
                                            <p:strVal val="#ppt_x"/>
                                          </p:val>
                                        </p:tav>
                                      </p:tavLst>
                                    </p:anim>
                                    <p:anim calcmode="lin" valueType="num">
                                      <p:cBhvr>
                                        <p:cTn id="54" dur="1000" fill="hold"/>
                                        <p:tgtEl>
                                          <p:spTgt spid="9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99"/>
                                        </p:tgtEl>
                                        <p:attrNameLst>
                                          <p:attrName>style.visibility</p:attrName>
                                        </p:attrNameLst>
                                      </p:cBhvr>
                                      <p:to>
                                        <p:strVal val="visible"/>
                                      </p:to>
                                    </p:set>
                                    <p:animEffect transition="in" filter="fade">
                                      <p:cBhvr>
                                        <p:cTn id="57" dur="1000"/>
                                        <p:tgtEl>
                                          <p:spTgt spid="99"/>
                                        </p:tgtEl>
                                      </p:cBhvr>
                                    </p:animEffect>
                                    <p:anim calcmode="lin" valueType="num">
                                      <p:cBhvr>
                                        <p:cTn id="58" dur="1000" fill="hold"/>
                                        <p:tgtEl>
                                          <p:spTgt spid="99"/>
                                        </p:tgtEl>
                                        <p:attrNameLst>
                                          <p:attrName>ppt_x</p:attrName>
                                        </p:attrNameLst>
                                      </p:cBhvr>
                                      <p:tavLst>
                                        <p:tav tm="0">
                                          <p:val>
                                            <p:strVal val="#ppt_x"/>
                                          </p:val>
                                        </p:tav>
                                        <p:tav tm="100000">
                                          <p:val>
                                            <p:strVal val="#ppt_x"/>
                                          </p:val>
                                        </p:tav>
                                      </p:tavLst>
                                    </p:anim>
                                    <p:anim calcmode="lin" valueType="num">
                                      <p:cBhvr>
                                        <p:cTn id="59" dur="1000" fill="hold"/>
                                        <p:tgtEl>
                                          <p:spTgt spid="9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fade">
                                      <p:cBhvr>
                                        <p:cTn id="62" dur="1000"/>
                                        <p:tgtEl>
                                          <p:spTgt spid="100"/>
                                        </p:tgtEl>
                                      </p:cBhvr>
                                    </p:animEffect>
                                    <p:anim calcmode="lin" valueType="num">
                                      <p:cBhvr>
                                        <p:cTn id="63" dur="1000" fill="hold"/>
                                        <p:tgtEl>
                                          <p:spTgt spid="100"/>
                                        </p:tgtEl>
                                        <p:attrNameLst>
                                          <p:attrName>ppt_x</p:attrName>
                                        </p:attrNameLst>
                                      </p:cBhvr>
                                      <p:tavLst>
                                        <p:tav tm="0">
                                          <p:val>
                                            <p:strVal val="#ppt_x"/>
                                          </p:val>
                                        </p:tav>
                                        <p:tav tm="100000">
                                          <p:val>
                                            <p:strVal val="#ppt_x"/>
                                          </p:val>
                                        </p:tav>
                                      </p:tavLst>
                                    </p:anim>
                                    <p:anim calcmode="lin" valueType="num">
                                      <p:cBhvr>
                                        <p:cTn id="64" dur="1000" fill="hold"/>
                                        <p:tgtEl>
                                          <p:spTgt spid="10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fade">
                                      <p:cBhvr>
                                        <p:cTn id="67" dur="1000"/>
                                        <p:tgtEl>
                                          <p:spTgt spid="101"/>
                                        </p:tgtEl>
                                      </p:cBhvr>
                                    </p:animEffect>
                                    <p:anim calcmode="lin" valueType="num">
                                      <p:cBhvr>
                                        <p:cTn id="68" dur="1000" fill="hold"/>
                                        <p:tgtEl>
                                          <p:spTgt spid="101"/>
                                        </p:tgtEl>
                                        <p:attrNameLst>
                                          <p:attrName>ppt_x</p:attrName>
                                        </p:attrNameLst>
                                      </p:cBhvr>
                                      <p:tavLst>
                                        <p:tav tm="0">
                                          <p:val>
                                            <p:strVal val="#ppt_x"/>
                                          </p:val>
                                        </p:tav>
                                        <p:tav tm="100000">
                                          <p:val>
                                            <p:strVal val="#ppt_x"/>
                                          </p:val>
                                        </p:tav>
                                      </p:tavLst>
                                    </p:anim>
                                    <p:anim calcmode="lin" valueType="num">
                                      <p:cBhvr>
                                        <p:cTn id="69" dur="1000" fill="hold"/>
                                        <p:tgtEl>
                                          <p:spTgt spid="10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2"/>
                                        </p:tgtEl>
                                        <p:attrNameLst>
                                          <p:attrName>style.visibility</p:attrName>
                                        </p:attrNameLst>
                                      </p:cBhvr>
                                      <p:to>
                                        <p:strVal val="visible"/>
                                      </p:to>
                                    </p:set>
                                    <p:animEffect transition="in" filter="fade">
                                      <p:cBhvr>
                                        <p:cTn id="72" dur="1000"/>
                                        <p:tgtEl>
                                          <p:spTgt spid="102"/>
                                        </p:tgtEl>
                                      </p:cBhvr>
                                    </p:animEffect>
                                    <p:anim calcmode="lin" valueType="num">
                                      <p:cBhvr>
                                        <p:cTn id="73" dur="1000" fill="hold"/>
                                        <p:tgtEl>
                                          <p:spTgt spid="102"/>
                                        </p:tgtEl>
                                        <p:attrNameLst>
                                          <p:attrName>ppt_x</p:attrName>
                                        </p:attrNameLst>
                                      </p:cBhvr>
                                      <p:tavLst>
                                        <p:tav tm="0">
                                          <p:val>
                                            <p:strVal val="#ppt_x"/>
                                          </p:val>
                                        </p:tav>
                                        <p:tav tm="100000">
                                          <p:val>
                                            <p:strVal val="#ppt_x"/>
                                          </p:val>
                                        </p:tav>
                                      </p:tavLst>
                                    </p:anim>
                                    <p:anim calcmode="lin" valueType="num">
                                      <p:cBhvr>
                                        <p:cTn id="74" dur="1000" fill="hold"/>
                                        <p:tgtEl>
                                          <p:spTgt spid="10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1000"/>
                                        <p:tgtEl>
                                          <p:spTgt spid="103"/>
                                        </p:tgtEl>
                                      </p:cBhvr>
                                    </p:animEffect>
                                    <p:anim calcmode="lin" valueType="num">
                                      <p:cBhvr>
                                        <p:cTn id="78" dur="1000" fill="hold"/>
                                        <p:tgtEl>
                                          <p:spTgt spid="103"/>
                                        </p:tgtEl>
                                        <p:attrNameLst>
                                          <p:attrName>ppt_x</p:attrName>
                                        </p:attrNameLst>
                                      </p:cBhvr>
                                      <p:tavLst>
                                        <p:tav tm="0">
                                          <p:val>
                                            <p:strVal val="#ppt_x"/>
                                          </p:val>
                                        </p:tav>
                                        <p:tav tm="100000">
                                          <p:val>
                                            <p:strVal val="#ppt_x"/>
                                          </p:val>
                                        </p:tav>
                                      </p:tavLst>
                                    </p:anim>
                                    <p:anim calcmode="lin" valueType="num">
                                      <p:cBhvr>
                                        <p:cTn id="79" dur="1000" fill="hold"/>
                                        <p:tgtEl>
                                          <p:spTgt spid="10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04"/>
                                        </p:tgtEl>
                                        <p:attrNameLst>
                                          <p:attrName>style.visibility</p:attrName>
                                        </p:attrNameLst>
                                      </p:cBhvr>
                                      <p:to>
                                        <p:strVal val="visible"/>
                                      </p:to>
                                    </p:set>
                                    <p:animEffect transition="in" filter="fade">
                                      <p:cBhvr>
                                        <p:cTn id="82" dur="1000"/>
                                        <p:tgtEl>
                                          <p:spTgt spid="104"/>
                                        </p:tgtEl>
                                      </p:cBhvr>
                                    </p:animEffect>
                                    <p:anim calcmode="lin" valueType="num">
                                      <p:cBhvr>
                                        <p:cTn id="83" dur="1000" fill="hold"/>
                                        <p:tgtEl>
                                          <p:spTgt spid="104"/>
                                        </p:tgtEl>
                                        <p:attrNameLst>
                                          <p:attrName>ppt_x</p:attrName>
                                        </p:attrNameLst>
                                      </p:cBhvr>
                                      <p:tavLst>
                                        <p:tav tm="0">
                                          <p:val>
                                            <p:strVal val="#ppt_x"/>
                                          </p:val>
                                        </p:tav>
                                        <p:tav tm="100000">
                                          <p:val>
                                            <p:strVal val="#ppt_x"/>
                                          </p:val>
                                        </p:tav>
                                      </p:tavLst>
                                    </p:anim>
                                    <p:anim calcmode="lin" valueType="num">
                                      <p:cBhvr>
                                        <p:cTn id="84" dur="1000" fill="hold"/>
                                        <p:tgtEl>
                                          <p:spTgt spid="10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1000" fill="hold"/>
                                        <p:tgtEl>
                                          <p:spTgt spid="10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09"/>
                                        </p:tgtEl>
                                        <p:attrNameLst>
                                          <p:attrName>style.visibility</p:attrName>
                                        </p:attrNameLst>
                                      </p:cBhvr>
                                      <p:to>
                                        <p:strVal val="visible"/>
                                      </p:to>
                                    </p:set>
                                    <p:animEffect transition="in" filter="fade">
                                      <p:cBhvr>
                                        <p:cTn id="92" dur="1000"/>
                                        <p:tgtEl>
                                          <p:spTgt spid="109"/>
                                        </p:tgtEl>
                                      </p:cBhvr>
                                    </p:animEffect>
                                    <p:anim calcmode="lin" valueType="num">
                                      <p:cBhvr>
                                        <p:cTn id="93" dur="1000" fill="hold"/>
                                        <p:tgtEl>
                                          <p:spTgt spid="109"/>
                                        </p:tgtEl>
                                        <p:attrNameLst>
                                          <p:attrName>ppt_x</p:attrName>
                                        </p:attrNameLst>
                                      </p:cBhvr>
                                      <p:tavLst>
                                        <p:tav tm="0">
                                          <p:val>
                                            <p:strVal val="#ppt_x"/>
                                          </p:val>
                                        </p:tav>
                                        <p:tav tm="100000">
                                          <p:val>
                                            <p:strVal val="#ppt_x"/>
                                          </p:val>
                                        </p:tav>
                                      </p:tavLst>
                                    </p:anim>
                                    <p:anim calcmode="lin" valueType="num">
                                      <p:cBhvr>
                                        <p:cTn id="94" dur="1000" fill="hold"/>
                                        <p:tgtEl>
                                          <p:spTgt spid="10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10"/>
                                        </p:tgtEl>
                                        <p:attrNameLst>
                                          <p:attrName>style.visibility</p:attrName>
                                        </p:attrNameLst>
                                      </p:cBhvr>
                                      <p:to>
                                        <p:strVal val="visible"/>
                                      </p:to>
                                    </p:set>
                                    <p:animEffect transition="in" filter="fade">
                                      <p:cBhvr>
                                        <p:cTn id="97" dur="1000"/>
                                        <p:tgtEl>
                                          <p:spTgt spid="110"/>
                                        </p:tgtEl>
                                      </p:cBhvr>
                                    </p:animEffect>
                                    <p:anim calcmode="lin" valueType="num">
                                      <p:cBhvr>
                                        <p:cTn id="98" dur="1000" fill="hold"/>
                                        <p:tgtEl>
                                          <p:spTgt spid="110"/>
                                        </p:tgtEl>
                                        <p:attrNameLst>
                                          <p:attrName>ppt_x</p:attrName>
                                        </p:attrNameLst>
                                      </p:cBhvr>
                                      <p:tavLst>
                                        <p:tav tm="0">
                                          <p:val>
                                            <p:strVal val="#ppt_x"/>
                                          </p:val>
                                        </p:tav>
                                        <p:tav tm="100000">
                                          <p:val>
                                            <p:strVal val="#ppt_x"/>
                                          </p:val>
                                        </p:tav>
                                      </p:tavLst>
                                    </p:anim>
                                    <p:anim calcmode="lin" valueType="num">
                                      <p:cBhvr>
                                        <p:cTn id="99" dur="1000" fill="hold"/>
                                        <p:tgtEl>
                                          <p:spTgt spid="11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1000"/>
                                        <p:tgtEl>
                                          <p:spTgt spid="111"/>
                                        </p:tgtEl>
                                      </p:cBhvr>
                                    </p:animEffect>
                                    <p:anim calcmode="lin" valueType="num">
                                      <p:cBhvr>
                                        <p:cTn id="103" dur="1000" fill="hold"/>
                                        <p:tgtEl>
                                          <p:spTgt spid="111"/>
                                        </p:tgtEl>
                                        <p:attrNameLst>
                                          <p:attrName>ppt_x</p:attrName>
                                        </p:attrNameLst>
                                      </p:cBhvr>
                                      <p:tavLst>
                                        <p:tav tm="0">
                                          <p:val>
                                            <p:strVal val="#ppt_x"/>
                                          </p:val>
                                        </p:tav>
                                        <p:tav tm="100000">
                                          <p:val>
                                            <p:strVal val="#ppt_x"/>
                                          </p:val>
                                        </p:tav>
                                      </p:tavLst>
                                    </p:anim>
                                    <p:anim calcmode="lin" valueType="num">
                                      <p:cBhvr>
                                        <p:cTn id="104" dur="1000" fill="hold"/>
                                        <p:tgtEl>
                                          <p:spTgt spid="11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fade">
                                      <p:cBhvr>
                                        <p:cTn id="107" dur="1000"/>
                                        <p:tgtEl>
                                          <p:spTgt spid="112"/>
                                        </p:tgtEl>
                                      </p:cBhvr>
                                    </p:animEffect>
                                    <p:anim calcmode="lin" valueType="num">
                                      <p:cBhvr>
                                        <p:cTn id="108" dur="1000" fill="hold"/>
                                        <p:tgtEl>
                                          <p:spTgt spid="112"/>
                                        </p:tgtEl>
                                        <p:attrNameLst>
                                          <p:attrName>ppt_x</p:attrName>
                                        </p:attrNameLst>
                                      </p:cBhvr>
                                      <p:tavLst>
                                        <p:tav tm="0">
                                          <p:val>
                                            <p:strVal val="#ppt_x"/>
                                          </p:val>
                                        </p:tav>
                                        <p:tav tm="100000">
                                          <p:val>
                                            <p:strVal val="#ppt_x"/>
                                          </p:val>
                                        </p:tav>
                                      </p:tavLst>
                                    </p:anim>
                                    <p:anim calcmode="lin" valueType="num">
                                      <p:cBhvr>
                                        <p:cTn id="109" dur="1000" fill="hold"/>
                                        <p:tgtEl>
                                          <p:spTgt spid="11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fade">
                                      <p:cBhvr>
                                        <p:cTn id="112" dur="1000"/>
                                        <p:tgtEl>
                                          <p:spTgt spid="113"/>
                                        </p:tgtEl>
                                      </p:cBhvr>
                                    </p:animEffect>
                                    <p:anim calcmode="lin" valueType="num">
                                      <p:cBhvr>
                                        <p:cTn id="113" dur="1000" fill="hold"/>
                                        <p:tgtEl>
                                          <p:spTgt spid="113"/>
                                        </p:tgtEl>
                                        <p:attrNameLst>
                                          <p:attrName>ppt_x</p:attrName>
                                        </p:attrNameLst>
                                      </p:cBhvr>
                                      <p:tavLst>
                                        <p:tav tm="0">
                                          <p:val>
                                            <p:strVal val="#ppt_x"/>
                                          </p:val>
                                        </p:tav>
                                        <p:tav tm="100000">
                                          <p:val>
                                            <p:strVal val="#ppt_x"/>
                                          </p:val>
                                        </p:tav>
                                      </p:tavLst>
                                    </p:anim>
                                    <p:anim calcmode="lin" valueType="num">
                                      <p:cBhvr>
                                        <p:cTn id="114" dur="1000" fill="hold"/>
                                        <p:tgtEl>
                                          <p:spTgt spid="11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1000"/>
                                        <p:tgtEl>
                                          <p:spTgt spid="114"/>
                                        </p:tgtEl>
                                      </p:cBhvr>
                                    </p:animEffect>
                                    <p:anim calcmode="lin" valueType="num">
                                      <p:cBhvr>
                                        <p:cTn id="118" dur="1000" fill="hold"/>
                                        <p:tgtEl>
                                          <p:spTgt spid="114"/>
                                        </p:tgtEl>
                                        <p:attrNameLst>
                                          <p:attrName>ppt_x</p:attrName>
                                        </p:attrNameLst>
                                      </p:cBhvr>
                                      <p:tavLst>
                                        <p:tav tm="0">
                                          <p:val>
                                            <p:strVal val="#ppt_x"/>
                                          </p:val>
                                        </p:tav>
                                        <p:tav tm="100000">
                                          <p:val>
                                            <p:strVal val="#ppt_x"/>
                                          </p:val>
                                        </p:tav>
                                      </p:tavLst>
                                    </p:anim>
                                    <p:anim calcmode="lin" valueType="num">
                                      <p:cBhvr>
                                        <p:cTn id="119" dur="1000" fill="hold"/>
                                        <p:tgtEl>
                                          <p:spTgt spid="11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1000"/>
                                        <p:tgtEl>
                                          <p:spTgt spid="115"/>
                                        </p:tgtEl>
                                      </p:cBhvr>
                                    </p:animEffect>
                                    <p:anim calcmode="lin" valueType="num">
                                      <p:cBhvr>
                                        <p:cTn id="123" dur="1000" fill="hold"/>
                                        <p:tgtEl>
                                          <p:spTgt spid="115"/>
                                        </p:tgtEl>
                                        <p:attrNameLst>
                                          <p:attrName>ppt_x</p:attrName>
                                        </p:attrNameLst>
                                      </p:cBhvr>
                                      <p:tavLst>
                                        <p:tav tm="0">
                                          <p:val>
                                            <p:strVal val="#ppt_x"/>
                                          </p:val>
                                        </p:tav>
                                        <p:tav tm="100000">
                                          <p:val>
                                            <p:strVal val="#ppt_x"/>
                                          </p:val>
                                        </p:tav>
                                      </p:tavLst>
                                    </p:anim>
                                    <p:anim calcmode="lin" valueType="num">
                                      <p:cBhvr>
                                        <p:cTn id="124" dur="1000" fill="hold"/>
                                        <p:tgtEl>
                                          <p:spTgt spid="115"/>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116"/>
                                        </p:tgtEl>
                                        <p:attrNameLst>
                                          <p:attrName>style.visibility</p:attrName>
                                        </p:attrNameLst>
                                      </p:cBhvr>
                                      <p:to>
                                        <p:strVal val="visible"/>
                                      </p:to>
                                    </p:set>
                                    <p:animEffect transition="in" filter="fade">
                                      <p:cBhvr>
                                        <p:cTn id="127" dur="1000"/>
                                        <p:tgtEl>
                                          <p:spTgt spid="116"/>
                                        </p:tgtEl>
                                      </p:cBhvr>
                                    </p:animEffect>
                                    <p:anim calcmode="lin" valueType="num">
                                      <p:cBhvr>
                                        <p:cTn id="128" dur="1000" fill="hold"/>
                                        <p:tgtEl>
                                          <p:spTgt spid="116"/>
                                        </p:tgtEl>
                                        <p:attrNameLst>
                                          <p:attrName>ppt_x</p:attrName>
                                        </p:attrNameLst>
                                      </p:cBhvr>
                                      <p:tavLst>
                                        <p:tav tm="0">
                                          <p:val>
                                            <p:strVal val="#ppt_x"/>
                                          </p:val>
                                        </p:tav>
                                        <p:tav tm="100000">
                                          <p:val>
                                            <p:strVal val="#ppt_x"/>
                                          </p:val>
                                        </p:tav>
                                      </p:tavLst>
                                    </p:anim>
                                    <p:anim calcmode="lin" valueType="num">
                                      <p:cBhvr>
                                        <p:cTn id="129" dur="1000" fill="hold"/>
                                        <p:tgtEl>
                                          <p:spTgt spid="11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fade">
                                      <p:cBhvr>
                                        <p:cTn id="132" dur="1000"/>
                                        <p:tgtEl>
                                          <p:spTgt spid="117"/>
                                        </p:tgtEl>
                                      </p:cBhvr>
                                    </p:animEffect>
                                    <p:anim calcmode="lin" valueType="num">
                                      <p:cBhvr>
                                        <p:cTn id="133" dur="1000" fill="hold"/>
                                        <p:tgtEl>
                                          <p:spTgt spid="117"/>
                                        </p:tgtEl>
                                        <p:attrNameLst>
                                          <p:attrName>ppt_x</p:attrName>
                                        </p:attrNameLst>
                                      </p:cBhvr>
                                      <p:tavLst>
                                        <p:tav tm="0">
                                          <p:val>
                                            <p:strVal val="#ppt_x"/>
                                          </p:val>
                                        </p:tav>
                                        <p:tav tm="100000">
                                          <p:val>
                                            <p:strVal val="#ppt_x"/>
                                          </p:val>
                                        </p:tav>
                                      </p:tavLst>
                                    </p:anim>
                                    <p:anim calcmode="lin" valueType="num">
                                      <p:cBhvr>
                                        <p:cTn id="134" dur="1000" fill="hold"/>
                                        <p:tgtEl>
                                          <p:spTgt spid="117"/>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animEffect transition="in" filter="fade">
                                      <p:cBhvr>
                                        <p:cTn id="137" dur="1000"/>
                                        <p:tgtEl>
                                          <p:spTgt spid="118"/>
                                        </p:tgtEl>
                                      </p:cBhvr>
                                    </p:animEffect>
                                    <p:anim calcmode="lin" valueType="num">
                                      <p:cBhvr>
                                        <p:cTn id="138" dur="1000" fill="hold"/>
                                        <p:tgtEl>
                                          <p:spTgt spid="118"/>
                                        </p:tgtEl>
                                        <p:attrNameLst>
                                          <p:attrName>ppt_x</p:attrName>
                                        </p:attrNameLst>
                                      </p:cBhvr>
                                      <p:tavLst>
                                        <p:tav tm="0">
                                          <p:val>
                                            <p:strVal val="#ppt_x"/>
                                          </p:val>
                                        </p:tav>
                                        <p:tav tm="100000">
                                          <p:val>
                                            <p:strVal val="#ppt_x"/>
                                          </p:val>
                                        </p:tav>
                                      </p:tavLst>
                                    </p:anim>
                                    <p:anim calcmode="lin" valueType="num">
                                      <p:cBhvr>
                                        <p:cTn id="139" dur="1000" fill="hold"/>
                                        <p:tgtEl>
                                          <p:spTgt spid="118"/>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119"/>
                                        </p:tgtEl>
                                        <p:attrNameLst>
                                          <p:attrName>style.visibility</p:attrName>
                                        </p:attrNameLst>
                                      </p:cBhvr>
                                      <p:to>
                                        <p:strVal val="visible"/>
                                      </p:to>
                                    </p:set>
                                    <p:animEffect transition="in" filter="fade">
                                      <p:cBhvr>
                                        <p:cTn id="142" dur="1000"/>
                                        <p:tgtEl>
                                          <p:spTgt spid="119"/>
                                        </p:tgtEl>
                                      </p:cBhvr>
                                    </p:animEffect>
                                    <p:anim calcmode="lin" valueType="num">
                                      <p:cBhvr>
                                        <p:cTn id="143" dur="1000" fill="hold"/>
                                        <p:tgtEl>
                                          <p:spTgt spid="119"/>
                                        </p:tgtEl>
                                        <p:attrNameLst>
                                          <p:attrName>ppt_x</p:attrName>
                                        </p:attrNameLst>
                                      </p:cBhvr>
                                      <p:tavLst>
                                        <p:tav tm="0">
                                          <p:val>
                                            <p:strVal val="#ppt_x"/>
                                          </p:val>
                                        </p:tav>
                                        <p:tav tm="100000">
                                          <p:val>
                                            <p:strVal val="#ppt_x"/>
                                          </p:val>
                                        </p:tav>
                                      </p:tavLst>
                                    </p:anim>
                                    <p:anim calcmode="lin" valueType="num">
                                      <p:cBhvr>
                                        <p:cTn id="144" dur="1000" fill="hold"/>
                                        <p:tgtEl>
                                          <p:spTgt spid="119"/>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120"/>
                                        </p:tgtEl>
                                        <p:attrNameLst>
                                          <p:attrName>style.visibility</p:attrName>
                                        </p:attrNameLst>
                                      </p:cBhvr>
                                      <p:to>
                                        <p:strVal val="visible"/>
                                      </p:to>
                                    </p:set>
                                    <p:animEffect transition="in" filter="fade">
                                      <p:cBhvr>
                                        <p:cTn id="147" dur="1000"/>
                                        <p:tgtEl>
                                          <p:spTgt spid="120"/>
                                        </p:tgtEl>
                                      </p:cBhvr>
                                    </p:animEffect>
                                    <p:anim calcmode="lin" valueType="num">
                                      <p:cBhvr>
                                        <p:cTn id="148" dur="1000" fill="hold"/>
                                        <p:tgtEl>
                                          <p:spTgt spid="120"/>
                                        </p:tgtEl>
                                        <p:attrNameLst>
                                          <p:attrName>ppt_x</p:attrName>
                                        </p:attrNameLst>
                                      </p:cBhvr>
                                      <p:tavLst>
                                        <p:tav tm="0">
                                          <p:val>
                                            <p:strVal val="#ppt_x"/>
                                          </p:val>
                                        </p:tav>
                                        <p:tav tm="100000">
                                          <p:val>
                                            <p:strVal val="#ppt_x"/>
                                          </p:val>
                                        </p:tav>
                                      </p:tavLst>
                                    </p:anim>
                                    <p:anim calcmode="lin" valueType="num">
                                      <p:cBhvr>
                                        <p:cTn id="149"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p:bldP spid="95" grpId="0"/>
      <p:bldP spid="99" grpId="0"/>
      <p:bldP spid="100" grpId="0" animBg="1"/>
      <p:bldP spid="101" grpId="0"/>
      <p:bldP spid="102" grpId="0" animBg="1"/>
      <p:bldP spid="103" grpId="0"/>
      <p:bldP spid="109" grpId="0" animBg="1"/>
      <p:bldP spid="110" grpId="0"/>
      <p:bldP spid="111" grpId="0" animBg="1"/>
      <p:bldP spid="112" grpId="0"/>
      <p:bldP spid="1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121630B-EA0C-3049-9D6B-9D1015EC6F69}"/>
              </a:ext>
            </a:extLst>
          </p:cNvPr>
          <p:cNvSpPr>
            <a:spLocks noGrp="1"/>
          </p:cNvSpPr>
          <p:nvPr>
            <p:ph type="title"/>
          </p:nvPr>
        </p:nvSpPr>
        <p:spPr>
          <a:xfrm>
            <a:off x="467544" y="254627"/>
            <a:ext cx="7961656" cy="378042"/>
          </a:xfrm>
        </p:spPr>
        <p:txBody>
          <a:bodyPr>
            <a:normAutofit fontScale="90000"/>
          </a:bodyPr>
          <a:lstStyle/>
          <a:p>
            <a:r>
              <a:rPr lang="de-DE" sz="2400" dirty="0"/>
              <a:t>Brief Review </a:t>
            </a:r>
            <a:r>
              <a:rPr lang="de-DE" sz="2400" dirty="0" err="1"/>
              <a:t>of</a:t>
            </a:r>
            <a:r>
              <a:rPr lang="de-DE" sz="2400" dirty="0"/>
              <a:t> Work </a:t>
            </a:r>
            <a:r>
              <a:rPr lang="de-DE" sz="2400" dirty="0" err="1"/>
              <a:t>done</a:t>
            </a:r>
            <a:r>
              <a:rPr lang="de-DE" sz="2400" dirty="0"/>
              <a:t> in </a:t>
            </a:r>
            <a:r>
              <a:rPr lang="de-DE" sz="2400" dirty="0" err="1"/>
              <a:t>task</a:t>
            </a:r>
            <a:r>
              <a:rPr lang="de-DE" sz="2400" dirty="0"/>
              <a:t> I </a:t>
            </a:r>
          </a:p>
        </p:txBody>
      </p:sp>
      <p:sp>
        <p:nvSpPr>
          <p:cNvPr id="5" name="Text Placeholder 3">
            <a:extLst>
              <a:ext uri="{FF2B5EF4-FFF2-40B4-BE49-F238E27FC236}">
                <a16:creationId xmlns="" xmlns:a16="http://schemas.microsoft.com/office/drawing/2014/main" id="{0208F560-4CA5-C849-908C-566C097EBDBD}"/>
              </a:ext>
            </a:extLst>
          </p:cNvPr>
          <p:cNvSpPr txBox="1">
            <a:spLocks/>
          </p:cNvSpPr>
          <p:nvPr/>
        </p:nvSpPr>
        <p:spPr>
          <a:xfrm>
            <a:off x="395536" y="1064716"/>
            <a:ext cx="4605092" cy="3650174"/>
          </a:xfrm>
          <a:prstGeom prst="rect">
            <a:avLst/>
          </a:prstGeom>
        </p:spPr>
        <p:txBody>
          <a:bodyPr/>
          <a:lstStyle/>
          <a:p>
            <a:pPr marL="285750" marR="0" lvl="0" indent="-285750" algn="l" defTabSz="914400" rtl="0" eaLnBrk="1" fontAlgn="auto" latinLnBrk="0" hangingPunct="1">
              <a:lnSpc>
                <a:spcPct val="120000"/>
              </a:lnSpc>
              <a:spcBef>
                <a:spcPts val="600"/>
              </a:spcBef>
              <a:spcAft>
                <a:spcPts val="0"/>
              </a:spcAft>
              <a:buClr>
                <a:schemeClr val="accent1"/>
              </a:buClr>
              <a:buSzPct val="70000"/>
              <a:buFont typeface="Arial" panose="020B0604020202020204"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Data Understanding</a:t>
            </a:r>
            <a:endParaRPr kumimoji="0" lang="de-DE" sz="24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914400" rtl="0" eaLnBrk="1" fontAlgn="auto" latinLnBrk="0" hangingPunct="1">
              <a:lnSpc>
                <a:spcPct val="120000"/>
              </a:lnSpc>
              <a:spcBef>
                <a:spcPts val="600"/>
              </a:spcBef>
              <a:spcAft>
                <a:spcPts val="0"/>
              </a:spcAft>
              <a:buClr>
                <a:schemeClr val="accent1"/>
              </a:buClr>
              <a:buSzPct val="70000"/>
              <a:buFont typeface="Arial" panose="020B0604020202020204" pitchFamily="34" charset="0"/>
              <a:buChar char="•"/>
              <a:tabLst/>
              <a:defRPr/>
            </a:pPr>
            <a:r>
              <a:rPr kumimoji="0" lang="de-DE" sz="2400" b="0" i="0" u="none" strike="noStrike" kern="1200" cap="none" spc="0" normalizeH="0" baseline="0" noProof="0" dirty="0" smtClean="0">
                <a:ln>
                  <a:noFill/>
                </a:ln>
                <a:solidFill>
                  <a:schemeClr val="tx1"/>
                </a:solidFill>
                <a:effectLst/>
                <a:uLnTx/>
                <a:uFillTx/>
                <a:latin typeface="+mn-lt"/>
                <a:ea typeface="+mn-ea"/>
                <a:cs typeface="+mn-cs"/>
              </a:rPr>
              <a:t>R Script for downloading data files/labels from source. </a:t>
            </a:r>
          </a:p>
          <a:p>
            <a:pPr marL="285750" marR="0" lvl="0" indent="-285750" algn="l" defTabSz="914400" rtl="0" eaLnBrk="1" fontAlgn="auto" latinLnBrk="0" hangingPunct="1">
              <a:lnSpc>
                <a:spcPct val="120000"/>
              </a:lnSpc>
              <a:spcBef>
                <a:spcPts val="600"/>
              </a:spcBef>
              <a:spcAft>
                <a:spcPts val="0"/>
              </a:spcAft>
              <a:buClr>
                <a:schemeClr val="accent1"/>
              </a:buClr>
              <a:buSzPct val="70000"/>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Percentage of missing values in each Row/Column.</a:t>
            </a:r>
          </a:p>
          <a:p>
            <a:pPr marL="285750" marR="0" lvl="0" indent="-285750" algn="l" defTabSz="914400" rtl="0" eaLnBrk="1" fontAlgn="auto" latinLnBrk="0" hangingPunct="1">
              <a:lnSpc>
                <a:spcPct val="120000"/>
              </a:lnSpc>
              <a:spcBef>
                <a:spcPts val="600"/>
              </a:spcBef>
              <a:spcAft>
                <a:spcPts val="0"/>
              </a:spcAft>
              <a:buClr>
                <a:schemeClr val="accent1"/>
              </a:buClr>
              <a:buSzPct val="70000"/>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Missing Value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Visualisation</a:t>
            </a:r>
            <a:endParaRPr kumimoji="0" lang="de-DE"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Brief overview of task ii</a:t>
            </a:r>
            <a:endParaRPr lang="en-US" dirty="0"/>
          </a:p>
        </p:txBody>
      </p:sp>
      <p:sp>
        <p:nvSpPr>
          <p:cNvPr id="3" name="Content Placeholder 2"/>
          <p:cNvSpPr>
            <a:spLocks noGrp="1"/>
          </p:cNvSpPr>
          <p:nvPr>
            <p:ph sz="quarter" idx="1"/>
          </p:nvPr>
        </p:nvSpPr>
        <p:spPr/>
        <p:txBody>
          <a:bodyPr/>
          <a:lstStyle/>
          <a:p>
            <a:pPr marL="641350" lvl="2" indent="-285750">
              <a:buClr>
                <a:schemeClr val="tx1"/>
              </a:buClr>
              <a:buFont typeface="Arial" panose="020B0604020202020204" pitchFamily="34" charset="0"/>
              <a:buChar char="•"/>
              <a:defRPr/>
            </a:pPr>
            <a:r>
              <a:rPr lang="en-IN" sz="1900" dirty="0" smtClean="0"/>
              <a:t>Removal of variables with &gt;55% NA</a:t>
            </a:r>
          </a:p>
          <a:p>
            <a:pPr marL="641350" lvl="2" indent="-285750">
              <a:buClr>
                <a:schemeClr val="tx1"/>
              </a:buClr>
              <a:buFont typeface="Arial" panose="020B0604020202020204" pitchFamily="34" charset="0"/>
              <a:buChar char="•"/>
              <a:defRPr/>
            </a:pPr>
            <a:r>
              <a:rPr lang="en-IN" sz="1900" dirty="0" smtClean="0"/>
              <a:t>Removal of variables with 0 Variance.</a:t>
            </a:r>
          </a:p>
          <a:p>
            <a:pPr marL="641350" lvl="2" indent="-285750">
              <a:buClr>
                <a:schemeClr val="tx1"/>
              </a:buClr>
              <a:buFont typeface="Arial" panose="020B0604020202020204" pitchFamily="34" charset="0"/>
              <a:buChar char="•"/>
              <a:defRPr/>
            </a:pPr>
            <a:r>
              <a:rPr lang="en-IN" sz="1900" dirty="0" smtClean="0"/>
              <a:t>Scaling</a:t>
            </a:r>
          </a:p>
          <a:p>
            <a:pPr marL="641350" lvl="2" indent="-285750">
              <a:buClr>
                <a:schemeClr val="tx1"/>
              </a:buClr>
              <a:buFont typeface="Arial" panose="020B0604020202020204" pitchFamily="34" charset="0"/>
              <a:buChar char="•"/>
              <a:defRPr/>
            </a:pPr>
            <a:r>
              <a:rPr lang="en-IN" sz="1900" dirty="0" smtClean="0"/>
              <a:t>Imputation using KNN</a:t>
            </a:r>
          </a:p>
          <a:p>
            <a:pPr marL="641350" lvl="2" indent="-285750">
              <a:buClr>
                <a:schemeClr val="tx1"/>
              </a:buClr>
              <a:buFont typeface="Arial" panose="020B0604020202020204" pitchFamily="34" charset="0"/>
              <a:buChar char="•"/>
              <a:defRPr/>
            </a:pPr>
            <a:r>
              <a:rPr lang="en-IN" sz="1900" dirty="0" smtClean="0"/>
              <a:t>Normalisation</a:t>
            </a:r>
          </a:p>
          <a:p>
            <a:pPr marL="641350" lvl="2" indent="-285750">
              <a:buClr>
                <a:schemeClr val="tx1"/>
              </a:buClr>
              <a:buFont typeface="Arial" panose="020B0604020202020204" pitchFamily="34" charset="0"/>
              <a:buChar char="•"/>
              <a:defRPr/>
            </a:pPr>
            <a:r>
              <a:rPr lang="en-IN" sz="1900" dirty="0" smtClean="0"/>
              <a:t>Feature Selection- We analysed PCA, </a:t>
            </a:r>
            <a:r>
              <a:rPr lang="en-IN" sz="1900" dirty="0" err="1" smtClean="0"/>
              <a:t>Baruta</a:t>
            </a:r>
            <a:r>
              <a:rPr lang="en-IN" sz="1900" dirty="0" smtClean="0"/>
              <a:t> and chose </a:t>
            </a:r>
            <a:r>
              <a:rPr lang="en-IN" sz="1900" dirty="0" err="1" smtClean="0"/>
              <a:t>Baruta</a:t>
            </a:r>
            <a:endParaRPr lang="en-IN" sz="1900" dirty="0" smtClean="0"/>
          </a:p>
          <a:p>
            <a:pPr marL="641350" lvl="2" indent="-285750">
              <a:buClr>
                <a:schemeClr val="tx1"/>
              </a:buClr>
              <a:buFont typeface="Arial" panose="020B0604020202020204" pitchFamily="34" charset="0"/>
              <a:buChar char="•"/>
              <a:defRPr/>
            </a:pPr>
            <a:r>
              <a:rPr lang="en-IN" sz="1900" dirty="0" smtClean="0"/>
              <a:t>Predictive Model Evaluation</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9715769-47E8-CF47-9304-46008E662BD3}"/>
              </a:ext>
            </a:extLst>
          </p:cNvPr>
          <p:cNvSpPr txBox="1">
            <a:spLocks/>
          </p:cNvSpPr>
          <p:nvPr/>
        </p:nvSpPr>
        <p:spPr>
          <a:xfrm>
            <a:off x="2571736" y="714362"/>
            <a:ext cx="3643338" cy="474662"/>
          </a:xfrm>
          <a:prstGeom prst="rect">
            <a:avLst/>
          </a:prstGeom>
          <a:solidFill>
            <a:srgbClr val="DEDCFF"/>
          </a:solidFill>
          <a:ln>
            <a:solidFill>
              <a:schemeClr val="accent3"/>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ysClr val="windowText" lastClr="000000"/>
                </a:solidFill>
                <a:effectLst/>
                <a:uLnTx/>
                <a:uFillTx/>
                <a:ea typeface="+mn-ea"/>
                <a:cs typeface="+mn-cs"/>
              </a:rPr>
              <a:t>Task 2</a:t>
            </a:r>
          </a:p>
        </p:txBody>
      </p:sp>
      <p:sp>
        <p:nvSpPr>
          <p:cNvPr id="5" name="Text Placeholder 3">
            <a:extLst>
              <a:ext uri="{FF2B5EF4-FFF2-40B4-BE49-F238E27FC236}">
                <a16:creationId xmlns="" xmlns:a16="http://schemas.microsoft.com/office/drawing/2014/main" id="{C7F9E7EC-9A26-D549-9C6B-5D46C812134A}"/>
              </a:ext>
            </a:extLst>
          </p:cNvPr>
          <p:cNvSpPr txBox="1">
            <a:spLocks/>
          </p:cNvSpPr>
          <p:nvPr/>
        </p:nvSpPr>
        <p:spPr>
          <a:xfrm>
            <a:off x="130750" y="723593"/>
            <a:ext cx="2415624" cy="480005"/>
          </a:xfrm>
          <a:prstGeom prst="rect">
            <a:avLst/>
          </a:prstGeom>
          <a:solidFill>
            <a:srgbClr val="DEDCFF"/>
          </a:solidFill>
          <a:ln>
            <a:solidFill>
              <a:schemeClr val="accent3"/>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dirty="0">
                <a:solidFill>
                  <a:prstClr val="black"/>
                </a:solidFill>
              </a:rPr>
              <a:t>Task 1</a:t>
            </a:r>
          </a:p>
        </p:txBody>
      </p:sp>
      <p:sp>
        <p:nvSpPr>
          <p:cNvPr id="6" name="TextBox 5">
            <a:extLst>
              <a:ext uri="{FF2B5EF4-FFF2-40B4-BE49-F238E27FC236}">
                <a16:creationId xmlns="" xmlns:a16="http://schemas.microsoft.com/office/drawing/2014/main" id="{19170F73-3397-AC4D-BB2E-713CA1337C8F}"/>
              </a:ext>
            </a:extLst>
          </p:cNvPr>
          <p:cNvSpPr txBox="1"/>
          <p:nvPr/>
        </p:nvSpPr>
        <p:spPr>
          <a:xfrm>
            <a:off x="107504" y="1491630"/>
            <a:ext cx="2360096" cy="276999"/>
          </a:xfrm>
          <a:prstGeom prst="rect">
            <a:avLst/>
          </a:prstGeom>
          <a:noFill/>
          <a:ln>
            <a:solidFill>
              <a:schemeClr val="accent3"/>
            </a:solidFill>
          </a:ln>
        </p:spPr>
        <p:txBody>
          <a:bodyPr wrap="square" rtlCol="0">
            <a:spAutoFit/>
          </a:bodyPr>
          <a:lstStyle/>
          <a:p>
            <a:r>
              <a:rPr lang="en-IN" sz="1200" dirty="0"/>
              <a:t>Data Understanding</a:t>
            </a:r>
            <a:endParaRPr lang="en-US" sz="1200" dirty="0">
              <a:solidFill>
                <a:prstClr val="black"/>
              </a:solidFill>
              <a:cs typeface="Calibri" panose="020F0502020204030204" pitchFamily="34" charset="0"/>
            </a:endParaRPr>
          </a:p>
        </p:txBody>
      </p:sp>
      <p:sp>
        <p:nvSpPr>
          <p:cNvPr id="7" name="TextBox 6">
            <a:extLst>
              <a:ext uri="{FF2B5EF4-FFF2-40B4-BE49-F238E27FC236}">
                <a16:creationId xmlns="" xmlns:a16="http://schemas.microsoft.com/office/drawing/2014/main" id="{239F8A17-D271-F249-A5E8-C40571AAF6DF}"/>
              </a:ext>
            </a:extLst>
          </p:cNvPr>
          <p:cNvSpPr txBox="1"/>
          <p:nvPr/>
        </p:nvSpPr>
        <p:spPr>
          <a:xfrm>
            <a:off x="107504" y="3075806"/>
            <a:ext cx="2360097" cy="461665"/>
          </a:xfrm>
          <a:prstGeom prst="rect">
            <a:avLst/>
          </a:prstGeom>
          <a:noFill/>
          <a:ln>
            <a:solidFill>
              <a:schemeClr val="accent3"/>
            </a:solidFill>
          </a:ln>
        </p:spPr>
        <p:txBody>
          <a:bodyPr wrap="square" rtlCol="0">
            <a:spAutoFit/>
          </a:bodyPr>
          <a:lstStyle/>
          <a:p>
            <a:r>
              <a:rPr lang="en-US" sz="1200" dirty="0"/>
              <a:t>Missing Value </a:t>
            </a:r>
            <a:r>
              <a:rPr lang="en-US" sz="1200" dirty="0" err="1"/>
              <a:t>Visualisation</a:t>
            </a:r>
            <a:endParaRPr lang="de-DE" sz="1200" dirty="0"/>
          </a:p>
          <a:p>
            <a:endParaRPr lang="en-US" sz="1200" dirty="0">
              <a:solidFill>
                <a:prstClr val="black"/>
              </a:solidFill>
              <a:cs typeface="Calibri" panose="020F0502020204030204" pitchFamily="34" charset="0"/>
            </a:endParaRPr>
          </a:p>
        </p:txBody>
      </p:sp>
      <p:sp>
        <p:nvSpPr>
          <p:cNvPr id="8" name="Rectangle 7">
            <a:extLst>
              <a:ext uri="{FF2B5EF4-FFF2-40B4-BE49-F238E27FC236}">
                <a16:creationId xmlns="" xmlns:a16="http://schemas.microsoft.com/office/drawing/2014/main" id="{28701163-240B-8D45-B642-3D91CEEB96A1}"/>
              </a:ext>
            </a:extLst>
          </p:cNvPr>
          <p:cNvSpPr/>
          <p:nvPr/>
        </p:nvSpPr>
        <p:spPr>
          <a:xfrm>
            <a:off x="107504" y="2211710"/>
            <a:ext cx="2360097" cy="461665"/>
          </a:xfrm>
          <a:prstGeom prst="rect">
            <a:avLst/>
          </a:prstGeom>
          <a:ln>
            <a:solidFill>
              <a:schemeClr val="accent3"/>
            </a:solidFill>
          </a:ln>
        </p:spPr>
        <p:txBody>
          <a:bodyPr wrap="square">
            <a:spAutoFit/>
          </a:bodyPr>
          <a:lstStyle/>
          <a:p>
            <a:r>
              <a:rPr lang="en-US" sz="1200" dirty="0"/>
              <a:t>Percentage of missing values in each Row/Column</a:t>
            </a:r>
            <a:endParaRPr lang="en-US" sz="1200" dirty="0">
              <a:solidFill>
                <a:prstClr val="black"/>
              </a:solidFill>
              <a:cs typeface="Calibri" panose="020F0502020204030204" pitchFamily="34" charset="0"/>
            </a:endParaRPr>
          </a:p>
        </p:txBody>
      </p:sp>
      <p:sp>
        <p:nvSpPr>
          <p:cNvPr id="9" name="Rectangle 8">
            <a:extLst>
              <a:ext uri="{FF2B5EF4-FFF2-40B4-BE49-F238E27FC236}">
                <a16:creationId xmlns="" xmlns:a16="http://schemas.microsoft.com/office/drawing/2014/main" id="{84856D41-B09D-124E-B7B2-D0C612D420F3}"/>
              </a:ext>
            </a:extLst>
          </p:cNvPr>
          <p:cNvSpPr/>
          <p:nvPr/>
        </p:nvSpPr>
        <p:spPr>
          <a:xfrm>
            <a:off x="107504" y="3795886"/>
            <a:ext cx="2336623" cy="461665"/>
          </a:xfrm>
          <a:prstGeom prst="rect">
            <a:avLst/>
          </a:prstGeom>
          <a:ln>
            <a:solidFill>
              <a:schemeClr val="accent3"/>
            </a:solidFill>
          </a:ln>
        </p:spPr>
        <p:txBody>
          <a:bodyPr wrap="square">
            <a:spAutoFit/>
          </a:bodyPr>
          <a:lstStyle/>
          <a:p>
            <a:r>
              <a:rPr lang="en-US" sz="1200" dirty="0">
                <a:solidFill>
                  <a:prstClr val="black"/>
                </a:solidFill>
                <a:cs typeface="Calibri" panose="020F0502020204030204" pitchFamily="34" charset="0"/>
              </a:rPr>
              <a:t>Valuable Insights from various case studies.</a:t>
            </a:r>
          </a:p>
        </p:txBody>
      </p:sp>
      <p:sp>
        <p:nvSpPr>
          <p:cNvPr id="10" name="Rectangle 9">
            <a:extLst>
              <a:ext uri="{FF2B5EF4-FFF2-40B4-BE49-F238E27FC236}">
                <a16:creationId xmlns="" xmlns:a16="http://schemas.microsoft.com/office/drawing/2014/main" id="{18123FD0-9ED4-114C-83F0-2FAB38AFDE51}"/>
              </a:ext>
            </a:extLst>
          </p:cNvPr>
          <p:cNvSpPr/>
          <p:nvPr/>
        </p:nvSpPr>
        <p:spPr>
          <a:xfrm>
            <a:off x="2643174" y="2071684"/>
            <a:ext cx="3528392" cy="461665"/>
          </a:xfrm>
          <a:prstGeom prst="rect">
            <a:avLst/>
          </a:prstGeom>
          <a:ln>
            <a:solidFill>
              <a:schemeClr val="accent3"/>
            </a:solidFill>
          </a:ln>
        </p:spPr>
        <p:txBody>
          <a:bodyPr wrap="square">
            <a:spAutoFit/>
          </a:bodyPr>
          <a:lstStyle/>
          <a:p>
            <a:pPr marL="0" lvl="2"/>
            <a:r>
              <a:rPr lang="en-IN" sz="1200" dirty="0"/>
              <a:t> Removal of variables with zero Variance.</a:t>
            </a:r>
          </a:p>
          <a:p>
            <a:pPr marL="285750" indent="-285750">
              <a:buFont typeface="Arial" panose="020B0604020202020204" pitchFamily="34" charset="0"/>
              <a:buChar char="•"/>
            </a:pPr>
            <a:endParaRPr lang="en-US" sz="1200" dirty="0">
              <a:solidFill>
                <a:prstClr val="black"/>
              </a:solidFill>
            </a:endParaRPr>
          </a:p>
        </p:txBody>
      </p:sp>
      <p:sp>
        <p:nvSpPr>
          <p:cNvPr id="11" name="Rectangle 10">
            <a:extLst>
              <a:ext uri="{FF2B5EF4-FFF2-40B4-BE49-F238E27FC236}">
                <a16:creationId xmlns="" xmlns:a16="http://schemas.microsoft.com/office/drawing/2014/main" id="{A84891EE-0F7B-9946-9710-4DB7F9787E84}"/>
              </a:ext>
            </a:extLst>
          </p:cNvPr>
          <p:cNvSpPr/>
          <p:nvPr/>
        </p:nvSpPr>
        <p:spPr>
          <a:xfrm>
            <a:off x="2643174" y="1428742"/>
            <a:ext cx="3528392" cy="461665"/>
          </a:xfrm>
          <a:prstGeom prst="rect">
            <a:avLst/>
          </a:prstGeom>
          <a:ln>
            <a:solidFill>
              <a:schemeClr val="accent3"/>
            </a:solidFill>
          </a:ln>
        </p:spPr>
        <p:txBody>
          <a:bodyPr wrap="square">
            <a:spAutoFit/>
          </a:bodyPr>
          <a:lstStyle/>
          <a:p>
            <a:pPr marL="0" lvl="2"/>
            <a:r>
              <a:rPr lang="en-IN" sz="1200" dirty="0"/>
              <a:t>Removal of features having rows with &gt;55% NAs</a:t>
            </a:r>
          </a:p>
        </p:txBody>
      </p:sp>
      <p:sp>
        <p:nvSpPr>
          <p:cNvPr id="12" name="TextBox 11">
            <a:extLst>
              <a:ext uri="{FF2B5EF4-FFF2-40B4-BE49-F238E27FC236}">
                <a16:creationId xmlns="" xmlns:a16="http://schemas.microsoft.com/office/drawing/2014/main" id="{504D6794-6DB2-BB48-B085-88BBF664702B}"/>
              </a:ext>
            </a:extLst>
          </p:cNvPr>
          <p:cNvSpPr txBox="1"/>
          <p:nvPr/>
        </p:nvSpPr>
        <p:spPr>
          <a:xfrm>
            <a:off x="6572264" y="1428742"/>
            <a:ext cx="2160240" cy="646331"/>
          </a:xfrm>
          <a:prstGeom prst="rect">
            <a:avLst/>
          </a:prstGeom>
          <a:ln>
            <a:solidFill>
              <a:schemeClr val="accent3"/>
            </a:solidFill>
          </a:ln>
        </p:spPr>
        <p:txBody>
          <a:bodyPr wrap="square">
            <a:spAutoFit/>
          </a:bodyPr>
          <a:lstStyle>
            <a:defPPr>
              <a:defRPr lang="de-DE"/>
            </a:defPPr>
            <a:lvl3pPr marL="285750" lvl="2" indent="-285750">
              <a:buFont typeface="Arial" panose="020B0604020202020204" pitchFamily="34" charset="0"/>
              <a:buChar char="•"/>
              <a:defRPr sz="1200"/>
            </a:lvl3pPr>
          </a:lstStyle>
          <a:p>
            <a:r>
              <a:rPr lang="en-US" sz="1200" dirty="0"/>
              <a:t>Find the best approach to deal with imbalances in the data.</a:t>
            </a:r>
          </a:p>
        </p:txBody>
      </p:sp>
      <p:sp>
        <p:nvSpPr>
          <p:cNvPr id="13" name="Rectangle 12">
            <a:extLst>
              <a:ext uri="{FF2B5EF4-FFF2-40B4-BE49-F238E27FC236}">
                <a16:creationId xmlns="" xmlns:a16="http://schemas.microsoft.com/office/drawing/2014/main" id="{18123FD0-9ED4-114C-83F0-2FAB38AFDE51}"/>
              </a:ext>
            </a:extLst>
          </p:cNvPr>
          <p:cNvSpPr/>
          <p:nvPr/>
        </p:nvSpPr>
        <p:spPr>
          <a:xfrm>
            <a:off x="2643174" y="3357568"/>
            <a:ext cx="3600400" cy="461665"/>
          </a:xfrm>
          <a:prstGeom prst="rect">
            <a:avLst/>
          </a:prstGeom>
          <a:ln>
            <a:solidFill>
              <a:schemeClr val="accent3"/>
            </a:solidFill>
          </a:ln>
        </p:spPr>
        <p:txBody>
          <a:bodyPr wrap="square">
            <a:spAutoFit/>
          </a:bodyPr>
          <a:lstStyle/>
          <a:p>
            <a:pPr marL="0" lvl="2"/>
            <a:r>
              <a:rPr lang="en-IN" sz="1200" dirty="0"/>
              <a:t>Normalised data in the range -1 to 1</a:t>
            </a:r>
          </a:p>
          <a:p>
            <a:pPr marL="285750" indent="-285750">
              <a:buFont typeface="Arial" panose="020B0604020202020204" pitchFamily="34" charset="0"/>
              <a:buChar char="•"/>
            </a:pPr>
            <a:endParaRPr lang="en-US" sz="1200" dirty="0">
              <a:solidFill>
                <a:prstClr val="black"/>
              </a:solidFill>
            </a:endParaRPr>
          </a:p>
        </p:txBody>
      </p:sp>
      <p:sp>
        <p:nvSpPr>
          <p:cNvPr id="14" name="Rectangle 13">
            <a:extLst>
              <a:ext uri="{FF2B5EF4-FFF2-40B4-BE49-F238E27FC236}">
                <a16:creationId xmlns="" xmlns:a16="http://schemas.microsoft.com/office/drawing/2014/main" id="{18123FD0-9ED4-114C-83F0-2FAB38AFDE51}"/>
              </a:ext>
            </a:extLst>
          </p:cNvPr>
          <p:cNvSpPr/>
          <p:nvPr/>
        </p:nvSpPr>
        <p:spPr>
          <a:xfrm>
            <a:off x="2643174" y="2714626"/>
            <a:ext cx="3528392" cy="461665"/>
          </a:xfrm>
          <a:prstGeom prst="rect">
            <a:avLst/>
          </a:prstGeom>
          <a:ln>
            <a:solidFill>
              <a:schemeClr val="accent3"/>
            </a:solidFill>
          </a:ln>
        </p:spPr>
        <p:txBody>
          <a:bodyPr wrap="square">
            <a:spAutoFit/>
          </a:bodyPr>
          <a:lstStyle/>
          <a:p>
            <a:pPr marL="0" lvl="2"/>
            <a:r>
              <a:rPr lang="en-IN" sz="1200" dirty="0"/>
              <a:t>Imputed data using K Nearest Neighbour method.</a:t>
            </a:r>
          </a:p>
        </p:txBody>
      </p:sp>
      <p:sp>
        <p:nvSpPr>
          <p:cNvPr id="15" name="TextBox 14">
            <a:extLst>
              <a:ext uri="{FF2B5EF4-FFF2-40B4-BE49-F238E27FC236}">
                <a16:creationId xmlns="" xmlns:a16="http://schemas.microsoft.com/office/drawing/2014/main" id="{504D6794-6DB2-BB48-B085-88BBF664702B}"/>
              </a:ext>
            </a:extLst>
          </p:cNvPr>
          <p:cNvSpPr txBox="1"/>
          <p:nvPr/>
        </p:nvSpPr>
        <p:spPr>
          <a:xfrm>
            <a:off x="6572264" y="2357436"/>
            <a:ext cx="2149029" cy="1384995"/>
          </a:xfrm>
          <a:prstGeom prst="rect">
            <a:avLst/>
          </a:prstGeom>
          <a:noFill/>
          <a:ln>
            <a:solidFill>
              <a:schemeClr val="accent3"/>
            </a:solidFill>
          </a:ln>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lang="en-US" sz="1200" kern="0" dirty="0">
                <a:solidFill>
                  <a:prstClr val="black"/>
                </a:solidFill>
              </a:rPr>
              <a:t>Implement various models based upon classification performance measures such as sensitivity, specificity, accuracy and error rate.</a:t>
            </a:r>
            <a:endParaRPr kumimoji="0" lang="en-US" sz="1200" b="0" i="0" u="none" strike="noStrike" kern="0" cap="none" spc="0" normalizeH="0" baseline="0" noProof="0" dirty="0">
              <a:ln>
                <a:noFill/>
              </a:ln>
              <a:solidFill>
                <a:prstClr val="black"/>
              </a:solidFill>
              <a:effectLst/>
              <a:uLnTx/>
              <a:uFillTx/>
            </a:endParaRPr>
          </a:p>
        </p:txBody>
      </p:sp>
      <p:sp>
        <p:nvSpPr>
          <p:cNvPr id="16" name="TextBox 15">
            <a:extLst>
              <a:ext uri="{FF2B5EF4-FFF2-40B4-BE49-F238E27FC236}">
                <a16:creationId xmlns="" xmlns:a16="http://schemas.microsoft.com/office/drawing/2014/main" id="{504D6794-6DB2-BB48-B085-88BBF664702B}"/>
              </a:ext>
            </a:extLst>
          </p:cNvPr>
          <p:cNvSpPr txBox="1"/>
          <p:nvPr/>
        </p:nvSpPr>
        <p:spPr>
          <a:xfrm>
            <a:off x="6572264" y="3929072"/>
            <a:ext cx="2160240" cy="646331"/>
          </a:xfrm>
          <a:prstGeom prst="rect">
            <a:avLst/>
          </a:prstGeom>
          <a:ln>
            <a:solidFill>
              <a:schemeClr val="accent3"/>
            </a:solidFill>
          </a:ln>
        </p:spPr>
        <p:txBody>
          <a:bodyPr wrap="square">
            <a:spAutoFit/>
          </a:bodyPr>
          <a:lstStyle>
            <a:defPPr>
              <a:defRPr lang="de-DE"/>
            </a:defPPr>
            <a:lvl3pPr marL="285750" lvl="2" indent="-285750">
              <a:buFont typeface="Arial" panose="020B0604020202020204" pitchFamily="34" charset="0"/>
              <a:buChar char="•"/>
              <a:defRPr sz="1200"/>
            </a:lvl3pPr>
          </a:lstStyle>
          <a:p>
            <a:r>
              <a:rPr lang="en-US" sz="1200" dirty="0"/>
              <a:t>Assess the quality of models using confusion matrix.</a:t>
            </a:r>
          </a:p>
        </p:txBody>
      </p:sp>
      <p:sp>
        <p:nvSpPr>
          <p:cNvPr id="17" name="Text Placeholder 3">
            <a:extLst>
              <a:ext uri="{FF2B5EF4-FFF2-40B4-BE49-F238E27FC236}">
                <a16:creationId xmlns="" xmlns:a16="http://schemas.microsoft.com/office/drawing/2014/main" id="{C7F9E7EC-9A26-D549-9C6B-5D46C812134A}"/>
              </a:ext>
            </a:extLst>
          </p:cNvPr>
          <p:cNvSpPr txBox="1">
            <a:spLocks/>
          </p:cNvSpPr>
          <p:nvPr/>
        </p:nvSpPr>
        <p:spPr>
          <a:xfrm>
            <a:off x="6442656" y="714362"/>
            <a:ext cx="2272748" cy="480005"/>
          </a:xfrm>
          <a:prstGeom prst="rect">
            <a:avLst/>
          </a:prstGeom>
          <a:solidFill>
            <a:srgbClr val="DEDCFF"/>
          </a:solidFill>
          <a:ln>
            <a:solidFill>
              <a:schemeClr val="accent3"/>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200" dirty="0">
                <a:solidFill>
                  <a:prstClr val="black"/>
                </a:solidFill>
              </a:rPr>
              <a:t>Task </a:t>
            </a:r>
            <a:r>
              <a:rPr lang="en-US" sz="1200" dirty="0" smtClean="0">
                <a:solidFill>
                  <a:prstClr val="black"/>
                </a:solidFill>
              </a:rPr>
              <a:t>3</a:t>
            </a:r>
            <a:endParaRPr lang="en-US" sz="1200" dirty="0">
              <a:solidFill>
                <a:prstClr val="black"/>
              </a:solidFill>
            </a:endParaRPr>
          </a:p>
        </p:txBody>
      </p:sp>
      <p:sp>
        <p:nvSpPr>
          <p:cNvPr id="18" name="TextBox 17"/>
          <p:cNvSpPr txBox="1"/>
          <p:nvPr/>
        </p:nvSpPr>
        <p:spPr>
          <a:xfrm>
            <a:off x="2000232" y="0"/>
            <a:ext cx="5214974" cy="477054"/>
          </a:xfrm>
          <a:prstGeom prst="rect">
            <a:avLst/>
          </a:prstGeom>
          <a:noFill/>
        </p:spPr>
        <p:txBody>
          <a:bodyPr wrap="square" rtlCol="0">
            <a:spAutoFit/>
          </a:bodyPr>
          <a:lstStyle/>
          <a:p>
            <a:pPr algn="ctr"/>
            <a:r>
              <a:rPr lang="en-IN" sz="2500" b="1" u="sng" dirty="0" smtClean="0"/>
              <a:t>OVERVIEW</a:t>
            </a:r>
            <a:endParaRPr lang="en-US" sz="25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2"/>
                                        </p:tgtEl>
                                        <p:attrNameLst>
                                          <p:attrName>style.opacity</p:attrName>
                                        </p:attrNameLst>
                                      </p:cBhvr>
                                      <p:to>
                                        <p:strVal val="0.25"/>
                                      </p:to>
                                    </p:set>
                                    <p:animEffect filter="image" prLst="opacity: 0.25">
                                      <p:cBhvr rctx="IE">
                                        <p:cTn id="7" dur="indefinite"/>
                                        <p:tgtEl>
                                          <p:spTgt spid="12"/>
                                        </p:tgtEl>
                                      </p:cBhvr>
                                    </p:animEffect>
                                  </p:childTnLst>
                                </p:cTn>
                              </p:par>
                              <p:par>
                                <p:cTn id="8" presetID="9" presetClass="emph" presetSubtype="0" grpId="0" nodeType="withEffect">
                                  <p:stCondLst>
                                    <p:cond delay="0"/>
                                  </p:stCondLst>
                                  <p:childTnLst>
                                    <p:set>
                                      <p:cBhvr>
                                        <p:cTn id="9" dur="indefinite"/>
                                        <p:tgtEl>
                                          <p:spTgt spid="5"/>
                                        </p:tgtEl>
                                        <p:attrNameLst>
                                          <p:attrName>style.opacity</p:attrName>
                                        </p:attrNameLst>
                                      </p:cBhvr>
                                      <p:to>
                                        <p:strVal val="0.25"/>
                                      </p:to>
                                    </p:set>
                                    <p:animEffect filter="image" prLst="opacity: 0.25">
                                      <p:cBhvr rctx="IE">
                                        <p:cTn id="10" dur="indefinite"/>
                                        <p:tgtEl>
                                          <p:spTgt spid="5"/>
                                        </p:tgtEl>
                                      </p:cBhvr>
                                    </p:animEffect>
                                  </p:childTnLst>
                                </p:cTn>
                              </p:par>
                              <p:par>
                                <p:cTn id="11" presetID="9" presetClass="emph" presetSubtype="0" grpId="0" nodeType="withEffect">
                                  <p:stCondLst>
                                    <p:cond delay="0"/>
                                  </p:stCondLst>
                                  <p:childTnLst>
                                    <p:set>
                                      <p:cBhvr>
                                        <p:cTn id="12" dur="indefinite"/>
                                        <p:tgtEl>
                                          <p:spTgt spid="6"/>
                                        </p:tgtEl>
                                        <p:attrNameLst>
                                          <p:attrName>style.opacity</p:attrName>
                                        </p:attrNameLst>
                                      </p:cBhvr>
                                      <p:to>
                                        <p:strVal val="0.25"/>
                                      </p:to>
                                    </p:set>
                                    <p:animEffect filter="image" prLst="opacity: 0.25">
                                      <p:cBhvr rctx="IE">
                                        <p:cTn id="13" dur="indefinite"/>
                                        <p:tgtEl>
                                          <p:spTgt spid="6"/>
                                        </p:tgtEl>
                                      </p:cBhvr>
                                    </p:animEffect>
                                  </p:childTnLst>
                                </p:cTn>
                              </p:par>
                              <p:par>
                                <p:cTn id="14" presetID="9" presetClass="emph" presetSubtype="0" grpId="0" nodeType="withEffect">
                                  <p:stCondLst>
                                    <p:cond delay="0"/>
                                  </p:stCondLst>
                                  <p:childTnLst>
                                    <p:set>
                                      <p:cBhvr>
                                        <p:cTn id="15" dur="indefinite"/>
                                        <p:tgtEl>
                                          <p:spTgt spid="7"/>
                                        </p:tgtEl>
                                        <p:attrNameLst>
                                          <p:attrName>style.opacity</p:attrName>
                                        </p:attrNameLst>
                                      </p:cBhvr>
                                      <p:to>
                                        <p:strVal val="0.25"/>
                                      </p:to>
                                    </p:set>
                                    <p:animEffect filter="image" prLst="opacity: 0.25">
                                      <p:cBhvr rctx="IE">
                                        <p:cTn id="16" dur="indefinite"/>
                                        <p:tgtEl>
                                          <p:spTgt spid="7"/>
                                        </p:tgtEl>
                                      </p:cBhvr>
                                    </p:animEffect>
                                  </p:childTnLst>
                                </p:cTn>
                              </p:par>
                              <p:par>
                                <p:cTn id="17" presetID="9" presetClass="emph" presetSubtype="0" grpId="0" nodeType="withEffect">
                                  <p:stCondLst>
                                    <p:cond delay="0"/>
                                  </p:stCondLst>
                                  <p:childTnLst>
                                    <p:set>
                                      <p:cBhvr>
                                        <p:cTn id="18" dur="indefinite"/>
                                        <p:tgtEl>
                                          <p:spTgt spid="8"/>
                                        </p:tgtEl>
                                        <p:attrNameLst>
                                          <p:attrName>style.opacity</p:attrName>
                                        </p:attrNameLst>
                                      </p:cBhvr>
                                      <p:to>
                                        <p:strVal val="0.25"/>
                                      </p:to>
                                    </p:set>
                                    <p:animEffect filter="image" prLst="opacity: 0.25">
                                      <p:cBhvr rctx="IE">
                                        <p:cTn id="19" dur="indefinite"/>
                                        <p:tgtEl>
                                          <p:spTgt spid="8"/>
                                        </p:tgtEl>
                                      </p:cBhvr>
                                    </p:animEffect>
                                  </p:childTnLst>
                                </p:cTn>
                              </p:par>
                              <p:par>
                                <p:cTn id="20" presetID="9" presetClass="emph" presetSubtype="0" grpId="0" nodeType="withEffect">
                                  <p:stCondLst>
                                    <p:cond delay="0"/>
                                  </p:stCondLst>
                                  <p:childTnLst>
                                    <p:set>
                                      <p:cBhvr>
                                        <p:cTn id="21" dur="indefinite"/>
                                        <p:tgtEl>
                                          <p:spTgt spid="9"/>
                                        </p:tgtEl>
                                        <p:attrNameLst>
                                          <p:attrName>style.opacity</p:attrName>
                                        </p:attrNameLst>
                                      </p:cBhvr>
                                      <p:to>
                                        <p:strVal val="0.25"/>
                                      </p:to>
                                    </p:set>
                                    <p:animEffect filter="image" prLst="opacity: 0.25">
                                      <p:cBhvr rctx="IE">
                                        <p:cTn id="22" dur="indefinite"/>
                                        <p:tgtEl>
                                          <p:spTgt spid="9"/>
                                        </p:tgtEl>
                                      </p:cBhvr>
                                    </p:animEffect>
                                  </p:childTnLst>
                                </p:cTn>
                              </p:par>
                              <p:par>
                                <p:cTn id="23" presetID="9" presetClass="emph" presetSubtype="0" grpId="0" nodeType="withEffect">
                                  <p:stCondLst>
                                    <p:cond delay="0"/>
                                  </p:stCondLst>
                                  <p:childTnLst>
                                    <p:set>
                                      <p:cBhvr>
                                        <p:cTn id="24" dur="indefinite"/>
                                        <p:tgtEl>
                                          <p:spTgt spid="15"/>
                                        </p:tgtEl>
                                        <p:attrNameLst>
                                          <p:attrName>style.opacity</p:attrName>
                                        </p:attrNameLst>
                                      </p:cBhvr>
                                      <p:to>
                                        <p:strVal val="0.25"/>
                                      </p:to>
                                    </p:set>
                                    <p:animEffect filter="image" prLst="opacity: 0.25">
                                      <p:cBhvr rctx="IE">
                                        <p:cTn id="25" dur="indefinite"/>
                                        <p:tgtEl>
                                          <p:spTgt spid="15"/>
                                        </p:tgtEl>
                                      </p:cBhvr>
                                    </p:animEffect>
                                  </p:childTnLst>
                                </p:cTn>
                              </p:par>
                              <p:par>
                                <p:cTn id="26" presetID="9" presetClass="emph" presetSubtype="0" grpId="0" nodeType="withEffect">
                                  <p:stCondLst>
                                    <p:cond delay="0"/>
                                  </p:stCondLst>
                                  <p:childTnLst>
                                    <p:set>
                                      <p:cBhvr>
                                        <p:cTn id="27" dur="indefinite"/>
                                        <p:tgtEl>
                                          <p:spTgt spid="16"/>
                                        </p:tgtEl>
                                        <p:attrNameLst>
                                          <p:attrName>style.opacity</p:attrName>
                                        </p:attrNameLst>
                                      </p:cBhvr>
                                      <p:to>
                                        <p:strVal val="0.25"/>
                                      </p:to>
                                    </p:set>
                                    <p:animEffect filter="image" prLst="opacity: 0.25">
                                      <p:cBhvr rctx="IE">
                                        <p:cTn id="28" dur="indefinite"/>
                                        <p:tgtEl>
                                          <p:spTgt spid="16"/>
                                        </p:tgtEl>
                                      </p:cBhvr>
                                    </p:animEffect>
                                  </p:childTnLst>
                                </p:cTn>
                              </p:par>
                              <p:par>
                                <p:cTn id="29" presetID="9" presetClass="emph" presetSubtype="0" grpId="0" nodeType="withEffect">
                                  <p:stCondLst>
                                    <p:cond delay="0"/>
                                  </p:stCondLst>
                                  <p:childTnLst>
                                    <p:set>
                                      <p:cBhvr>
                                        <p:cTn id="30" dur="indefinite"/>
                                        <p:tgtEl>
                                          <p:spTgt spid="17"/>
                                        </p:tgtEl>
                                        <p:attrNameLst>
                                          <p:attrName>style.opacity</p:attrName>
                                        </p:attrNameLst>
                                      </p:cBhvr>
                                      <p:to>
                                        <p:strVal val="0.25"/>
                                      </p:to>
                                    </p:set>
                                    <p:animEffect filter="image" prLst="opacity: 0.2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179</TotalTime>
  <Words>1121</Words>
  <Application>Microsoft Office PowerPoint</Application>
  <PresentationFormat>On-screen Show (16:9)</PresentationFormat>
  <Paragraphs>161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Predictive Maintenance in Semi-conductor Industry  </vt:lpstr>
      <vt:lpstr>abstract</vt:lpstr>
      <vt:lpstr>Existing system and limitations</vt:lpstr>
      <vt:lpstr>Hardware and software requirements</vt:lpstr>
      <vt:lpstr>Framework</vt:lpstr>
      <vt:lpstr>Slide 6</vt:lpstr>
      <vt:lpstr>Brief Review of Work done in task I </vt:lpstr>
      <vt:lpstr>Brief overview of task ii</vt:lpstr>
      <vt:lpstr>Slide 9</vt:lpstr>
      <vt:lpstr>Introduction to Data</vt:lpstr>
      <vt:lpstr>Data Cleaning</vt:lpstr>
      <vt:lpstr>Removing Variables having  &gt;55% of NAs</vt:lpstr>
      <vt:lpstr>Removing Variables with Zero Variance</vt:lpstr>
      <vt:lpstr>Various Imputation Approaches</vt:lpstr>
      <vt:lpstr>kNN Imputation Method</vt:lpstr>
      <vt:lpstr>Data Normalisation</vt:lpstr>
      <vt:lpstr>Overview Of Task 3 </vt:lpstr>
      <vt:lpstr>Dealing with Imbalanced Data</vt:lpstr>
      <vt:lpstr>Minority Sampled boosting using SMOTE</vt:lpstr>
      <vt:lpstr>Feature Selection with Boruta</vt:lpstr>
      <vt:lpstr>Feature Selection Approaches </vt:lpstr>
      <vt:lpstr>Comparison of various Statistical Models</vt:lpstr>
      <vt:lpstr>Confusion Matrices of various Statistical Models</vt:lpstr>
      <vt:lpstr>R - Random Forest </vt:lpstr>
      <vt:lpstr>Results for Random Forest using all variables</vt:lpstr>
      <vt:lpstr>Summary</vt:lpstr>
      <vt:lpstr>Screenshots</vt:lpstr>
      <vt:lpstr>Screenshots</vt:lpstr>
      <vt:lpstr>Conclusion</vt:lpstr>
      <vt:lpstr>Slide 30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in Semi-conductor Industry</dc:title>
  <dc:creator>Athul Nambiar</dc:creator>
  <cp:lastModifiedBy>Athul Nambiar</cp:lastModifiedBy>
  <cp:revision>26</cp:revision>
  <dcterms:created xsi:type="dcterms:W3CDTF">2019-06-27T03:15:38Z</dcterms:created>
  <dcterms:modified xsi:type="dcterms:W3CDTF">2021-02-08T07:47:57Z</dcterms:modified>
</cp:coreProperties>
</file>