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79" r:id="rId5"/>
    <p:sldId id="275" r:id="rId6"/>
    <p:sldId id="274" r:id="rId7"/>
    <p:sldId id="277" r:id="rId8"/>
    <p:sldId id="265" r:id="rId9"/>
    <p:sldId id="266" r:id="rId10"/>
    <p:sldId id="267" r:id="rId11"/>
    <p:sldId id="278"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E700B27-DE4C-4B9E-BB11-B9027034A00F}" type="datetimeFigureOut">
              <a:rPr lang="en-US" smtClean="0"/>
              <a:pPr/>
              <a:t>5/26/2023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723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16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76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12279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72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6012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177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70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47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5/26/2023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74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5/26/2023</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69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501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684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19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64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54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11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E0D914D-B099-4142-A885-11F276715148}" type="datetimeFigureOut">
              <a:rPr lang="en-US" smtClean="0"/>
              <a:t>5/26/2023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8343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dc.gov/" TargetMode="External"/><Relationship Id="rId2" Type="http://schemas.openxmlformats.org/officeDocument/2006/relationships/hyperlink" Target="https://www.mayoclinic.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2BE5-72B4-4A3A-A5EA-063983C20397}"/>
              </a:ext>
            </a:extLst>
          </p:cNvPr>
          <p:cNvSpPr>
            <a:spLocks noGrp="1"/>
          </p:cNvSpPr>
          <p:nvPr>
            <p:ph type="ctrTitle"/>
          </p:nvPr>
        </p:nvSpPr>
        <p:spPr>
          <a:xfrm>
            <a:off x="1352179" y="725266"/>
            <a:ext cx="8825658" cy="2677648"/>
          </a:xfrm>
        </p:spPr>
        <p:txBody>
          <a:bodyPr/>
          <a:lstStyle/>
          <a:p>
            <a:pPr algn="ctr"/>
            <a:r>
              <a:rPr lang="en-IN" dirty="0"/>
              <a:t>FOODFIT</a:t>
            </a:r>
          </a:p>
        </p:txBody>
      </p:sp>
      <p:sp>
        <p:nvSpPr>
          <p:cNvPr id="3" name="Subtitle 2">
            <a:extLst>
              <a:ext uri="{FF2B5EF4-FFF2-40B4-BE49-F238E27FC236}">
                <a16:creationId xmlns:a16="http://schemas.microsoft.com/office/drawing/2014/main" id="{B4264DF5-32F5-478F-8223-6DEC3CFF8D75}"/>
              </a:ext>
            </a:extLst>
          </p:cNvPr>
          <p:cNvSpPr>
            <a:spLocks noGrp="1"/>
          </p:cNvSpPr>
          <p:nvPr>
            <p:ph type="subTitle" idx="1"/>
          </p:nvPr>
        </p:nvSpPr>
        <p:spPr>
          <a:xfrm>
            <a:off x="2607237" y="4275356"/>
            <a:ext cx="8825658" cy="861420"/>
          </a:xfrm>
        </p:spPr>
        <p:txBody>
          <a:bodyPr>
            <a:noAutofit/>
          </a:bodyPr>
          <a:lstStyle/>
          <a:p>
            <a:r>
              <a:rPr lang="en-IN" sz="1600" dirty="0"/>
              <a:t>                                                                                               SUBMITTED BY,</a:t>
            </a:r>
          </a:p>
          <a:p>
            <a:r>
              <a:rPr lang="en-IN" sz="1600" dirty="0"/>
              <a:t>                                                                                                               ATHUL ABRAHAM</a:t>
            </a:r>
          </a:p>
          <a:p>
            <a:r>
              <a:rPr lang="en-IN" sz="1600" dirty="0"/>
              <a:t>                                                                                                                     22PMC119</a:t>
            </a:r>
          </a:p>
          <a:p>
            <a:r>
              <a:rPr lang="en-IN" sz="1600" dirty="0"/>
              <a:t>                                                                                                                                              </a:t>
            </a:r>
          </a:p>
        </p:txBody>
      </p:sp>
    </p:spTree>
    <p:extLst>
      <p:ext uri="{BB962C8B-B14F-4D97-AF65-F5344CB8AC3E}">
        <p14:creationId xmlns:p14="http://schemas.microsoft.com/office/powerpoint/2010/main" val="102061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8FFB-8D55-452B-B7A5-62C51AC5B5BD}"/>
              </a:ext>
            </a:extLst>
          </p:cNvPr>
          <p:cNvSpPr>
            <a:spLocks noGrp="1"/>
          </p:cNvSpPr>
          <p:nvPr>
            <p:ph type="title"/>
          </p:nvPr>
        </p:nvSpPr>
        <p:spPr/>
        <p:txBody>
          <a:bodyPr/>
          <a:lstStyle/>
          <a:p>
            <a:r>
              <a:rPr lang="en-IN" dirty="0"/>
              <a:t>ADD FOOD</a:t>
            </a:r>
          </a:p>
        </p:txBody>
      </p:sp>
      <p:sp>
        <p:nvSpPr>
          <p:cNvPr id="4" name="Text Placeholder 3">
            <a:extLst>
              <a:ext uri="{FF2B5EF4-FFF2-40B4-BE49-F238E27FC236}">
                <a16:creationId xmlns:a16="http://schemas.microsoft.com/office/drawing/2014/main" id="{6D1A4D24-F91A-403E-92C2-54ABEFE0DAD8}"/>
              </a:ext>
            </a:extLst>
          </p:cNvPr>
          <p:cNvSpPr>
            <a:spLocks noGrp="1"/>
          </p:cNvSpPr>
          <p:nvPr>
            <p:ph type="body" sz="half" idx="2"/>
          </p:nvPr>
        </p:nvSpPr>
        <p:spPr/>
        <p:txBody>
          <a:bodyPr/>
          <a:lstStyle/>
          <a:p>
            <a:endParaRPr lang="en-IN" dirty="0"/>
          </a:p>
        </p:txBody>
      </p:sp>
      <p:pic>
        <p:nvPicPr>
          <p:cNvPr id="8" name="Content Placeholder 7">
            <a:extLst>
              <a:ext uri="{FF2B5EF4-FFF2-40B4-BE49-F238E27FC236}">
                <a16:creationId xmlns:a16="http://schemas.microsoft.com/office/drawing/2014/main" id="{D272A68B-CF05-3DA4-7DEB-A002036FC9EB}"/>
              </a:ext>
            </a:extLst>
          </p:cNvPr>
          <p:cNvPicPr>
            <a:picLocks noGrp="1" noChangeAspect="1"/>
          </p:cNvPicPr>
          <p:nvPr>
            <p:ph idx="1"/>
          </p:nvPr>
        </p:nvPicPr>
        <p:blipFill>
          <a:blip r:embed="rId2"/>
          <a:stretch>
            <a:fillRect/>
          </a:stretch>
        </p:blipFill>
        <p:spPr>
          <a:xfrm>
            <a:off x="5778500" y="2272456"/>
            <a:ext cx="5195888" cy="2922687"/>
          </a:xfrm>
        </p:spPr>
      </p:pic>
    </p:spTree>
    <p:extLst>
      <p:ext uri="{BB962C8B-B14F-4D97-AF65-F5344CB8AC3E}">
        <p14:creationId xmlns:p14="http://schemas.microsoft.com/office/powerpoint/2010/main" val="154999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AAE5-5165-4769-9533-E51B7284ED29}"/>
              </a:ext>
            </a:extLst>
          </p:cNvPr>
          <p:cNvSpPr>
            <a:spLocks noGrp="1"/>
          </p:cNvSpPr>
          <p:nvPr>
            <p:ph type="title"/>
          </p:nvPr>
        </p:nvSpPr>
        <p:spPr/>
        <p:txBody>
          <a:bodyPr/>
          <a:lstStyle/>
          <a:p>
            <a:r>
              <a:rPr lang="en-IN" dirty="0"/>
              <a:t>SELECT FOOD</a:t>
            </a:r>
          </a:p>
        </p:txBody>
      </p:sp>
      <p:sp>
        <p:nvSpPr>
          <p:cNvPr id="4" name="Text Placeholder 3">
            <a:extLst>
              <a:ext uri="{FF2B5EF4-FFF2-40B4-BE49-F238E27FC236}">
                <a16:creationId xmlns:a16="http://schemas.microsoft.com/office/drawing/2014/main" id="{56799F7D-FE50-4B5F-9A16-F3C62EEC15A3}"/>
              </a:ext>
            </a:extLst>
          </p:cNvPr>
          <p:cNvSpPr>
            <a:spLocks noGrp="1"/>
          </p:cNvSpPr>
          <p:nvPr>
            <p:ph type="body" sz="half" idx="2"/>
          </p:nvPr>
        </p:nvSpPr>
        <p:spPr/>
        <p:txBody>
          <a:bodyPr/>
          <a:lstStyle/>
          <a:p>
            <a:endParaRPr lang="en-IN" dirty="0"/>
          </a:p>
        </p:txBody>
      </p:sp>
      <p:pic>
        <p:nvPicPr>
          <p:cNvPr id="8" name="Content Placeholder 7">
            <a:extLst>
              <a:ext uri="{FF2B5EF4-FFF2-40B4-BE49-F238E27FC236}">
                <a16:creationId xmlns:a16="http://schemas.microsoft.com/office/drawing/2014/main" id="{9DF88067-15D4-FCFE-BD0F-6992A619123C}"/>
              </a:ext>
            </a:extLst>
          </p:cNvPr>
          <p:cNvPicPr>
            <a:picLocks noGrp="1" noChangeAspect="1"/>
          </p:cNvPicPr>
          <p:nvPr>
            <p:ph idx="1"/>
          </p:nvPr>
        </p:nvPicPr>
        <p:blipFill>
          <a:blip r:embed="rId2"/>
          <a:stretch>
            <a:fillRect/>
          </a:stretch>
        </p:blipFill>
        <p:spPr>
          <a:xfrm>
            <a:off x="5778500" y="2272456"/>
            <a:ext cx="5195888" cy="2922687"/>
          </a:xfrm>
        </p:spPr>
      </p:pic>
    </p:spTree>
    <p:extLst>
      <p:ext uri="{BB962C8B-B14F-4D97-AF65-F5344CB8AC3E}">
        <p14:creationId xmlns:p14="http://schemas.microsoft.com/office/powerpoint/2010/main" val="274181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6801-80D7-428A-B685-AD1A03ED7C22}"/>
              </a:ext>
            </a:extLst>
          </p:cNvPr>
          <p:cNvSpPr>
            <a:spLocks noGrp="1"/>
          </p:cNvSpPr>
          <p:nvPr>
            <p:ph type="title"/>
          </p:nvPr>
        </p:nvSpPr>
        <p:spPr/>
        <p:txBody>
          <a:bodyPr/>
          <a:lstStyle/>
          <a:p>
            <a:r>
              <a:rPr lang="en-IN" dirty="0"/>
              <a:t>Admin interface</a:t>
            </a:r>
          </a:p>
        </p:txBody>
      </p:sp>
      <p:sp>
        <p:nvSpPr>
          <p:cNvPr id="4" name="Text Placeholder 3">
            <a:extLst>
              <a:ext uri="{FF2B5EF4-FFF2-40B4-BE49-F238E27FC236}">
                <a16:creationId xmlns:a16="http://schemas.microsoft.com/office/drawing/2014/main" id="{C2DD70A3-AB58-4371-B266-8FE8AC0100DF}"/>
              </a:ext>
            </a:extLst>
          </p:cNvPr>
          <p:cNvSpPr>
            <a:spLocks noGrp="1"/>
          </p:cNvSpPr>
          <p:nvPr>
            <p:ph type="body" sz="half" idx="2"/>
          </p:nvPr>
        </p:nvSpPr>
        <p:spPr/>
        <p:txBody>
          <a:bodyPr/>
          <a:lstStyle/>
          <a:p>
            <a:endParaRPr lang="en-IN" dirty="0"/>
          </a:p>
        </p:txBody>
      </p:sp>
      <p:pic>
        <p:nvPicPr>
          <p:cNvPr id="8" name="Content Placeholder 7">
            <a:extLst>
              <a:ext uri="{FF2B5EF4-FFF2-40B4-BE49-F238E27FC236}">
                <a16:creationId xmlns:a16="http://schemas.microsoft.com/office/drawing/2014/main" id="{57AC5C37-5165-1A6B-C745-4F1ABA168AA6}"/>
              </a:ext>
            </a:extLst>
          </p:cNvPr>
          <p:cNvPicPr>
            <a:picLocks noGrp="1" noChangeAspect="1"/>
          </p:cNvPicPr>
          <p:nvPr>
            <p:ph idx="1"/>
          </p:nvPr>
        </p:nvPicPr>
        <p:blipFill>
          <a:blip r:embed="rId2"/>
          <a:stretch>
            <a:fillRect/>
          </a:stretch>
        </p:blipFill>
        <p:spPr>
          <a:xfrm>
            <a:off x="5778500" y="2272456"/>
            <a:ext cx="5195888" cy="2922687"/>
          </a:xfrm>
        </p:spPr>
      </p:pic>
    </p:spTree>
    <p:extLst>
      <p:ext uri="{BB962C8B-B14F-4D97-AF65-F5344CB8AC3E}">
        <p14:creationId xmlns:p14="http://schemas.microsoft.com/office/powerpoint/2010/main" val="349965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8276-363E-4158-909B-549AE179CE72}"/>
              </a:ext>
            </a:extLst>
          </p:cNvPr>
          <p:cNvSpPr>
            <a:spLocks noGrp="1"/>
          </p:cNvSpPr>
          <p:nvPr>
            <p:ph type="title"/>
          </p:nvPr>
        </p:nvSpPr>
        <p:spPr/>
        <p:txBody>
          <a:bodyPr/>
          <a:lstStyle/>
          <a:p>
            <a:r>
              <a:rPr lang="en-IN" dirty="0"/>
              <a:t>Future enhancement</a:t>
            </a:r>
          </a:p>
        </p:txBody>
      </p:sp>
      <p:sp>
        <p:nvSpPr>
          <p:cNvPr id="3" name="Content Placeholder 2">
            <a:extLst>
              <a:ext uri="{FF2B5EF4-FFF2-40B4-BE49-F238E27FC236}">
                <a16:creationId xmlns:a16="http://schemas.microsoft.com/office/drawing/2014/main" id="{31A4A007-76ED-400D-906F-B59EE03C9A65}"/>
              </a:ext>
            </a:extLst>
          </p:cNvPr>
          <p:cNvSpPr>
            <a:spLocks noGrp="1"/>
          </p:cNvSpPr>
          <p:nvPr>
            <p:ph idx="1"/>
          </p:nvPr>
        </p:nvSpPr>
        <p:spPr/>
        <p:txBody>
          <a:bodyPr>
            <a:noAutofit/>
          </a:bodyPr>
          <a:lstStyle/>
          <a:p>
            <a:pPr marL="742950" marR="166370" lvl="1" indent="-285750" algn="just">
              <a:lnSpc>
                <a:spcPct val="200000"/>
              </a:lnSpc>
              <a:spcBef>
                <a:spcPts val="35"/>
              </a:spcBef>
              <a:spcAft>
                <a:spcPts val="0"/>
              </a:spcAft>
              <a:buSzPts val="1200"/>
              <a:buFont typeface="Arial MT"/>
              <a:buChar char="•"/>
              <a:tabLst>
                <a:tab pos="561975" algn="l"/>
              </a:tabLst>
            </a:pPr>
            <a:r>
              <a:rPr lang="en-US" sz="1400" dirty="0">
                <a:effectLst/>
                <a:latin typeface="+mj-lt"/>
                <a:ea typeface="Arial MT"/>
                <a:cs typeface="Arial MT"/>
              </a:rPr>
              <a:t>Integration with Fitness Apps: Integrating the calorie tracker with popular fitness apps or platforms would allow users to have a holistic view of their health and wellness journey. This integration could provide insights into the correlation between calorie intake and exercise, offering a more comprehensive understanding of overall health and fitness.</a:t>
            </a:r>
            <a:endParaRPr lang="en-GB" sz="1400" dirty="0">
              <a:effectLst/>
              <a:latin typeface="+mj-lt"/>
              <a:ea typeface="Arial MT"/>
              <a:cs typeface="Arial MT"/>
            </a:endParaRPr>
          </a:p>
          <a:p>
            <a:pPr marL="742950" marR="167640" lvl="1" indent="-285750" algn="just">
              <a:lnSpc>
                <a:spcPct val="198000"/>
              </a:lnSpc>
              <a:spcBef>
                <a:spcPts val="10"/>
              </a:spcBef>
              <a:spcAft>
                <a:spcPts val="0"/>
              </a:spcAft>
              <a:buSzPts val="1200"/>
              <a:buFont typeface="Arial MT"/>
              <a:buChar char="•"/>
              <a:tabLst>
                <a:tab pos="561975" algn="l"/>
              </a:tabLst>
            </a:pPr>
            <a:r>
              <a:rPr lang="en-US" sz="1400" dirty="0">
                <a:effectLst/>
                <a:latin typeface="+mj-lt"/>
                <a:ea typeface="Arial MT"/>
                <a:cs typeface="Arial MT"/>
              </a:rPr>
              <a:t>Enhanced Data Analytics: Implementing advanced data analytics capabilities, such as predictive analysis and trend identification, would enable users to gain deeper insights into their eating patterns, identify potential areas for improvement, and receive proactive recommendations for maintaining a healthy diet.</a:t>
            </a:r>
            <a:endParaRPr lang="en-GB" sz="1400" dirty="0">
              <a:effectLst/>
              <a:latin typeface="+mj-lt"/>
              <a:ea typeface="Arial MT"/>
              <a:cs typeface="Arial MT"/>
            </a:endParaRPr>
          </a:p>
        </p:txBody>
      </p:sp>
    </p:spTree>
    <p:extLst>
      <p:ext uri="{BB962C8B-B14F-4D97-AF65-F5344CB8AC3E}">
        <p14:creationId xmlns:p14="http://schemas.microsoft.com/office/powerpoint/2010/main" val="1753493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DCB3-7114-4536-9CC9-9889162FC18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68CB362-DC71-4E1A-ACD2-BB156B5E8D2A}"/>
              </a:ext>
            </a:extLst>
          </p:cNvPr>
          <p:cNvSpPr>
            <a:spLocks noGrp="1"/>
          </p:cNvSpPr>
          <p:nvPr>
            <p:ph idx="1"/>
          </p:nvPr>
        </p:nvSpPr>
        <p:spPr>
          <a:xfrm>
            <a:off x="1154954" y="2603499"/>
            <a:ext cx="8825659" cy="4093391"/>
          </a:xfrm>
        </p:spPr>
        <p:txBody>
          <a:bodyPr>
            <a:normAutofit lnSpcReduction="10000"/>
          </a:bodyPr>
          <a:lstStyle/>
          <a:p>
            <a:pPr>
              <a:lnSpc>
                <a:spcPct val="170000"/>
              </a:lnSpc>
            </a:pPr>
            <a:r>
              <a:rPr lang="en-GB" b="0" i="0" dirty="0">
                <a:solidFill>
                  <a:srgbClr val="374151"/>
                </a:solidFill>
                <a:effectLst/>
                <a:latin typeface="Söhne"/>
              </a:rPr>
              <a:t>In conclusion, the Calorie Tracker Project is a user-friendly software application designed to track and manage daily calorie intake. It aims to promote healthier eating habits and assist users in achieving their nutrition goals. With features like a comprehensive food database, accurate tracking, goal setting, and personalized recommendations, the project offers a valuable tool for individuals seeking to adopt a balanced and nutritious diet. The future enhancements further enhance the user experience and provide comprehensive support for health and wellness goals. The project is focused on improving overall health and well-being by empowering users to make informed food choices and monitor their calorie intake effectively.</a:t>
            </a:r>
            <a:endParaRPr lang="en-US" dirty="0">
              <a:latin typeface="+mj-lt"/>
            </a:endParaRPr>
          </a:p>
        </p:txBody>
      </p:sp>
    </p:spTree>
    <p:extLst>
      <p:ext uri="{BB962C8B-B14F-4D97-AF65-F5344CB8AC3E}">
        <p14:creationId xmlns:p14="http://schemas.microsoft.com/office/powerpoint/2010/main" val="162914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3223-3797-4BBD-AAB0-A7B9D0CD96AA}"/>
              </a:ext>
            </a:extLst>
          </p:cNvPr>
          <p:cNvSpPr>
            <a:spLocks noGrp="1"/>
          </p:cNvSpPr>
          <p:nvPr>
            <p:ph type="title"/>
          </p:nvPr>
        </p:nvSpPr>
        <p:spPr/>
        <p:txBody>
          <a:bodyPr/>
          <a:lstStyle/>
          <a:p>
            <a:r>
              <a:rPr lang="en-IN" dirty="0"/>
              <a:t>REFRENCES</a:t>
            </a:r>
          </a:p>
        </p:txBody>
      </p:sp>
      <p:sp>
        <p:nvSpPr>
          <p:cNvPr id="3" name="Content Placeholder 2">
            <a:extLst>
              <a:ext uri="{FF2B5EF4-FFF2-40B4-BE49-F238E27FC236}">
                <a16:creationId xmlns:a16="http://schemas.microsoft.com/office/drawing/2014/main" id="{BEB9DB55-2FA8-4BFA-881E-491971D9D2EC}"/>
              </a:ext>
            </a:extLst>
          </p:cNvPr>
          <p:cNvSpPr>
            <a:spLocks noGrp="1"/>
          </p:cNvSpPr>
          <p:nvPr>
            <p:ph idx="1"/>
          </p:nvPr>
        </p:nvSpPr>
        <p:spPr/>
        <p:txBody>
          <a:bodyPr/>
          <a:lstStyle/>
          <a:p>
            <a:pPr algn="l">
              <a:buFont typeface="+mj-lt"/>
              <a:buAutoNum type="arabicPeriod"/>
            </a:pPr>
            <a:r>
              <a:rPr lang="en-GB" b="0" i="0" dirty="0">
                <a:solidFill>
                  <a:srgbClr val="374151"/>
                </a:solidFill>
                <a:effectLst/>
                <a:latin typeface="Söhne"/>
              </a:rPr>
              <a:t>Mayo Clinic - </a:t>
            </a:r>
            <a:r>
              <a:rPr lang="en-GB" b="0" i="0" u="sng" dirty="0">
                <a:solidFill>
                  <a:srgbClr val="374151"/>
                </a:solidFill>
                <a:effectLst/>
                <a:latin typeface="Söhne"/>
                <a:hlinkClick r:id="rId2"/>
              </a:rPr>
              <a:t>https://www.mayoclinic.org/</a:t>
            </a: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 </a:t>
            </a:r>
            <a:r>
              <a:rPr lang="en-GB" b="0" i="0" u="sng" dirty="0">
                <a:solidFill>
                  <a:srgbClr val="374151"/>
                </a:solidFill>
                <a:effectLst/>
                <a:latin typeface="Söhne"/>
                <a:hlinkClick r:id="rId3"/>
              </a:rPr>
              <a:t>https://www.cdc.gov/</a:t>
            </a:r>
            <a:endParaRPr lang="en-GB" b="0" i="0" dirty="0">
              <a:solidFill>
                <a:srgbClr val="374151"/>
              </a:solidFill>
              <a:effectLst/>
              <a:latin typeface="Söhne"/>
            </a:endParaRPr>
          </a:p>
        </p:txBody>
      </p:sp>
    </p:spTree>
    <p:extLst>
      <p:ext uri="{BB962C8B-B14F-4D97-AF65-F5344CB8AC3E}">
        <p14:creationId xmlns:p14="http://schemas.microsoft.com/office/powerpoint/2010/main" val="245091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6B0D-C87D-4E58-BA02-1B78A6B8899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A1D47B2-9C67-4E76-84B4-302DB702209E}"/>
              </a:ext>
            </a:extLst>
          </p:cNvPr>
          <p:cNvSpPr>
            <a:spLocks noGrp="1"/>
          </p:cNvSpPr>
          <p:nvPr>
            <p:ph idx="1"/>
          </p:nvPr>
        </p:nvSpPr>
        <p:spPr>
          <a:xfrm>
            <a:off x="519953" y="2554940"/>
            <a:ext cx="10775576" cy="3971365"/>
          </a:xfrm>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The Calorie Tracker  is a software application that helps individuals monitor and manage their daily calorie intake. It aims to promote healthier eating habits and provide users with a tool to achieve their nutrition goals. The project involves developing a user-friendly web-based application with a comprehensive food database and features such as goal setting and progress tracking. The project has the potential to benefit individuals interested in maintaining a balance and </a:t>
            </a:r>
            <a:r>
              <a:rPr lang="en-US" sz="2400" dirty="0">
                <a:solidFill>
                  <a:srgbClr val="374151"/>
                </a:solidFill>
                <a:effectLst/>
                <a:latin typeface="Times New Roman" panose="02020603050405020304" pitchFamily="18" charset="0"/>
                <a:ea typeface="Times New Roman" panose="02020603050405020304" pitchFamily="18" charset="0"/>
              </a:rPr>
              <a:t>nutritious diet.</a:t>
            </a:r>
            <a:endParaRPr lang="en-GB"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829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E3D7-4977-4B7F-A024-4508F8AF65E3}"/>
              </a:ext>
            </a:extLst>
          </p:cNvPr>
          <p:cNvSpPr>
            <a:spLocks noGrp="1"/>
          </p:cNvSpPr>
          <p:nvPr>
            <p:ph type="title"/>
          </p:nvPr>
        </p:nvSpPr>
        <p:spPr/>
        <p:txBody>
          <a:bodyPr/>
          <a:lstStyle/>
          <a:p>
            <a:r>
              <a:rPr lang="en-IN" dirty="0"/>
              <a:t>REQUIRMENTS</a:t>
            </a:r>
          </a:p>
        </p:txBody>
      </p:sp>
      <p:sp>
        <p:nvSpPr>
          <p:cNvPr id="3" name="Content Placeholder 2">
            <a:extLst>
              <a:ext uri="{FF2B5EF4-FFF2-40B4-BE49-F238E27FC236}">
                <a16:creationId xmlns:a16="http://schemas.microsoft.com/office/drawing/2014/main" id="{57F1CF56-8094-40BD-A123-0568DC2DFC22}"/>
              </a:ext>
            </a:extLst>
          </p:cNvPr>
          <p:cNvSpPr>
            <a:spLocks noGrp="1"/>
          </p:cNvSpPr>
          <p:nvPr>
            <p:ph idx="1"/>
          </p:nvPr>
        </p:nvSpPr>
        <p:spPr/>
        <p:txBody>
          <a:bodyPr>
            <a:normAutofit/>
          </a:bodyPr>
          <a:lstStyle/>
          <a:p>
            <a:pPr algn="just"/>
            <a:r>
              <a:rPr lang="en-IN" dirty="0"/>
              <a:t>Registration and Login Page</a:t>
            </a:r>
            <a:endParaRPr lang="en-US" dirty="0"/>
          </a:p>
          <a:p>
            <a:pPr algn="just"/>
            <a:r>
              <a:rPr lang="en-IN" dirty="0" err="1"/>
              <a:t>Select_Food</a:t>
            </a:r>
            <a:endParaRPr lang="en-IN" dirty="0"/>
          </a:p>
          <a:p>
            <a:pPr algn="just"/>
            <a:r>
              <a:rPr lang="en-IN" dirty="0"/>
              <a:t>Add Food</a:t>
            </a:r>
          </a:p>
          <a:p>
            <a:pPr algn="just"/>
            <a:r>
              <a:rPr lang="en-IN" dirty="0"/>
              <a:t>Update Food</a:t>
            </a:r>
          </a:p>
          <a:p>
            <a:pPr algn="just"/>
            <a:r>
              <a:rPr lang="en-IN" dirty="0"/>
              <a:t>Delete Food</a:t>
            </a:r>
          </a:p>
          <a:p>
            <a:pPr algn="just"/>
            <a:r>
              <a:rPr lang="en-IN" dirty="0"/>
              <a:t>Profile Page</a:t>
            </a:r>
          </a:p>
          <a:p>
            <a:pPr algn="just"/>
            <a:r>
              <a:rPr lang="en-IN" dirty="0"/>
              <a:t>Calorie Calculations</a:t>
            </a:r>
          </a:p>
          <a:p>
            <a:pPr algn="just"/>
            <a:endParaRPr lang="en-IN" dirty="0"/>
          </a:p>
          <a:p>
            <a:endParaRPr lang="en-IN" dirty="0"/>
          </a:p>
        </p:txBody>
      </p:sp>
    </p:spTree>
    <p:extLst>
      <p:ext uri="{BB962C8B-B14F-4D97-AF65-F5344CB8AC3E}">
        <p14:creationId xmlns:p14="http://schemas.microsoft.com/office/powerpoint/2010/main" val="108361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CA35-3D1E-4A5C-9327-6A4B6844AD97}"/>
              </a:ext>
            </a:extLst>
          </p:cNvPr>
          <p:cNvSpPr>
            <a:spLocks noGrp="1"/>
          </p:cNvSpPr>
          <p:nvPr>
            <p:ph type="title"/>
          </p:nvPr>
        </p:nvSpPr>
        <p:spPr/>
        <p:txBody>
          <a:bodyPr/>
          <a:lstStyle/>
          <a:p>
            <a:r>
              <a:rPr lang="en-IN" dirty="0"/>
              <a:t>Features and highlight</a:t>
            </a:r>
          </a:p>
        </p:txBody>
      </p:sp>
      <p:sp>
        <p:nvSpPr>
          <p:cNvPr id="3" name="Content Placeholder 2">
            <a:extLst>
              <a:ext uri="{FF2B5EF4-FFF2-40B4-BE49-F238E27FC236}">
                <a16:creationId xmlns:a16="http://schemas.microsoft.com/office/drawing/2014/main" id="{22C2BFBA-2D3B-4656-930D-9A1D7FB6ADE2}"/>
              </a:ext>
            </a:extLst>
          </p:cNvPr>
          <p:cNvSpPr>
            <a:spLocks noGrp="1"/>
          </p:cNvSpPr>
          <p:nvPr>
            <p:ph idx="1"/>
          </p:nvPr>
        </p:nvSpPr>
        <p:spPr/>
        <p:txBody>
          <a:bodyPr>
            <a:normAutofit fontScale="85000" lnSpcReduction="10000"/>
          </a:bodyPr>
          <a:lstStyle/>
          <a:p>
            <a:pPr lvl="0"/>
            <a:r>
              <a:rPr lang="en-IN" dirty="0"/>
              <a:t>User login</a:t>
            </a:r>
          </a:p>
          <a:p>
            <a:pPr lvl="0"/>
            <a:r>
              <a:rPr lang="en-IN" dirty="0"/>
              <a:t>user Registration</a:t>
            </a:r>
          </a:p>
          <a:p>
            <a:pPr marL="425450" marR="2652395">
              <a:lnSpc>
                <a:spcPct val="198000"/>
              </a:lnSpc>
              <a:spcBef>
                <a:spcPts val="1090"/>
              </a:spcBef>
              <a:spcAft>
                <a:spcPts val="0"/>
              </a:spcAft>
            </a:pPr>
            <a:r>
              <a:rPr lang="en-US" sz="1800" dirty="0">
                <a:effectLst/>
                <a:latin typeface="+mj-lt"/>
                <a:ea typeface="Times New Roman" panose="02020603050405020304" pitchFamily="18" charset="0"/>
              </a:rPr>
              <a:t>User-Friendly Interface</a:t>
            </a:r>
            <a:endParaRPr lang="en-GB" sz="1800" dirty="0">
              <a:effectLst/>
              <a:latin typeface="+mj-lt"/>
              <a:ea typeface="Times New Roman" panose="02020603050405020304" pitchFamily="18" charset="0"/>
            </a:endParaRPr>
          </a:p>
          <a:p>
            <a:pPr marL="425450" marR="2652395">
              <a:lnSpc>
                <a:spcPct val="198000"/>
              </a:lnSpc>
              <a:spcBef>
                <a:spcPts val="1090"/>
              </a:spcBef>
              <a:spcAft>
                <a:spcPts val="0"/>
              </a:spcAft>
            </a:pPr>
            <a:r>
              <a:rPr lang="en-US" sz="1800" spc="-285" dirty="0">
                <a:effectLst/>
                <a:latin typeface="+mj-lt"/>
                <a:ea typeface="Times New Roman" panose="02020603050405020304" pitchFamily="18" charset="0"/>
              </a:rPr>
              <a:t> </a:t>
            </a:r>
            <a:r>
              <a:rPr lang="en-US" sz="1800" dirty="0">
                <a:effectLst/>
                <a:latin typeface="+mj-lt"/>
                <a:ea typeface="Times New Roman" panose="02020603050405020304" pitchFamily="18" charset="0"/>
              </a:rPr>
              <a:t>Food Database.</a:t>
            </a:r>
            <a:endParaRPr lang="en-GB" sz="1800" dirty="0">
              <a:effectLst/>
              <a:latin typeface="+mj-lt"/>
              <a:ea typeface="Times New Roman" panose="02020603050405020304" pitchFamily="18" charset="0"/>
            </a:endParaRPr>
          </a:p>
          <a:p>
            <a:pPr marL="425450" marR="2729230">
              <a:lnSpc>
                <a:spcPct val="200000"/>
              </a:lnSpc>
              <a:spcBef>
                <a:spcPts val="15"/>
              </a:spcBef>
              <a:spcAft>
                <a:spcPts val="0"/>
              </a:spcAft>
            </a:pPr>
            <a:r>
              <a:rPr lang="en-US" sz="1800" dirty="0">
                <a:effectLst/>
                <a:latin typeface="+mj-lt"/>
                <a:ea typeface="Times New Roman" panose="02020603050405020304" pitchFamily="18" charset="0"/>
              </a:rPr>
              <a:t>Custom Food Entry.</a:t>
            </a:r>
            <a:endParaRPr lang="en-GB" sz="1800" dirty="0">
              <a:effectLst/>
              <a:latin typeface="+mj-lt"/>
              <a:ea typeface="Times New Roman" panose="02020603050405020304" pitchFamily="18" charset="0"/>
            </a:endParaRPr>
          </a:p>
          <a:p>
            <a:pPr marL="425450" marR="2729230">
              <a:lnSpc>
                <a:spcPct val="200000"/>
              </a:lnSpc>
              <a:spcBef>
                <a:spcPts val="15"/>
              </a:spcBef>
              <a:spcAft>
                <a:spcPts val="0"/>
              </a:spcAft>
            </a:pPr>
            <a:r>
              <a:rPr lang="en-US" sz="1800" dirty="0">
                <a:effectLst/>
                <a:latin typeface="+mj-lt"/>
                <a:ea typeface="Times New Roman" panose="02020603050405020304" pitchFamily="18" charset="0"/>
              </a:rPr>
              <a:t> Calorie Calculation</a:t>
            </a:r>
            <a:r>
              <a:rPr lang="en-US" sz="1800" spc="10" dirty="0">
                <a:effectLst/>
                <a:latin typeface="+mj-lt"/>
                <a:ea typeface="Times New Roman" panose="02020603050405020304" pitchFamily="18" charset="0"/>
              </a:rPr>
              <a:t> </a:t>
            </a:r>
            <a:r>
              <a:rPr lang="en-US" sz="1800" dirty="0">
                <a:effectLst/>
                <a:latin typeface="+mj-lt"/>
                <a:ea typeface="Times New Roman" panose="02020603050405020304" pitchFamily="18" charset="0"/>
              </a:rPr>
              <a:t>.</a:t>
            </a:r>
            <a:endParaRPr lang="en-GB" sz="1800" dirty="0">
              <a:effectLst/>
              <a:latin typeface="+mj-lt"/>
              <a:ea typeface="Times New Roman" panose="02020603050405020304" pitchFamily="18" charset="0"/>
            </a:endParaRPr>
          </a:p>
          <a:p>
            <a:pPr marL="425450" marR="1447165">
              <a:lnSpc>
                <a:spcPct val="200000"/>
              </a:lnSpc>
              <a:spcBef>
                <a:spcPts val="5"/>
              </a:spcBef>
              <a:spcAft>
                <a:spcPts val="0"/>
              </a:spcAft>
            </a:pPr>
            <a:r>
              <a:rPr lang="en-US" sz="1800" dirty="0">
                <a:effectLst/>
                <a:latin typeface="+mj-lt"/>
                <a:ea typeface="Times New Roman" panose="02020603050405020304" pitchFamily="18" charset="0"/>
              </a:rPr>
              <a:t> Goal Setting.</a:t>
            </a:r>
            <a:endParaRPr lang="en-GB" sz="1800" dirty="0">
              <a:effectLst/>
              <a:latin typeface="+mj-lt"/>
              <a:ea typeface="Times New Roman" panose="02020603050405020304" pitchFamily="18" charset="0"/>
            </a:endParaRPr>
          </a:p>
          <a:p>
            <a:r>
              <a:rPr lang="en-US" sz="1800" spc="-285" dirty="0">
                <a:effectLst/>
                <a:latin typeface="+mj-lt"/>
                <a:ea typeface="Times New Roman" panose="02020603050405020304" pitchFamily="18" charset="0"/>
              </a:rPr>
              <a:t> </a:t>
            </a:r>
            <a:r>
              <a:rPr lang="en-US" sz="1800" dirty="0">
                <a:effectLst/>
                <a:latin typeface="+mj-lt"/>
                <a:ea typeface="Times New Roman" panose="02020603050405020304" pitchFamily="18" charset="0"/>
              </a:rPr>
              <a:t> Privacy and Security</a:t>
            </a:r>
            <a:endParaRPr lang="en-IN" dirty="0">
              <a:latin typeface="+mj-lt"/>
            </a:endParaRPr>
          </a:p>
        </p:txBody>
      </p:sp>
    </p:spTree>
    <p:extLst>
      <p:ext uri="{BB962C8B-B14F-4D97-AF65-F5344CB8AC3E}">
        <p14:creationId xmlns:p14="http://schemas.microsoft.com/office/powerpoint/2010/main" val="393985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BBBA-E325-4F60-895F-F12C058C669F}"/>
              </a:ext>
            </a:extLst>
          </p:cNvPr>
          <p:cNvSpPr>
            <a:spLocks noGrp="1"/>
          </p:cNvSpPr>
          <p:nvPr>
            <p:ph type="title"/>
          </p:nvPr>
        </p:nvSpPr>
        <p:spPr/>
        <p:txBody>
          <a:bodyPr/>
          <a:lstStyle/>
          <a:p>
            <a:r>
              <a:rPr lang="en-IN" dirty="0"/>
              <a:t>Architecture </a:t>
            </a:r>
          </a:p>
        </p:txBody>
      </p:sp>
      <p:sp>
        <p:nvSpPr>
          <p:cNvPr id="3" name="Content Placeholder 2">
            <a:extLst>
              <a:ext uri="{FF2B5EF4-FFF2-40B4-BE49-F238E27FC236}">
                <a16:creationId xmlns:a16="http://schemas.microsoft.com/office/drawing/2014/main" id="{49B4F18B-651E-4DEF-A396-83B2538DC6C9}"/>
              </a:ext>
            </a:extLst>
          </p:cNvPr>
          <p:cNvSpPr>
            <a:spLocks noGrp="1"/>
          </p:cNvSpPr>
          <p:nvPr>
            <p:ph idx="1"/>
          </p:nvPr>
        </p:nvSpPr>
        <p:spPr>
          <a:xfrm>
            <a:off x="993591" y="2468032"/>
            <a:ext cx="8761412" cy="3416300"/>
          </a:xfrm>
        </p:spPr>
        <p:txBody>
          <a:bodyPr>
            <a:normAutofit fontScale="85000" lnSpcReduction="20000"/>
          </a:bodyPr>
          <a:lstStyle/>
          <a:p>
            <a:r>
              <a:rPr lang="en-US" dirty="0"/>
              <a:t>Presentation Layer:</a:t>
            </a:r>
          </a:p>
          <a:p>
            <a:pPr lvl="1"/>
            <a:r>
              <a:rPr lang="en-US" dirty="0"/>
              <a:t>User Interface (UI): This layer includes the components that interact with users, such as web pages or mobile app screens.</a:t>
            </a:r>
          </a:p>
          <a:p>
            <a:pPr lvl="1"/>
            <a:r>
              <a:rPr lang="en-US" dirty="0"/>
              <a:t>Django Templates: Django's built-in template engine allows you to define HTML templates that render dynamic content and interact with the back-end.</a:t>
            </a:r>
          </a:p>
          <a:p>
            <a:r>
              <a:rPr lang="en-US" dirty="0"/>
              <a:t>Application Layer:</a:t>
            </a:r>
          </a:p>
          <a:p>
            <a:pPr lvl="1"/>
            <a:r>
              <a:rPr lang="en-US" dirty="0"/>
              <a:t>Django: Django serves as the back-end framework, handling HTTP requests, routing, and managing the application's business logic.</a:t>
            </a:r>
          </a:p>
          <a:p>
            <a:pPr lvl="1"/>
            <a:r>
              <a:rPr lang="en-US" dirty="0"/>
              <a:t>Django Views: Views receive requests from the user interface, process data, and generate appropriate responses. They interact with models, services, and external APIs as needed.</a:t>
            </a:r>
          </a:p>
          <a:p>
            <a:pPr lvl="1"/>
            <a:r>
              <a:rPr lang="en-US" dirty="0"/>
              <a:t>Django Forms: Forms handle user input validation and data submission, allowing users to input and update travel-related information.</a:t>
            </a:r>
          </a:p>
          <a:p>
            <a:pPr lvl="1"/>
            <a:r>
              <a:rPr lang="en-US" dirty="0"/>
              <a:t>Third-Party APIs: Integrate with external services such as package booking APIs, to retrieve travel-related information or make bookings</a:t>
            </a:r>
          </a:p>
          <a:p>
            <a:endParaRPr lang="en-IN" dirty="0"/>
          </a:p>
        </p:txBody>
      </p:sp>
    </p:spTree>
    <p:extLst>
      <p:ext uri="{BB962C8B-B14F-4D97-AF65-F5344CB8AC3E}">
        <p14:creationId xmlns:p14="http://schemas.microsoft.com/office/powerpoint/2010/main" val="350589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F5DE-35FF-46C6-AC62-A8F6EEED86DE}"/>
              </a:ext>
            </a:extLst>
          </p:cNvPr>
          <p:cNvSpPr>
            <a:spLocks noGrp="1"/>
          </p:cNvSpPr>
          <p:nvPr>
            <p:ph type="title"/>
          </p:nvPr>
        </p:nvSpPr>
        <p:spPr>
          <a:xfrm>
            <a:off x="1154954" y="946774"/>
            <a:ext cx="8761413" cy="706964"/>
          </a:xfrm>
        </p:spPr>
        <p:txBody>
          <a:bodyPr/>
          <a:lstStyle/>
          <a:p>
            <a:r>
              <a:rPr lang="en-IN" dirty="0"/>
              <a:t>Class Diagram</a:t>
            </a:r>
          </a:p>
        </p:txBody>
      </p:sp>
      <p:pic>
        <p:nvPicPr>
          <p:cNvPr id="7" name="Content Placeholder 6">
            <a:extLst>
              <a:ext uri="{FF2B5EF4-FFF2-40B4-BE49-F238E27FC236}">
                <a16:creationId xmlns:a16="http://schemas.microsoft.com/office/drawing/2014/main" id="{D84C16AD-761D-9F7D-E879-740F81D5B30B}"/>
              </a:ext>
            </a:extLst>
          </p:cNvPr>
          <p:cNvPicPr>
            <a:picLocks noGrp="1" noChangeAspect="1"/>
          </p:cNvPicPr>
          <p:nvPr>
            <p:ph idx="1"/>
          </p:nvPr>
        </p:nvPicPr>
        <p:blipFill>
          <a:blip r:embed="rId2"/>
          <a:stretch>
            <a:fillRect/>
          </a:stretch>
        </p:blipFill>
        <p:spPr>
          <a:xfrm>
            <a:off x="3045305" y="2442348"/>
            <a:ext cx="6871062" cy="4132624"/>
          </a:xfrm>
        </p:spPr>
      </p:pic>
    </p:spTree>
    <p:extLst>
      <p:ext uri="{BB962C8B-B14F-4D97-AF65-F5344CB8AC3E}">
        <p14:creationId xmlns:p14="http://schemas.microsoft.com/office/powerpoint/2010/main" val="4516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C77B-D8DB-48CE-BB36-DB0D543CF164}"/>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1FECBE1A-0403-42B1-9D2F-4E1B5D345BF3}"/>
              </a:ext>
            </a:extLst>
          </p:cNvPr>
          <p:cNvSpPr>
            <a:spLocks noGrp="1"/>
          </p:cNvSpPr>
          <p:nvPr>
            <p:ph idx="1"/>
          </p:nvPr>
        </p:nvSpPr>
        <p:spPr/>
        <p:txBody>
          <a:bodyPr>
            <a:normAutofit fontScale="62500" lnSpcReduction="20000"/>
          </a:bodyPr>
          <a:lstStyle/>
          <a:p>
            <a:pPr marL="342900" marR="409575" lvl="0" indent="-342900">
              <a:lnSpc>
                <a:spcPct val="200000"/>
              </a:lnSpc>
              <a:spcAft>
                <a:spcPts val="0"/>
              </a:spcAft>
              <a:buSzPts val="1200"/>
              <a:buFont typeface="Arial MT"/>
              <a:buChar char="•"/>
              <a:tabLst>
                <a:tab pos="422275" algn="l"/>
                <a:tab pos="423545" algn="l"/>
              </a:tabLst>
            </a:pPr>
            <a:r>
              <a:rPr lang="en-US" sz="1800" dirty="0">
                <a:effectLst/>
                <a:latin typeface="+mj-lt"/>
                <a:ea typeface="Arial MT"/>
                <a:cs typeface="Arial MT"/>
              </a:rPr>
              <a:t>Data Entry and Updating: Incorporating new food items and keeping the database up to date can be time-consuming. It may involve manual data entry, sourcing information from trusted sources, and verifying the accuracy of nutritional data regularly.</a:t>
            </a:r>
            <a:endParaRPr lang="en-GB" sz="1800" dirty="0">
              <a:effectLst/>
              <a:latin typeface="+mj-lt"/>
              <a:ea typeface="Arial MT"/>
              <a:cs typeface="Arial MT"/>
            </a:endParaRPr>
          </a:p>
          <a:p>
            <a:pPr>
              <a:spcBef>
                <a:spcPts val="10"/>
              </a:spcBef>
            </a:pPr>
            <a:r>
              <a:rPr lang="en-US" sz="1800" dirty="0">
                <a:effectLst/>
                <a:latin typeface="+mj-lt"/>
                <a:ea typeface="Times New Roman" panose="02020603050405020304" pitchFamily="18" charset="0"/>
              </a:rPr>
              <a:t> </a:t>
            </a:r>
            <a:endParaRPr lang="en-GB" sz="1800" dirty="0">
              <a:effectLst/>
              <a:latin typeface="+mj-lt"/>
              <a:ea typeface="Times New Roman" panose="02020603050405020304" pitchFamily="18" charset="0"/>
            </a:endParaRPr>
          </a:p>
          <a:p>
            <a:pPr marL="342900" marR="385445" lvl="0" indent="-342900">
              <a:lnSpc>
                <a:spcPct val="200000"/>
              </a:lnSpc>
              <a:spcAft>
                <a:spcPts val="0"/>
              </a:spcAft>
              <a:buSzPts val="1200"/>
              <a:buFont typeface="Arial MT"/>
              <a:buChar char="•"/>
              <a:tabLst>
                <a:tab pos="422275" algn="l"/>
                <a:tab pos="423545" algn="l"/>
              </a:tabLst>
            </a:pPr>
            <a:r>
              <a:rPr lang="en-US" sz="1800" dirty="0">
                <a:effectLst/>
                <a:latin typeface="+mj-lt"/>
                <a:ea typeface="Arial MT"/>
                <a:cs typeface="Arial MT"/>
              </a:rPr>
              <a:t>User Experience Design: Creating an intuitive and user-friendly interface is crucial for the success of the application. Designing an interface that is easy to navigate, visually appealing, and accommodates different device screens and resolutions can be a complex task.</a:t>
            </a:r>
            <a:endParaRPr lang="en-GB" sz="1800" dirty="0">
              <a:effectLst/>
              <a:latin typeface="+mj-lt"/>
              <a:ea typeface="Arial MT"/>
              <a:cs typeface="Arial MT"/>
            </a:endParaRPr>
          </a:p>
          <a:p>
            <a:pPr marL="342900" marR="213360" lvl="0" indent="-342900">
              <a:lnSpc>
                <a:spcPct val="200000"/>
              </a:lnSpc>
              <a:spcAft>
                <a:spcPts val="0"/>
              </a:spcAft>
              <a:buSzPts val="1200"/>
              <a:buFont typeface="Arial MT"/>
              <a:buChar char="•"/>
              <a:tabLst>
                <a:tab pos="422275" algn="l"/>
                <a:tab pos="423545" algn="l"/>
              </a:tabLst>
            </a:pPr>
            <a:r>
              <a:rPr lang="en-US" sz="1800" dirty="0">
                <a:effectLst/>
                <a:latin typeface="+mj-lt"/>
                <a:ea typeface="Arial MT"/>
                <a:cs typeface="Arial MT"/>
              </a:rPr>
              <a:t>Calorie Calculation Accuracy: Accurately calculating calories from various food items, considering portion sizes, cooking methods, and nutritional variations, can pose a challenge. Ensuring accurate and reliable calorie calculations is essential for providing users with trustworthy information.</a:t>
            </a:r>
            <a:endParaRPr lang="en-GB" sz="1800" dirty="0">
              <a:effectLst/>
              <a:latin typeface="+mj-lt"/>
              <a:ea typeface="Arial MT"/>
              <a:cs typeface="Arial MT"/>
            </a:endParaRPr>
          </a:p>
          <a:p>
            <a:endParaRPr lang="en-IN" dirty="0"/>
          </a:p>
        </p:txBody>
      </p:sp>
    </p:spTree>
    <p:extLst>
      <p:ext uri="{BB962C8B-B14F-4D97-AF65-F5344CB8AC3E}">
        <p14:creationId xmlns:p14="http://schemas.microsoft.com/office/powerpoint/2010/main" val="142527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A32F-DC04-42B7-B05C-97E06C4C0B2C}"/>
              </a:ext>
            </a:extLst>
          </p:cNvPr>
          <p:cNvSpPr>
            <a:spLocks noGrp="1"/>
          </p:cNvSpPr>
          <p:nvPr>
            <p:ph type="title"/>
          </p:nvPr>
        </p:nvSpPr>
        <p:spPr/>
        <p:txBody>
          <a:bodyPr/>
          <a:lstStyle/>
          <a:p>
            <a:r>
              <a:rPr lang="en-IN" dirty="0"/>
              <a:t>HOME PAGE</a:t>
            </a:r>
          </a:p>
        </p:txBody>
      </p:sp>
      <p:sp>
        <p:nvSpPr>
          <p:cNvPr id="4" name="Text Placeholder 3">
            <a:extLst>
              <a:ext uri="{FF2B5EF4-FFF2-40B4-BE49-F238E27FC236}">
                <a16:creationId xmlns:a16="http://schemas.microsoft.com/office/drawing/2014/main" id="{65B7D1E6-C74B-40CC-B8BB-43E9F14D60B2}"/>
              </a:ext>
            </a:extLst>
          </p:cNvPr>
          <p:cNvSpPr>
            <a:spLocks noGrp="1"/>
          </p:cNvSpPr>
          <p:nvPr>
            <p:ph type="body" sz="half" idx="2"/>
          </p:nvPr>
        </p:nvSpPr>
        <p:spPr/>
        <p:txBody>
          <a:bodyPr/>
          <a:lstStyle/>
          <a:p>
            <a:r>
              <a:rPr lang="en-IN" dirty="0"/>
              <a:t>The user become login then it redirect to the users home page.</a:t>
            </a:r>
          </a:p>
        </p:txBody>
      </p:sp>
      <p:pic>
        <p:nvPicPr>
          <p:cNvPr id="8" name="Content Placeholder 7">
            <a:extLst>
              <a:ext uri="{FF2B5EF4-FFF2-40B4-BE49-F238E27FC236}">
                <a16:creationId xmlns:a16="http://schemas.microsoft.com/office/drawing/2014/main" id="{0C85BD95-3F68-6FD1-0BE1-84C7D76657F9}"/>
              </a:ext>
            </a:extLst>
          </p:cNvPr>
          <p:cNvPicPr>
            <a:picLocks noGrp="1" noChangeAspect="1"/>
          </p:cNvPicPr>
          <p:nvPr>
            <p:ph idx="1"/>
          </p:nvPr>
        </p:nvPicPr>
        <p:blipFill>
          <a:blip r:embed="rId2"/>
          <a:stretch>
            <a:fillRect/>
          </a:stretch>
        </p:blipFill>
        <p:spPr>
          <a:xfrm>
            <a:off x="5778500" y="2272456"/>
            <a:ext cx="5195888" cy="2922687"/>
          </a:xfrm>
        </p:spPr>
      </p:pic>
    </p:spTree>
    <p:extLst>
      <p:ext uri="{BB962C8B-B14F-4D97-AF65-F5344CB8AC3E}">
        <p14:creationId xmlns:p14="http://schemas.microsoft.com/office/powerpoint/2010/main" val="411915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5097-ACB9-4082-A6C6-F2D83B9CA972}"/>
              </a:ext>
            </a:extLst>
          </p:cNvPr>
          <p:cNvSpPr>
            <a:spLocks noGrp="1"/>
          </p:cNvSpPr>
          <p:nvPr>
            <p:ph type="title"/>
          </p:nvPr>
        </p:nvSpPr>
        <p:spPr/>
        <p:txBody>
          <a:bodyPr/>
          <a:lstStyle/>
          <a:p>
            <a:r>
              <a:rPr lang="en-IN" dirty="0"/>
              <a:t>PROFILE</a:t>
            </a:r>
          </a:p>
        </p:txBody>
      </p:sp>
      <p:sp>
        <p:nvSpPr>
          <p:cNvPr id="4" name="Text Placeholder 3">
            <a:extLst>
              <a:ext uri="{FF2B5EF4-FFF2-40B4-BE49-F238E27FC236}">
                <a16:creationId xmlns:a16="http://schemas.microsoft.com/office/drawing/2014/main" id="{BE1C87F1-6C9E-4AC1-9AC0-B7FE50998886}"/>
              </a:ext>
            </a:extLst>
          </p:cNvPr>
          <p:cNvSpPr>
            <a:spLocks noGrp="1"/>
          </p:cNvSpPr>
          <p:nvPr>
            <p:ph type="body" sz="half" idx="2"/>
          </p:nvPr>
        </p:nvSpPr>
        <p:spPr/>
        <p:txBody>
          <a:bodyPr/>
          <a:lstStyle/>
          <a:p>
            <a:endParaRPr lang="en-IN" dirty="0"/>
          </a:p>
        </p:txBody>
      </p:sp>
      <p:pic>
        <p:nvPicPr>
          <p:cNvPr id="8" name="Content Placeholder 7">
            <a:extLst>
              <a:ext uri="{FF2B5EF4-FFF2-40B4-BE49-F238E27FC236}">
                <a16:creationId xmlns:a16="http://schemas.microsoft.com/office/drawing/2014/main" id="{39D80DDC-4690-9A38-A471-95E46DDB9FCE}"/>
              </a:ext>
            </a:extLst>
          </p:cNvPr>
          <p:cNvPicPr>
            <a:picLocks noGrp="1" noChangeAspect="1"/>
          </p:cNvPicPr>
          <p:nvPr>
            <p:ph idx="1"/>
          </p:nvPr>
        </p:nvPicPr>
        <p:blipFill>
          <a:blip r:embed="rId2"/>
          <a:stretch>
            <a:fillRect/>
          </a:stretch>
        </p:blipFill>
        <p:spPr>
          <a:xfrm>
            <a:off x="5778500" y="2272456"/>
            <a:ext cx="5195888" cy="2922687"/>
          </a:xfrm>
        </p:spPr>
      </p:pic>
    </p:spTree>
    <p:extLst>
      <p:ext uri="{BB962C8B-B14F-4D97-AF65-F5344CB8AC3E}">
        <p14:creationId xmlns:p14="http://schemas.microsoft.com/office/powerpoint/2010/main" val="2681360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Slice</Template>
  <TotalTime>445</TotalTime>
  <Words>681</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MT</vt:lpstr>
      <vt:lpstr>Century Gothic</vt:lpstr>
      <vt:lpstr>Söhne</vt:lpstr>
      <vt:lpstr>Times New Roman</vt:lpstr>
      <vt:lpstr>Wingdings 3</vt:lpstr>
      <vt:lpstr>Ion Boardroom</vt:lpstr>
      <vt:lpstr>FOODFIT</vt:lpstr>
      <vt:lpstr>ABSTRACT</vt:lpstr>
      <vt:lpstr>REQUIRMENTS</vt:lpstr>
      <vt:lpstr>Features and highlight</vt:lpstr>
      <vt:lpstr>Architecture </vt:lpstr>
      <vt:lpstr>Class Diagram</vt:lpstr>
      <vt:lpstr>Challenges..</vt:lpstr>
      <vt:lpstr>HOME PAGE</vt:lpstr>
      <vt:lpstr>PROFILE</vt:lpstr>
      <vt:lpstr>ADD FOOD</vt:lpstr>
      <vt:lpstr>SELECT FOOD</vt:lpstr>
      <vt:lpstr>Admin interface</vt:lpstr>
      <vt:lpstr>Future enhancement</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TRAVELO</dc:title>
  <dc:creator>gourikrishna3924@gmail.com</dc:creator>
  <cp:lastModifiedBy>hp</cp:lastModifiedBy>
  <cp:revision>23</cp:revision>
  <dcterms:created xsi:type="dcterms:W3CDTF">2023-05-24T04:27:05Z</dcterms:created>
  <dcterms:modified xsi:type="dcterms:W3CDTF">2023-05-26T15:13:17Z</dcterms:modified>
</cp:coreProperties>
</file>