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7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>
      <p:cViewPr>
        <p:scale>
          <a:sx n="82" d="100"/>
          <a:sy n="82" d="100"/>
        </p:scale>
        <p:origin x="60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79A9C-3504-4FC1-ADC9-C56B4E2EFFA0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779E6-2691-4158-BF08-DFFDD227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42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779E6-2691-4158-BF08-DFFDD2275F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62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4B29-DB89-493A-B915-29B46A078BB2}" type="datetime1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6CFF-F3B5-4C97-B950-35D363CD1BF3}" type="datetime1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C638-46AB-41B0-9034-2D5A7C457409}" type="datetime1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6577-7C06-496B-AF26-C79474478485}" type="datetime1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A345-88EB-4B8D-8B8A-976903932FB8}" type="datetime1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8A05-2125-4110-B75B-AFFD5ABEA656}" type="datetime1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EBED-CFD2-4136-A2F9-A58627E41460}" type="datetime1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EE3-EE6A-4024-A41F-333FC16144DA}" type="datetime1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9A-F4F8-470E-8738-DFCF6D69ABCE}" type="datetime1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4F70-61A1-4FD8-AB2F-BFCCD8377B92}" type="datetime1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8227-708F-409E-900F-98BB20F6A854}" type="datetime1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6B5F0B6-CD03-4C08-98FC-E9F7D3FD6105}" type="datetime1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5369F7E-1DE9-40C4-8826-EB057C9847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Bootstrap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77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Grid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Bootstrap grid system has four classes:</a:t>
            </a:r>
          </a:p>
          <a:p>
            <a:pPr marL="0" indent="0" algn="just">
              <a:buNone/>
            </a:pP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err="1"/>
              <a:t>xs</a:t>
            </a:r>
            <a:r>
              <a:rPr lang="en-US" dirty="0"/>
              <a:t> (for phones - screens less than 768px wide)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err="1"/>
              <a:t>sm</a:t>
            </a:r>
            <a:r>
              <a:rPr lang="en-US" dirty="0"/>
              <a:t> (for tablets - screens equal to or greater than 768px wide)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md (for small laptops - screens equal to or greater than 992px wide)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err="1"/>
              <a:t>lg</a:t>
            </a:r>
            <a:r>
              <a:rPr lang="en-US" dirty="0"/>
              <a:t> (for laptops and desktops - screens equal to or greater than 1200px wide)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The classes above can be combined to create more dynamic and flexible layouts.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7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Grid System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Some Bootstrap grid system rules:</a:t>
            </a: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Rows must be placed within a .container (fixed-width) or .container-fluid (full-width) for proper alignment and padding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rows to create horizontal groups of columns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Content should be placed within columns, and only columns may be immediate children of rows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Predefined classes like .row and .col-sm-4 are available for quickly making grid layouts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Columns create gutters (gaps between column content) via padding. That padding is offset in rows for the first and last column via negative margin on .rows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Grid columns are created by specifying the number of 12 available columns you wish to span. For example, three equal columns would use three .col-sm-4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Column widths are in percentage, so they are always fluid and sized relative to their parent element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31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The Bootstrap grid system has four classes: </a:t>
            </a:r>
            <a:r>
              <a:rPr lang="en-US" dirty="0" err="1"/>
              <a:t>xs</a:t>
            </a:r>
            <a:r>
              <a:rPr lang="en-US" dirty="0"/>
              <a:t> (phones), </a:t>
            </a:r>
            <a:r>
              <a:rPr lang="en-US" dirty="0" err="1"/>
              <a:t>sm</a:t>
            </a:r>
            <a:r>
              <a:rPr lang="en-US" dirty="0"/>
              <a:t> (tablets), md (desktops), and </a:t>
            </a:r>
            <a:r>
              <a:rPr lang="en-US" dirty="0" err="1"/>
              <a:t>lg</a:t>
            </a:r>
            <a:r>
              <a:rPr lang="en-US" dirty="0"/>
              <a:t> (larger desktops). The classes can be combined to create more dynamic and flexible layouts.</a:t>
            </a:r>
          </a:p>
          <a:p>
            <a:pPr algn="just"/>
            <a:r>
              <a:rPr lang="en-US" b="1" dirty="0"/>
              <a:t>Tip:</a:t>
            </a:r>
            <a:r>
              <a:rPr lang="en-US" dirty="0"/>
              <a:t> Each class scales up, so if you wish to set the same widths for </a:t>
            </a:r>
            <a:r>
              <a:rPr lang="en-US" dirty="0" err="1"/>
              <a:t>xs</a:t>
            </a:r>
            <a:r>
              <a:rPr lang="en-US" dirty="0"/>
              <a:t> and </a:t>
            </a:r>
            <a:r>
              <a:rPr lang="en-US" dirty="0" err="1"/>
              <a:t>sm</a:t>
            </a:r>
            <a:r>
              <a:rPr lang="en-US" dirty="0"/>
              <a:t>, you only need to specify </a:t>
            </a:r>
            <a:r>
              <a:rPr lang="en-US" dirty="0" err="1"/>
              <a:t>xs</a:t>
            </a:r>
            <a:r>
              <a:rPr lang="en-US" dirty="0"/>
              <a:t>.</a:t>
            </a:r>
          </a:p>
          <a:p>
            <a:endParaRPr lang="en-US" dirty="0">
              <a:solidFill>
                <a:srgbClr val="0000CD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chemeClr val="accent6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=“container”&gt;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="row"&gt;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="col-sm-4"&gt;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.col-sm-4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="col-sm-4"&gt;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.col-sm-4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="col-sm-4"&gt;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.col-sm-4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chemeClr val="accent6"/>
                </a:solidFill>
                <a:latin typeface="Consolas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endParaRPr lang="en-US" dirty="0">
              <a:solidFill>
                <a:srgbClr val="0000CD"/>
              </a:solidFill>
              <a:latin typeface="Consola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03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 Text/Typography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Bootstrap's global default font-size is 14px, with a line-height of 1.428.</a:t>
            </a:r>
          </a:p>
          <a:p>
            <a:r>
              <a:rPr lang="en-US" dirty="0"/>
              <a:t>This is applied to the &lt;body&gt; element and all paragraphs (&lt;p&gt;).</a:t>
            </a:r>
          </a:p>
          <a:p>
            <a:r>
              <a:rPr lang="en-US" dirty="0"/>
              <a:t>In addition, all &lt;p&gt; elements have a bottom margin that equals half their computed line-height (10px by default).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&lt;div class="container"&gt;</a:t>
            </a:r>
          </a:p>
          <a:p>
            <a:pPr marL="0" indent="0">
              <a:buNone/>
            </a:pPr>
            <a:r>
              <a:rPr lang="en-US" dirty="0"/>
              <a:t>  &lt;h1&gt;h1 Bootstrap heading (36px)&lt;/h1&gt;</a:t>
            </a:r>
          </a:p>
          <a:p>
            <a:pPr marL="0" indent="0">
              <a:buNone/>
            </a:pPr>
            <a:r>
              <a:rPr lang="en-US" dirty="0"/>
              <a:t>  &lt;h2&gt;h2 Bootstrap heading (30px)&lt;/h2&gt;</a:t>
            </a:r>
          </a:p>
          <a:p>
            <a:pPr marL="0" indent="0">
              <a:buNone/>
            </a:pPr>
            <a:r>
              <a:rPr lang="en-US" dirty="0"/>
              <a:t>  &lt;h3&gt;h3 Bootstrap heading (24px)&lt;/h3&gt;</a:t>
            </a:r>
          </a:p>
          <a:p>
            <a:pPr marL="0" indent="0">
              <a:buNone/>
            </a:pPr>
            <a:r>
              <a:rPr lang="en-US" dirty="0"/>
              <a:t>  &lt;h4&gt;h4 Bootstrap heading (18px)&lt;/h4&gt;</a:t>
            </a:r>
          </a:p>
          <a:p>
            <a:pPr marL="0" indent="0">
              <a:buNone/>
            </a:pPr>
            <a:r>
              <a:rPr lang="en-US" dirty="0"/>
              <a:t>  &lt;h5&gt;h5 Bootstrap heading (14px)&lt;/h5&gt;</a:t>
            </a:r>
          </a:p>
          <a:p>
            <a:pPr marL="0" indent="0">
              <a:buNone/>
            </a:pPr>
            <a:r>
              <a:rPr lang="en-US" dirty="0"/>
              <a:t>  &lt;h6&gt;h6 Bootstrap heading (12px)&lt;/h6&gt;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80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 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/>
              <a:t>A basic Bootstrap table has a light padding and only horizontal dividers.</a:t>
            </a:r>
          </a:p>
          <a:p>
            <a:r>
              <a:rPr lang="en-US" sz="1600" dirty="0"/>
              <a:t>The .table class adds basic styling to a table:</a:t>
            </a:r>
          </a:p>
          <a:p>
            <a:pPr marL="0" indent="0">
              <a:buNone/>
            </a:pPr>
            <a:r>
              <a:rPr lang="en-US" sz="1600" dirty="0"/>
              <a:t> &lt;table class="table"&gt;</a:t>
            </a:r>
          </a:p>
          <a:p>
            <a:pPr marL="0" indent="0">
              <a:buNone/>
            </a:pPr>
            <a:r>
              <a:rPr lang="en-US" sz="1600" dirty="0"/>
              <a:t>    &lt;</a:t>
            </a:r>
            <a:r>
              <a:rPr lang="en-US" sz="1600" dirty="0" err="1"/>
              <a:t>thead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      &lt;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        &lt;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  <a:r>
              <a:rPr lang="en-US" sz="1600" dirty="0" err="1"/>
              <a:t>Firstname</a:t>
            </a:r>
            <a:r>
              <a:rPr lang="en-US" sz="1600" dirty="0"/>
              <a:t>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        &lt;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  <a:r>
              <a:rPr lang="en-US" sz="1600" dirty="0" err="1"/>
              <a:t>Lastname</a:t>
            </a:r>
            <a:r>
              <a:rPr lang="en-US" sz="1600" dirty="0"/>
              <a:t>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        &lt;</a:t>
            </a:r>
            <a:r>
              <a:rPr lang="en-US" sz="1600" dirty="0" err="1"/>
              <a:t>th</a:t>
            </a:r>
            <a:r>
              <a:rPr lang="en-US" sz="1600" dirty="0"/>
              <a:t>&gt;Email&lt;/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      &lt;/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    &lt;/</a:t>
            </a:r>
            <a:r>
              <a:rPr lang="en-US" sz="1600" dirty="0" err="1"/>
              <a:t>thead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    &lt;</a:t>
            </a:r>
            <a:r>
              <a:rPr lang="en-US" sz="1600" dirty="0" err="1"/>
              <a:t>tbody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      &lt;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        &lt;td&gt;John&lt;/td&gt;</a:t>
            </a:r>
          </a:p>
          <a:p>
            <a:pPr marL="0" indent="0">
              <a:buNone/>
            </a:pPr>
            <a:r>
              <a:rPr lang="en-US" sz="1600" dirty="0"/>
              <a:t>        &lt;td&gt;Doe&lt;/td&gt;</a:t>
            </a:r>
          </a:p>
          <a:p>
            <a:pPr marL="0" indent="0">
              <a:buNone/>
            </a:pPr>
            <a:r>
              <a:rPr lang="en-US" sz="1600" dirty="0"/>
              <a:t>        &lt;td&gt;john@example.com&lt;/td&gt;</a:t>
            </a:r>
          </a:p>
          <a:p>
            <a:pPr marL="0" indent="0">
              <a:buNone/>
            </a:pPr>
            <a:r>
              <a:rPr lang="en-US" sz="1600" dirty="0"/>
              <a:t>      &lt;/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    &lt;/</a:t>
            </a:r>
            <a:r>
              <a:rPr lang="en-US" sz="1600" dirty="0" err="1"/>
              <a:t>tbody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  &lt;/table&gt;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18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 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dirty="0"/>
              <a:t>Striped Rows</a:t>
            </a:r>
          </a:p>
          <a:p>
            <a:pPr algn="just"/>
            <a:r>
              <a:rPr lang="en-US" dirty="0"/>
              <a:t>The </a:t>
            </a:r>
            <a:r>
              <a:rPr lang="en-US" b="1" dirty="0"/>
              <a:t>.table-striped</a:t>
            </a:r>
            <a:r>
              <a:rPr lang="en-US" dirty="0"/>
              <a:t> class adds zebra-stripes to a table: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b="1" dirty="0"/>
              <a:t>Bordered Table</a:t>
            </a:r>
          </a:p>
          <a:p>
            <a:pPr algn="just"/>
            <a:r>
              <a:rPr lang="en-US" dirty="0"/>
              <a:t>The </a:t>
            </a:r>
            <a:r>
              <a:rPr lang="en-US" b="1" dirty="0"/>
              <a:t>.table-bordered</a:t>
            </a:r>
            <a:r>
              <a:rPr lang="en-US" dirty="0"/>
              <a:t> class adds borders on all sides of the table and cells: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b="1" dirty="0"/>
              <a:t>Hover Rows</a:t>
            </a:r>
          </a:p>
          <a:p>
            <a:pPr algn="just"/>
            <a:r>
              <a:rPr lang="en-US" dirty="0"/>
              <a:t>The </a:t>
            </a:r>
            <a:r>
              <a:rPr lang="en-US" b="1" dirty="0"/>
              <a:t>.table-hover</a:t>
            </a:r>
            <a:r>
              <a:rPr lang="en-US" dirty="0"/>
              <a:t> class adds a hover effect (grey background color) on table rows: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b="1" dirty="0"/>
              <a:t>Condensed Table</a:t>
            </a:r>
          </a:p>
          <a:p>
            <a:pPr algn="just"/>
            <a:r>
              <a:rPr lang="en-US" dirty="0"/>
              <a:t>The </a:t>
            </a:r>
            <a:r>
              <a:rPr lang="en-US" b="1" dirty="0"/>
              <a:t>.table-condensed</a:t>
            </a:r>
            <a:r>
              <a:rPr lang="en-US" dirty="0"/>
              <a:t> class makes a table more compact by cutting cell padding in half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98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 Tables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contextual classes </a:t>
            </a:r>
            <a:r>
              <a:rPr lang="en-US" dirty="0"/>
              <a:t>that can be used are: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879620"/>
              </p:ext>
            </p:extLst>
          </p:nvPr>
        </p:nvGraphicFramePr>
        <p:xfrm>
          <a:off x="457200" y="2286000"/>
          <a:ext cx="7467600" cy="3618516"/>
        </p:xfrm>
        <a:graphic>
          <a:graphicData uri="http://schemas.openxmlformats.org/drawingml/2006/table">
            <a:tbl>
              <a:tblPr/>
              <a:tblGrid>
                <a:gridCol w="1521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30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dirty="0">
                          <a:effectLst/>
                        </a:rPr>
                        <a:t>Class</a:t>
                      </a:r>
                    </a:p>
                  </a:txBody>
                  <a:tcPr marL="75242" marR="75242" marT="75242" marB="7524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75242" marR="75242" marT="75242" marB="7524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08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.active</a:t>
                      </a:r>
                    </a:p>
                  </a:txBody>
                  <a:tcPr marL="75242" marR="75242" marT="75242" marB="752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Applies the hover color to the table row or table cell</a:t>
                      </a:r>
                    </a:p>
                  </a:txBody>
                  <a:tcPr marL="75242" marR="75242" marT="75242" marB="752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08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.success</a:t>
                      </a:r>
                    </a:p>
                  </a:txBody>
                  <a:tcPr marL="75242" marR="75242" marT="75242" marB="752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Indicates a successful or positive action</a:t>
                      </a:r>
                    </a:p>
                  </a:txBody>
                  <a:tcPr marL="75242" marR="75242" marT="75242" marB="752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08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.info</a:t>
                      </a:r>
                    </a:p>
                  </a:txBody>
                  <a:tcPr marL="75242" marR="75242" marT="75242" marB="752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Indicates a neutral informative change or action</a:t>
                      </a:r>
                    </a:p>
                  </a:txBody>
                  <a:tcPr marL="75242" marR="75242" marT="75242" marB="752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08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.warning</a:t>
                      </a:r>
                    </a:p>
                  </a:txBody>
                  <a:tcPr marL="75242" marR="75242" marT="75242" marB="752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Indicates a warning that might need attention</a:t>
                      </a:r>
                    </a:p>
                  </a:txBody>
                  <a:tcPr marL="75242" marR="75242" marT="75242" marB="752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08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.danger</a:t>
                      </a:r>
                    </a:p>
                  </a:txBody>
                  <a:tcPr marL="75242" marR="75242" marT="75242" marB="752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Indicates a dangerous or potentially negative action</a:t>
                      </a:r>
                    </a:p>
                  </a:txBody>
                  <a:tcPr marL="75242" marR="75242" marT="75242" marB="752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86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Responsive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 .table-responsive class creates a responsive table. The table will then scroll horizontally on small devices (under 768px). When viewing on anything larger than 768px wide, there is no difference:</a:t>
            </a:r>
          </a:p>
          <a:p>
            <a:pPr algn="just"/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="table-responsive"&gt;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table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="table"&gt;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   ...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/table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54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Rounded Corners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 .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-rounded class adds rounded corners to an image (IE8 does not support rounded corners):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 err="1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="cinqueterre.jpg"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2000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-rounded"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alt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="Cinque Terre"&gt;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Circle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 .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-circle class shapes the image to a circle (IE8 does not support rounded corners):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 dirty="0" err="1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18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="cinqueterre.jpg"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sz="18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1800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18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-circle"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alt</a:t>
            </a:r>
            <a:r>
              <a:rPr lang="en-US" sz="18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="Cinque Terre"&gt;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Thumbnail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 .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-thumbnail class shapes the image to a thumbnail: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 dirty="0" err="1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18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="cinqueterre.jpg"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sz="18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1800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18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-thumbnail"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alt</a:t>
            </a:r>
            <a:r>
              <a:rPr lang="en-US" sz="18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="Cinque Terre"&gt;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34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Responsive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Responsive Images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Images come in all sizes. So do screens. Responsive images automatically adjust to fit the size of the screen.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 responsive images by adding an .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-responsive class to the &lt;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 tag. The image will then scale nicely to the parent element.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 .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-responsive class applies display: block; and max-width: 100%; and height: auto; to the image: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-responsive"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="img_chania.jpg"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alt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Chania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0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Bootstrap?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Bootstrap is a free front-end framework for faster and easier web development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Bootstrap includes HTML and CSS based design templates for typography, forms, buttons, tables, navigation, modals, image carousels and many other, as well as optional JavaScript plugins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Bootstrap also gives you the ability to easily create responsive designs.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Bootstrap was developed by Mark Otto and Jacob Thornton at Twitter, and released as an open source product in August 2011 on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76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 </a:t>
            </a:r>
            <a:r>
              <a:rPr lang="en-US" dirty="0" err="1"/>
              <a:t>Jumbotron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jumbotron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indicates a big box for calling extra attention to some special content or information.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jumbotron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displayed as a grey box with rounded corners. It also enlarges the font sizes of the text inside it.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Tip: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Inside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jumbotron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you can put nearly any valid HTML, including other Bootstrap elements/classes.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="container"&gt;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jumbotron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h1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Bootstrap Tutorial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/h1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Bootstrap is the most popular HTML, CSS, and JS framework for developing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 responsive, mobile-first projects on the web.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some text.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another text.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88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 Wells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.well class adds a rounded border around an element with a gray background color and some padding:</a:t>
            </a:r>
          </a:p>
          <a:p>
            <a:endParaRPr lang="en-US" dirty="0"/>
          </a:p>
          <a:p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="well"&gt;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Basic Well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="well well-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sm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Small Well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="well well-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lg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Large Well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8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 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Bootstrap provides an easy way to create predefined alert messages: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Alerts are created with the .alert class, followed by one of the four contextual classes .alert-success, .alert-info, .alert-warning or .alert-danger: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="alert alert-success"&gt;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strong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Success!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/strong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Indicates a successful or positive action.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="alert alert-info"&gt;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strong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Info!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/strong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Indicates a neutral informative change or action.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="alert alert-warning"&gt;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strong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Warning!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/strong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Indicates a warning that might need attention.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="alert alert-danger"&gt;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strong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Danger!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/strong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Indicates a dangerous or potentially negative action.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37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 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Bootstrap provides different styles of buttons: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="button"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/button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="button"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-default"&gt;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/button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="button"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-primary"&gt;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/button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="button"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-success"&gt;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/button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="button"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-info"&gt;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/button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="button"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-warning"&gt;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Warning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/button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="button"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-danger"&gt;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Danger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/button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="button"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-link"&gt;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/button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Button Size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="button"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-primary 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btn-lg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/button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="button"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-primary"&gt;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/button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="button"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-primary 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btn-sm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Small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/button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="button"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-primary 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btn-xs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XSmall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/button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60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 Button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Bootstrap allows you to group a series of buttons together (on a single line) in a button group: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2000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-group"&gt;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type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="button"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2000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-primary“ &gt;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Apple 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/button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type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="button"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2000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-primary"&gt;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Samsung 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/button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type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="button"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2000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-primary"&gt;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Sony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/button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/div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endParaRPr lang="en-US" sz="2000" dirty="0">
              <a:solidFill>
                <a:srgbClr val="0000C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Vertical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2000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-group-vertical"&gt;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type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="button"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2000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-primary"&gt;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Apple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/button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type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="button"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2000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-primary"&gt;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Samsung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/button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type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="button"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2000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-primary"&gt;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Sony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/button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/div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50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 </a:t>
            </a:r>
            <a:r>
              <a:rPr lang="en-US" dirty="0" err="1"/>
              <a:t>Glyphicons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Glyphicons</a:t>
            </a:r>
            <a:r>
              <a:rPr lang="en-US" dirty="0"/>
              <a:t> can be used in text, buttons, toolbars, navigation, forms, etc.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Envelope icon: 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glyphicon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glyphicon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-envelope"&gt;&lt;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/span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Envelope icon as a link: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="#"&gt;&lt;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glyphicon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glyphicon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-envelope"&gt;&lt;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/span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/a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 icon: 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glyphicon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glyphicon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-search"&gt;&lt;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/span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 icon on a button: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="button"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-default"&gt;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glyphicon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glyphicon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-search"&gt;&lt;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/span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Search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/button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 icon on a styled button: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="button"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-info"&gt;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glyphicon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glyphicon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-search"&gt;&lt;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/span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Search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/button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 icon: 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glyphicon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glyphicon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-print"&gt;&lt;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/span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 icon on a styled link button: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="#"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-success 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-lg"&gt;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glyphicon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glyphicon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-print"&gt;&lt;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/span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Print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/a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endParaRPr lang="en-US" dirty="0">
              <a:solidFill>
                <a:srgbClr val="0000C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32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 Badges and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Badges 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Badges are numerical indicators of how many items are associated with a link: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="#"&gt;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News 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span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="badge"&gt;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/span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/a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&gt;&lt;</a:t>
            </a:r>
            <a:r>
              <a:rPr lang="en-US" sz="2000" dirty="0" err="1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="#"&gt;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Comments 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span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="badge"&gt;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/span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/a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&gt;&lt;</a:t>
            </a:r>
            <a:r>
              <a:rPr lang="en-US" sz="2000" dirty="0" err="1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="#"&gt;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Updates 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span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="badge"&gt;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/span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/a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endParaRPr lang="en-US" sz="2000" dirty="0">
              <a:solidFill>
                <a:srgbClr val="0000C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Badges can also be used inside other elements, such as buttons:</a:t>
            </a:r>
          </a:p>
          <a:p>
            <a:pPr marL="0" indent="0">
              <a:buNone/>
            </a:pPr>
            <a:endParaRPr lang="en-US" sz="2000" dirty="0">
              <a:solidFill>
                <a:srgbClr val="0000C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type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="button"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2000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-primary"&gt;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 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span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="badge"&gt;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 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/span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/button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Labels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Labels are used to provide additional information about something: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span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="label label-default"&gt;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 Label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/span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span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="label label-primary"&gt;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 Label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/span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span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="label label-success"&gt;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 Label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/span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span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="label label-info"&gt;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 Label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/span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span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="label label-warning"&gt;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Warning Label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/span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span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="label label-danger"&gt;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Danger Label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/span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88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 Progress Bars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progress bar can be used to show a user how far along he/she is in a process.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Bootstrap provides several types of progress bars.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="progress"&gt;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="progress-bar"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role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progressbar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aria-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valuenow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="70"</a:t>
            </a:r>
            <a:b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aria-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valuemin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="0"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aria-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valuemax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="100"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style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="width:70%"&gt;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-only"&gt;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70% Complete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/span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Progress Bar With Label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="progress"&gt;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="progress-bar"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role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progressbar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aria-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valuenow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="70"</a:t>
            </a:r>
            <a:b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aria-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valuemin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="0"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aria-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valuemax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="100"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style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="width:70%"&gt;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 70%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88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 Pagination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a web site with lots of pages, you may wish to add some sort of pagination to each page.</a:t>
            </a:r>
          </a:p>
          <a:p>
            <a:endParaRPr lang="en-US" dirty="0"/>
          </a:p>
          <a:p>
            <a:pPr marL="0" indent="0">
              <a:buNone/>
            </a:pP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ul</a:t>
            </a:r>
            <a:r>
              <a:rPr lang="it-IT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="pagination"&gt;</a:t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li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a</a:t>
            </a:r>
            <a:r>
              <a:rPr lang="it-IT" dirty="0">
                <a:solidFill>
                  <a:srgbClr val="FF0000"/>
                </a:solidFill>
                <a:latin typeface="Consolas"/>
              </a:rPr>
              <a:t> href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="#"&gt;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1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/a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/li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li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a</a:t>
            </a:r>
            <a:r>
              <a:rPr lang="it-IT" dirty="0">
                <a:solidFill>
                  <a:srgbClr val="FF0000"/>
                </a:solidFill>
                <a:latin typeface="Consolas"/>
              </a:rPr>
              <a:t> href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="#"&gt;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2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/a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/li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li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a</a:t>
            </a:r>
            <a:r>
              <a:rPr lang="it-IT" dirty="0">
                <a:solidFill>
                  <a:srgbClr val="FF0000"/>
                </a:solidFill>
                <a:latin typeface="Consolas"/>
              </a:rPr>
              <a:t> href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="#"&gt;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3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/a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/li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li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a</a:t>
            </a:r>
            <a:r>
              <a:rPr lang="it-IT" dirty="0">
                <a:solidFill>
                  <a:srgbClr val="FF0000"/>
                </a:solidFill>
                <a:latin typeface="Consolas"/>
              </a:rPr>
              <a:t> href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="#"&gt;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4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/a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/li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li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a</a:t>
            </a:r>
            <a:r>
              <a:rPr lang="it-IT" dirty="0">
                <a:solidFill>
                  <a:srgbClr val="FF0000"/>
                </a:solidFill>
                <a:latin typeface="Consolas"/>
              </a:rPr>
              <a:t> href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="#"&gt;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5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/a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/li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it-IT" dirty="0"/>
            </a:b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/ul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11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Breadcrumbs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form for pagination, is breadcrumbs</a:t>
            </a:r>
          </a:p>
          <a:p>
            <a:r>
              <a:rPr lang="en-US" dirty="0"/>
              <a:t>The .breadcrumb class indicates the current page's location within a navigational hierarchy</a:t>
            </a:r>
          </a:p>
          <a:p>
            <a:endParaRPr lang="en-US" dirty="0"/>
          </a:p>
          <a:p>
            <a:pPr marL="0" indent="0">
              <a:buNone/>
            </a:pP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ul</a:t>
            </a:r>
            <a:r>
              <a:rPr lang="it-IT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="breadcrumb"&gt;</a:t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li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a</a:t>
            </a:r>
            <a:r>
              <a:rPr lang="it-IT" dirty="0">
                <a:solidFill>
                  <a:srgbClr val="FF0000"/>
                </a:solidFill>
                <a:latin typeface="Consolas"/>
              </a:rPr>
              <a:t> href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="#"&gt;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Home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/a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/li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li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a</a:t>
            </a:r>
            <a:r>
              <a:rPr lang="it-IT" dirty="0">
                <a:solidFill>
                  <a:srgbClr val="FF0000"/>
                </a:solidFill>
                <a:latin typeface="Consolas"/>
              </a:rPr>
              <a:t> href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="#"&gt;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Private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/a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/li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li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a</a:t>
            </a:r>
            <a:r>
              <a:rPr lang="it-IT" dirty="0">
                <a:solidFill>
                  <a:srgbClr val="FF0000"/>
                </a:solidFill>
                <a:latin typeface="Consolas"/>
              </a:rPr>
              <a:t> href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="#"&gt;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Pictures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/a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/li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li</a:t>
            </a:r>
            <a:r>
              <a:rPr lang="it-IT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="active"&gt;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Vacation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/li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it-IT" dirty="0"/>
            </a:b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/ul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8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Use Bootstrap?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dirty="0"/>
              <a:t>Advantages of Bootstrap:</a:t>
            </a:r>
          </a:p>
          <a:p>
            <a:pPr marL="0" indent="0" algn="just">
              <a:buNone/>
            </a:pPr>
            <a:endParaRPr lang="en-US" b="1" dirty="0"/>
          </a:p>
          <a:p>
            <a:pPr algn="just"/>
            <a:r>
              <a:rPr lang="en-US" b="1" dirty="0"/>
              <a:t>Easy to use:</a:t>
            </a:r>
            <a:r>
              <a:rPr lang="en-US" dirty="0"/>
              <a:t> Anybody with just basic knowledge of HTML and CSS can start using Bootstrap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Responsive features:</a:t>
            </a:r>
            <a:r>
              <a:rPr lang="en-US" dirty="0"/>
              <a:t> Bootstrap's responsive CSS adjusts to phones, tablets, and desktops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Mobile-first approach:</a:t>
            </a:r>
            <a:r>
              <a:rPr lang="en-US" dirty="0"/>
              <a:t> In Bootstrap 3, mobile-first styles are part of the core framework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Browser compatibility:</a:t>
            </a:r>
            <a:r>
              <a:rPr lang="en-US" dirty="0"/>
              <a:t> Bootstrap is compatible with all modern browsers (Chrome, Firefox, Internet Explorer, Edge, Safari, and Opera)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16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 Pager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create previous/next buttons, add the .pager class to an &lt;</a:t>
            </a:r>
            <a:r>
              <a:rPr lang="en-US" dirty="0" err="1"/>
              <a:t>ul</a:t>
            </a:r>
            <a:r>
              <a:rPr lang="en-US" dirty="0"/>
              <a:t>&gt; element:</a:t>
            </a:r>
          </a:p>
          <a:p>
            <a:pPr marL="0" indent="0">
              <a:buNone/>
            </a:pP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ul</a:t>
            </a:r>
            <a:r>
              <a:rPr lang="it-IT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="pager"&gt;</a:t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li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a</a:t>
            </a:r>
            <a:r>
              <a:rPr lang="it-IT" dirty="0">
                <a:solidFill>
                  <a:srgbClr val="FF0000"/>
                </a:solidFill>
                <a:latin typeface="Consolas"/>
              </a:rPr>
              <a:t> href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="#"&gt;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Previous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/a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/li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li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a</a:t>
            </a:r>
            <a:r>
              <a:rPr lang="it-IT" dirty="0">
                <a:solidFill>
                  <a:srgbClr val="FF0000"/>
                </a:solidFill>
                <a:latin typeface="Consolas"/>
              </a:rPr>
              <a:t> href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="#"&gt;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Next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/a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/li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it-IT" dirty="0"/>
            </a:b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/ul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Align Buttons</a:t>
            </a:r>
          </a:p>
          <a:p>
            <a:r>
              <a:rPr lang="en-US" dirty="0"/>
              <a:t>Use the .previous and .next classes to align each button to the sides of the page: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ul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="pager"&gt;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li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="previous"&gt;&lt;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a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href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="#"&gt;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Previous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/a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/li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li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="next"&gt;&lt;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a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href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="#"&gt;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Next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/a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/li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ul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74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 List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basic list group, use an &lt;</a:t>
            </a:r>
            <a:r>
              <a:rPr lang="en-US" dirty="0" err="1"/>
              <a:t>ul</a:t>
            </a:r>
            <a:r>
              <a:rPr lang="en-US" dirty="0"/>
              <a:t>&gt; element with class .list-group, and &lt;li&gt; elements with class .list-group-item: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ul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="list-group"&gt;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li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="list-group-item"&gt;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First item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/li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li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="list-group-item"&gt;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Second item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/li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li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="list-group-item"&gt;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Third item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/li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ul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10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 Panels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panel in bootstrap is a bordered box with some padding around its content</a:t>
            </a:r>
          </a:p>
          <a:p>
            <a:r>
              <a:rPr lang="en-US" dirty="0"/>
              <a:t>Panels are created with the .panel class, and content inside the panel has a .panel-body class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="panel panel-default"&gt;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="panel-heading"&gt;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Panel Heading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="panel-body"&gt;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Panel Content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/>
              <a:t>The .panel-default class is used to style the color of the panel.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15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 Dropdowns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dropdown menu is a </a:t>
            </a:r>
            <a:r>
              <a:rPr lang="en-US" dirty="0" err="1"/>
              <a:t>toggleable</a:t>
            </a:r>
            <a:r>
              <a:rPr lang="en-US" dirty="0"/>
              <a:t> menu that allows the user to choose one value from a predefined list:</a:t>
            </a:r>
          </a:p>
          <a:p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="dropdown"&gt;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btn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btn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-primary dropdown-toggle"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="button"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data-toggle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="dropdown"&gt;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Dropdown Example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span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="caret"&gt;&lt;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/span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/button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ul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="dropdown-menu"&gt;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li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a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href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="#"&gt;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HTML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/a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/li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li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a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href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="#"&gt;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CSS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/a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/li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li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a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href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="#"&gt;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JavaScript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/a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/li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ul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89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 Collapse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Collapsibles</a:t>
            </a:r>
            <a:r>
              <a:rPr lang="en-US" dirty="0"/>
              <a:t> are useful when you want to hide and show large amount of content</a:t>
            </a:r>
          </a:p>
          <a:p>
            <a:endParaRPr lang="en-US" dirty="0"/>
          </a:p>
          <a:p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data-toggle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="collapse"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data-target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="#demo"&gt;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Collapsible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/button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id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="demo"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="collapse"&gt;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/>
              </a:rPr>
              <a:t>Lorem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ipsum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dolor text....</a:t>
            </a:r>
            <a:br>
              <a:rPr lang="en-US" dirty="0"/>
            </a:br>
            <a:r>
              <a:rPr lang="en-US">
                <a:solidFill>
                  <a:srgbClr val="0000CD"/>
                </a:solidFill>
                <a:latin typeface="Consolas"/>
              </a:rPr>
              <a:t>&lt;</a:t>
            </a:r>
            <a:r>
              <a:rPr lang="en-US">
                <a:solidFill>
                  <a:srgbClr val="A52A2A"/>
                </a:solidFill>
                <a:latin typeface="Consolas"/>
              </a:rPr>
              <a:t>/div</a:t>
            </a:r>
            <a:r>
              <a:rPr lang="en-US">
                <a:solidFill>
                  <a:srgbClr val="0000CD"/>
                </a:solidFill>
                <a:latin typeface="Consolas"/>
              </a:rPr>
              <a:t>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95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Menus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web pages have some kind of a menu.</a:t>
            </a:r>
          </a:p>
          <a:p>
            <a:r>
              <a:rPr lang="en-US" dirty="0"/>
              <a:t>In HTML, a menu is often defined in an unordered list &lt;</a:t>
            </a:r>
            <a:r>
              <a:rPr lang="en-US" dirty="0" err="1"/>
              <a:t>ul</a:t>
            </a:r>
            <a:r>
              <a:rPr lang="en-US" dirty="0"/>
              <a:t>&gt; (and styled afterwards), like this:</a:t>
            </a:r>
          </a:p>
          <a:p>
            <a:endParaRPr lang="en-US" dirty="0"/>
          </a:p>
          <a:p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ul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li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a</a:t>
            </a:r>
            <a:r>
              <a:rPr lang="it-IT" dirty="0">
                <a:solidFill>
                  <a:srgbClr val="FF0000"/>
                </a:solidFill>
                <a:latin typeface="Consolas"/>
              </a:rPr>
              <a:t> href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="#"&gt;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Home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/a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/li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li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a</a:t>
            </a:r>
            <a:r>
              <a:rPr lang="it-IT" dirty="0">
                <a:solidFill>
                  <a:srgbClr val="FF0000"/>
                </a:solidFill>
                <a:latin typeface="Consolas"/>
              </a:rPr>
              <a:t> href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="#"&gt;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Menu 1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/a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/li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li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a</a:t>
            </a:r>
            <a:r>
              <a:rPr lang="it-IT" dirty="0">
                <a:solidFill>
                  <a:srgbClr val="FF0000"/>
                </a:solidFill>
                <a:latin typeface="Consolas"/>
              </a:rPr>
              <a:t> href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="#"&gt;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Menu 2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/a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/li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li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a</a:t>
            </a:r>
            <a:r>
              <a:rPr lang="it-IT" dirty="0">
                <a:solidFill>
                  <a:srgbClr val="FF0000"/>
                </a:solidFill>
                <a:latin typeface="Consolas"/>
              </a:rPr>
              <a:t> href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="#"&gt;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Menu 3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/a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/li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it-IT" dirty="0"/>
            </a:b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/ul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endParaRPr lang="it-IT" dirty="0">
              <a:solidFill>
                <a:srgbClr val="0000CD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Verdana"/>
              </a:rPr>
              <a:t>If you want to create a horizontal menu of the list above, add the </a:t>
            </a:r>
            <a:r>
              <a:rPr lang="en-US" dirty="0"/>
              <a:t>.list-inline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 class to </a:t>
            </a: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84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Tabs are created with &lt;</a:t>
            </a:r>
            <a:r>
              <a:rPr lang="en-US" dirty="0" err="1"/>
              <a:t>ul</a:t>
            </a:r>
            <a:r>
              <a:rPr lang="en-US" dirty="0"/>
              <a:t> class="</a:t>
            </a:r>
            <a:r>
              <a:rPr lang="en-US" dirty="0" err="1"/>
              <a:t>nav</a:t>
            </a:r>
            <a:r>
              <a:rPr lang="en-US" dirty="0"/>
              <a:t> </a:t>
            </a:r>
            <a:r>
              <a:rPr lang="en-US" dirty="0" err="1"/>
              <a:t>nav</a:t>
            </a:r>
            <a:r>
              <a:rPr lang="en-US" dirty="0"/>
              <a:t>-tabs"&gt;:</a:t>
            </a:r>
          </a:p>
          <a:p>
            <a:r>
              <a:rPr lang="en-US" b="1" dirty="0"/>
              <a:t>Tip:</a:t>
            </a:r>
            <a:r>
              <a:rPr lang="en-US" dirty="0"/>
              <a:t> Also mark the current page with &lt;li class="active"&gt;.</a:t>
            </a:r>
          </a:p>
          <a:p>
            <a:endParaRPr lang="en-US" dirty="0"/>
          </a:p>
          <a:p>
            <a:pPr marL="0" indent="0">
              <a:buNone/>
            </a:pPr>
            <a:r>
              <a:rPr lang="it-IT" dirty="0">
                <a:solidFill>
                  <a:srgbClr val="0000CD"/>
                </a:solidFill>
                <a:latin typeface="Consolas"/>
              </a:rPr>
              <a:t> 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ul</a:t>
            </a:r>
            <a:r>
              <a:rPr lang="it-IT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="nav nav-tabs"&gt;</a:t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li</a:t>
            </a:r>
            <a:r>
              <a:rPr lang="it-IT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="active"&gt;&lt;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a</a:t>
            </a:r>
            <a:r>
              <a:rPr lang="it-IT" dirty="0">
                <a:solidFill>
                  <a:srgbClr val="FF0000"/>
                </a:solidFill>
                <a:latin typeface="Consolas"/>
              </a:rPr>
              <a:t> href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="#"&gt;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Home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/a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/li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li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a</a:t>
            </a:r>
            <a:r>
              <a:rPr lang="it-IT" dirty="0">
                <a:solidFill>
                  <a:srgbClr val="FF0000"/>
                </a:solidFill>
                <a:latin typeface="Consolas"/>
              </a:rPr>
              <a:t> href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="#"&gt;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Menu 1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/a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/li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li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a</a:t>
            </a:r>
            <a:r>
              <a:rPr lang="it-IT" dirty="0">
                <a:solidFill>
                  <a:srgbClr val="FF0000"/>
                </a:solidFill>
                <a:latin typeface="Consolas"/>
              </a:rPr>
              <a:t> href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="#"&gt;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Menu 2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/a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/li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li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a</a:t>
            </a:r>
            <a:r>
              <a:rPr lang="it-IT" dirty="0">
                <a:solidFill>
                  <a:srgbClr val="FF0000"/>
                </a:solidFill>
                <a:latin typeface="Consolas"/>
              </a:rPr>
              <a:t> href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="#"&gt;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Menu 3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/a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/li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it-IT" dirty="0"/>
            </a:b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/ul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222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Pills are created with &lt;</a:t>
            </a:r>
            <a:r>
              <a:rPr lang="en-US" dirty="0" err="1"/>
              <a:t>ul</a:t>
            </a:r>
            <a:r>
              <a:rPr lang="en-US" dirty="0"/>
              <a:t> class="</a:t>
            </a:r>
            <a:r>
              <a:rPr lang="en-US" dirty="0" err="1"/>
              <a:t>nav</a:t>
            </a:r>
            <a:r>
              <a:rPr lang="en-US" dirty="0"/>
              <a:t> </a:t>
            </a:r>
            <a:r>
              <a:rPr lang="en-US" dirty="0" err="1"/>
              <a:t>nav</a:t>
            </a:r>
            <a:r>
              <a:rPr lang="en-US" dirty="0"/>
              <a:t>-pills"&gt;. Also mark the current page with &lt;li class="active"&gt;</a:t>
            </a:r>
          </a:p>
          <a:p>
            <a:endParaRPr lang="en-US" dirty="0"/>
          </a:p>
          <a:p>
            <a:pPr marL="0" indent="0">
              <a:buNone/>
            </a:pP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ul</a:t>
            </a:r>
            <a:r>
              <a:rPr lang="it-IT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="nav nav-pills"&gt;</a:t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li</a:t>
            </a:r>
            <a:r>
              <a:rPr lang="it-IT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="active"&gt;&lt;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a</a:t>
            </a:r>
            <a:r>
              <a:rPr lang="it-IT" dirty="0">
                <a:solidFill>
                  <a:srgbClr val="FF0000"/>
                </a:solidFill>
                <a:latin typeface="Consolas"/>
              </a:rPr>
              <a:t> href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="#"&gt;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Home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/a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/li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li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a</a:t>
            </a:r>
            <a:r>
              <a:rPr lang="it-IT" dirty="0">
                <a:solidFill>
                  <a:srgbClr val="FF0000"/>
                </a:solidFill>
                <a:latin typeface="Consolas"/>
              </a:rPr>
              <a:t> href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="#"&gt;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Menu 1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/a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/li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li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a</a:t>
            </a:r>
            <a:r>
              <a:rPr lang="it-IT" dirty="0">
                <a:solidFill>
                  <a:srgbClr val="FF0000"/>
                </a:solidFill>
                <a:latin typeface="Consolas"/>
              </a:rPr>
              <a:t> href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="#"&gt;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Menu 2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/a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/li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li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a</a:t>
            </a:r>
            <a:r>
              <a:rPr lang="it-IT" dirty="0">
                <a:solidFill>
                  <a:srgbClr val="FF0000"/>
                </a:solidFill>
                <a:latin typeface="Consolas"/>
              </a:rPr>
              <a:t> href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="#"&gt;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Menu 3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/a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/li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it-IT" dirty="0"/>
            </a:br>
            <a:r>
              <a:rPr lang="it-IT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/>
              </a:rPr>
              <a:t>/ul</a:t>
            </a:r>
            <a:r>
              <a:rPr lang="it-IT" dirty="0">
                <a:solidFill>
                  <a:srgbClr val="0000CD"/>
                </a:solidFill>
                <a:latin typeface="Consolas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018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 Navigation 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navigation bar is a navigation header that is placed at the top of the page</a:t>
            </a:r>
          </a:p>
          <a:p>
            <a:r>
              <a:rPr lang="en-US" dirty="0"/>
              <a:t>With Bootstrap, a navigation bar can extend or collapse, depending on the screen size.</a:t>
            </a:r>
          </a:p>
          <a:p>
            <a:r>
              <a:rPr lang="en-US" dirty="0"/>
              <a:t>A standard navigation bar is created with &lt;</a:t>
            </a:r>
            <a:r>
              <a:rPr lang="en-US" dirty="0" err="1"/>
              <a:t>nav</a:t>
            </a:r>
            <a:r>
              <a:rPr lang="en-US" dirty="0"/>
              <a:t> class="</a:t>
            </a:r>
            <a:r>
              <a:rPr lang="en-US" dirty="0" err="1"/>
              <a:t>navbar</a:t>
            </a:r>
            <a:r>
              <a:rPr lang="en-US" dirty="0"/>
              <a:t> </a:t>
            </a:r>
            <a:r>
              <a:rPr lang="en-US" dirty="0" err="1"/>
              <a:t>navbar</a:t>
            </a:r>
            <a:r>
              <a:rPr lang="en-US" dirty="0"/>
              <a:t>-default"&gt;.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nav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navbar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navbar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-default"&gt;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="container-fluid"&gt;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navbar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-header"&gt;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a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navbar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-brand"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href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="#"&gt;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WebSiteName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/a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ul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nav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navbar-nav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li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="active"&gt;&lt;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a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href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="#"&gt;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Home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/a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/li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li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a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href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="#"&gt;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Page 1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/a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/li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li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a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href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="#"&gt;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Page 2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/a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/li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li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a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href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="#"&gt;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Page 3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/a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/li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ul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nav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25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 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Bootstrap Form Layouts</a:t>
            </a:r>
          </a:p>
          <a:p>
            <a:r>
              <a:rPr lang="en-US" dirty="0"/>
              <a:t>Bootstrap provides three types of form layouts:</a:t>
            </a:r>
          </a:p>
          <a:p>
            <a:r>
              <a:rPr lang="en-US" dirty="0"/>
              <a:t>Vertical form (this is default)</a:t>
            </a:r>
          </a:p>
          <a:p>
            <a:r>
              <a:rPr lang="en-US" dirty="0"/>
              <a:t>Horizontal form</a:t>
            </a:r>
          </a:p>
          <a:p>
            <a:r>
              <a:rPr lang="en-US" dirty="0"/>
              <a:t>Inline form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Standard rules for all three form layouts:</a:t>
            </a:r>
          </a:p>
          <a:p>
            <a:r>
              <a:rPr lang="en-US" dirty="0"/>
              <a:t>Wrap labels and form controls in &lt;div class="form-group"&gt; (needed for optimum spacing)</a:t>
            </a:r>
          </a:p>
          <a:p>
            <a:r>
              <a:rPr lang="en-US" dirty="0"/>
              <a:t>Add class .form-control to all textual &lt;input&gt;, &lt;</a:t>
            </a:r>
            <a:r>
              <a:rPr lang="en-US" dirty="0" err="1"/>
              <a:t>textarea</a:t>
            </a:r>
            <a:r>
              <a:rPr lang="en-US" dirty="0"/>
              <a:t>&gt;, and &lt;select&gt; elements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4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to Get Bootstrap?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There are two ways to start using Bootstrap on your own web site.</a:t>
            </a:r>
          </a:p>
          <a:p>
            <a:r>
              <a:rPr lang="en-US" dirty="0"/>
              <a:t>Download Bootstrap from getbootstrap.com</a:t>
            </a:r>
          </a:p>
          <a:p>
            <a:r>
              <a:rPr lang="en-US" dirty="0"/>
              <a:t>Include Bootstrap from a CDN (Content Delivery Network)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008000"/>
                </a:solidFill>
                <a:effectLst/>
                <a:latin typeface="Consolas"/>
              </a:rPr>
              <a:t>&lt;!-- Latest compiled and minified CSS --&gt;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link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/>
              </a:rPr>
              <a:t>rel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/>
              </a:rPr>
              <a:t>stylesheet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/>
              </a:rPr>
              <a:t>href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="https://maxcdn.bootstrapcdn.com/bootstrap/3.4.1/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/>
              </a:rPr>
              <a:t>css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/bootstrap.min.css"&gt;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/>
              </a:rPr>
              <a:t>&lt;!-- 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nsolas"/>
              </a:rPr>
              <a:t>jQuery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/>
              </a:rPr>
              <a:t> library --&gt;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script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/>
              </a:rPr>
              <a:t>src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="https://ajax.googleapis.com/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/>
              </a:rPr>
              <a:t>ajax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/libs/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/>
              </a:rPr>
              <a:t>jquery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/3.5.1/jquery.min.js"&gt;&lt;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/script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/>
              </a:rPr>
              <a:t>&lt;!-- Latest compiled JavaScript --&gt;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script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/>
              </a:rPr>
              <a:t>src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="https://maxcdn.bootstrapcdn.com/bootstrap/3.4.1/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/>
              </a:rPr>
              <a:t>js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/bootstrap.min.js"&gt;&lt;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/script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6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Vertical Form (default)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form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action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=“#"&gt;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="form-group"&gt;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label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for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="email"&gt;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Email address: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/label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input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="email"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="form-control"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id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="email"&gt;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="form-group"&gt;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label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for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pwd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Password: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/label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input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="password"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="form-control"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id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pwd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="checkbox"&gt;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label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input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="checkbox"&gt;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Remember me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/label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="submit"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btn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btn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-default"&gt;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Submit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/button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/form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036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Inline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an inline form, all of the elements are inline, left-aligned, and the labels are alongside.</a:t>
            </a:r>
          </a:p>
          <a:p>
            <a:r>
              <a:rPr lang="en-US" dirty="0"/>
              <a:t>Additional rule for an inline form:</a:t>
            </a:r>
          </a:p>
          <a:p>
            <a:r>
              <a:rPr lang="en-US" dirty="0"/>
              <a:t>Add class .form-inline to the &lt;form&gt; element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form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="form-inline"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action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=“#”&gt;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="form-group"&gt;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label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for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="email"&gt;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Email address: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/label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input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="email"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="form-control"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id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="email"&gt;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="form-group"&gt;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label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for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pwd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Password: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/label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input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="password"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="form-control"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id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pwd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="checkbox"&gt;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label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input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="checkbox"&gt;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Remember me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/label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="submit"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btn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btn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-default"&gt;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Submit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/button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/form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/>
            </a:endParaRPr>
          </a:p>
          <a:p>
            <a:pPr marL="0" indent="0">
              <a:buNone/>
            </a:pPr>
            <a:r>
              <a:rPr lang="en-US" b="1" dirty="0"/>
              <a:t>Note: </a:t>
            </a:r>
            <a:r>
              <a:rPr lang="en-US" dirty="0"/>
              <a:t>This only applies to forms within viewports that are at least 768px wide!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218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Horizontal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horizontal form means that the labels are aligned next to the input field (horizontal) on large and medium screens. On small screens (767px and below), it will transform to a vertical form (labels are placed on top of each input).</a:t>
            </a:r>
          </a:p>
          <a:p>
            <a:r>
              <a:rPr lang="en-US" dirty="0"/>
              <a:t>Additional rules for a horizontal form:</a:t>
            </a:r>
          </a:p>
          <a:p>
            <a:r>
              <a:rPr lang="en-US" dirty="0"/>
              <a:t>Add class .form-horizontal to the &lt;form&gt; element</a:t>
            </a:r>
          </a:p>
          <a:p>
            <a:r>
              <a:rPr lang="en-US" dirty="0"/>
              <a:t>Add class .control-label to all &lt;label&gt; elements</a:t>
            </a:r>
          </a:p>
          <a:p>
            <a:r>
              <a:rPr lang="en-US" b="1" dirty="0"/>
              <a:t>Tip:</a:t>
            </a:r>
            <a:r>
              <a:rPr lang="en-US" dirty="0"/>
              <a:t> Use Bootstrap's predefined grid classes to align labels and groups of form controls in a horizontal layout.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903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Horizontal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="form-horizontal"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action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=“#"&gt;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="form-group"&gt;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="control-label col-sm-2"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for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="email"&gt;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Email: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/label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="col-sm-10"&gt;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type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="email"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="form-control"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id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="email"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placeholder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="Enter email"&gt;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/div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/div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="form-group"&gt;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="control-label col-sm-2"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for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1400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pwd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Password: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/label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="col-sm-10"&gt;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type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="password"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="form-control"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id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1400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pwd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placeholder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="Enter password"&gt;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/div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/div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="form-group"&gt;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="col-sm-offset-2 col-sm-10"&gt;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="checkbox"&gt;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&gt;&lt;</a:t>
            </a:r>
            <a:r>
              <a:rPr lang="en-US" sz="1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type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="checkbox"&gt;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Remember me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/label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/div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/div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/div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="form-group"&gt;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="col-sm-offset-2 col-sm-10"&gt;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type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="submit"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class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1400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-default"&gt;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Submit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/button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/div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/div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/form</a:t>
            </a:r>
            <a:r>
              <a:rPr lang="en-US" sz="1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119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Bootstrap supports all the HTML5 input types: text, password, </a:t>
            </a:r>
            <a:r>
              <a:rPr lang="en-US" dirty="0" err="1"/>
              <a:t>datetime</a:t>
            </a:r>
            <a:r>
              <a:rPr lang="en-US" dirty="0"/>
              <a:t>, </a:t>
            </a:r>
            <a:r>
              <a:rPr lang="en-US" dirty="0" err="1"/>
              <a:t>datetime</a:t>
            </a:r>
            <a:r>
              <a:rPr lang="en-US" dirty="0"/>
              <a:t>-local, date, month, time, week, number, email, </a:t>
            </a:r>
            <a:r>
              <a:rPr lang="en-US" dirty="0" err="1"/>
              <a:t>url</a:t>
            </a:r>
            <a:r>
              <a:rPr lang="en-US" dirty="0"/>
              <a:t>, search, </a:t>
            </a:r>
            <a:r>
              <a:rPr lang="en-US" dirty="0" err="1"/>
              <a:t>tel</a:t>
            </a:r>
            <a:r>
              <a:rPr lang="en-US" dirty="0"/>
              <a:t>, and color.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="form-group"&gt;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label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for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usr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Name: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/label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input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="text"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="form-control"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id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usr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="form-group"&gt;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label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for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pwd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Password: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/label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input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="password"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="form-control"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id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pwd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048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</a:t>
            </a:r>
            <a:r>
              <a:rPr lang="en-US" dirty="0" err="1"/>
              <a:t>Textarea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="form-group"&gt;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label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for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="comment"&gt;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Comment: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/label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textarea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="form-control"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rows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="5"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id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="comment"&gt;&lt;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textarea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184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Checkboxes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="checkbox"&gt;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label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input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="checkbox"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value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Option 1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/label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="checkbox"&gt;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label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input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="checkbox"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value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Option 2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/label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="checkbox disabled"&gt;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label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input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="checkbox"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value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disabled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Option 3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/label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/>
              <a:t>Use the .checkbox-inline class if you want the checkboxes to appear on the same line: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label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="checkbox-inline"&gt;&lt;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input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="checkbox"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value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Option 1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/label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label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="checkbox-inline"&gt;&lt;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input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="checkbox"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value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Option 2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/label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label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="checkbox-inline"&gt;&lt;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input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="checkbox"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value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Option 3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/label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047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Radio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="radio"&gt;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label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input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="radio"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name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optradio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checked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Option 1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/label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="radio"&gt;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label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input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="radio"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name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optradio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Option 2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/label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="radio disabled"&gt;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label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input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="radio"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name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optradio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disabled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Option 3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/label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/>
              <a:t>Use the .radio-inline class if you want the radio buttons to appear on the same line: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label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="radio-inline"&gt;&lt;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input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="radio"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name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optradio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checked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Option 1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/label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label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="radio-inline"&gt;&lt;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input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="radio"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name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optradio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Option 2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/label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label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="radio-inline"&gt;&lt;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input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="radio"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name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optradio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Option 3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/label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594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Select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="form-group"&gt;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label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for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="sel1"&gt;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Select list: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/label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select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="form-control"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id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="sel1"&gt;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option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1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/option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option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2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/option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option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3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/option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option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4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/option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/select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389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Input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 .input-group class is a container to enhance an input by adding an icon, text or a button in front or behind it as a "help text".</a:t>
            </a:r>
          </a:p>
          <a:p>
            <a:r>
              <a:rPr lang="en-US" dirty="0"/>
              <a:t>The .input-group-</a:t>
            </a:r>
            <a:r>
              <a:rPr lang="en-US" dirty="0" err="1"/>
              <a:t>addon</a:t>
            </a:r>
            <a:r>
              <a:rPr lang="en-US" dirty="0"/>
              <a:t> class attaches an icon or help text next to the input field.</a:t>
            </a:r>
          </a:p>
          <a:p>
            <a:endParaRPr lang="en-US" dirty="0"/>
          </a:p>
          <a:p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form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="input-group"&gt;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span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="input-group-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addon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"&gt;&lt;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glyphicon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glyphicon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-user"&gt;&lt;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/span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input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id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="email"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="text"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="form-control"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name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="email"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placeholder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="Email"&gt;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="input-group"&gt;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span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="input-group-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addon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"&gt;&lt;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glyphicon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glyphicon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-lock"&gt;&lt;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/span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input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id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="password"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="password"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="form-control"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name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="password"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placeholder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="Password"&gt;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="input-group"&gt;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span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="input-group-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addon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Text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/span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input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id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msg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="text"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="form-control"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name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msg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placeholder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="Additional Info"&gt;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/form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5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First Web Page With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1. Add the HTML5 </a:t>
            </a:r>
            <a:r>
              <a:rPr lang="en-US" b="1" dirty="0" err="1"/>
              <a:t>doctype</a:t>
            </a:r>
            <a:endParaRPr lang="en-US" b="1" dirty="0"/>
          </a:p>
          <a:p>
            <a:pPr marL="514350" indent="-514350">
              <a:buAutoNum type="arabicPeriod"/>
            </a:pPr>
            <a:endParaRPr lang="en-US" dirty="0"/>
          </a:p>
          <a:p>
            <a:pPr algn="just"/>
            <a:r>
              <a:rPr lang="en-US" dirty="0"/>
              <a:t>Bootstrap uses HTML elements and CSS properties that require the HTML5 </a:t>
            </a:r>
            <a:r>
              <a:rPr lang="en-US" dirty="0" err="1"/>
              <a:t>doctype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Always include the HTML5 </a:t>
            </a:r>
            <a:r>
              <a:rPr lang="en-US" dirty="0" err="1"/>
              <a:t>doctype</a:t>
            </a:r>
            <a:r>
              <a:rPr lang="en-US" dirty="0"/>
              <a:t> at the beginning of the page, along with the </a:t>
            </a:r>
            <a:r>
              <a:rPr lang="en-US" dirty="0" err="1"/>
              <a:t>lang</a:t>
            </a:r>
            <a:r>
              <a:rPr lang="en-US" dirty="0"/>
              <a:t> attribute and the correct character set: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!DOCTYPE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/>
              </a:rPr>
              <a:t> 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html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/>
              </a:rPr>
              <a:t>lang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="en"&gt;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meta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/>
              </a:rPr>
              <a:t> charset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="utf-8"&gt;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/head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/html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&gt;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419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 Carousel Plugin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The Carousel plugin is a component for cycling through elements, like a carousel (slideshow).</a:t>
            </a:r>
          </a:p>
          <a:p>
            <a:endParaRPr lang="en-US" dirty="0"/>
          </a:p>
          <a:p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id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myCarousel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="carousel slide"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data-ride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="carousel"&gt;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&lt;!-- Indicators --&gt;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ol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="carousel-indicators"&gt;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li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data-target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="#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myCarousel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data-slide-to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="0"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="active"&gt;&lt;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/li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li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data-target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="#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myCarousel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data-slide-to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="1"&gt;&lt;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/li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li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data-target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="#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myCarousel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data-slide-to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="2"&gt;&lt;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/li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ol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&lt;!-- Wrapper for slides --&gt;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="carousel-inner"&gt;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="item active"&gt;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img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src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="la.jpg"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alt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="Los Angeles"&gt;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="item"&gt;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img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src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="chicago.jpg"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alt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="Chicago"&gt;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="item"&gt;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img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src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="ny.jpg"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alt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="New York"&gt;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&lt;!-- Left and right controls --&gt;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a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="left carousel-control"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href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="#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myCarousel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data-slide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prev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span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glyphicon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glyphicon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-chevron-left"&gt;&lt;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/span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span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sr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-only"&gt;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Previous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/span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/a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a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="right carousel-control"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href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="#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myCarousel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data-slide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="next"&gt;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span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glyphicon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glyphicon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-chevron-right"&gt;&lt;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/span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span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sr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-only"&gt;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Next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/span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/a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036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Modal Plugin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 Modal plugin is a dialog box/popup window that is displayed on top of the current page:</a:t>
            </a:r>
            <a:endParaRPr lang="en-US" dirty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&lt;!-- Trigger the modal with a button --&gt;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="button"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btn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btn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-info 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btn-lg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data-toggle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="modal"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data-target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="#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myModal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Open Modal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/button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/>
              </a:rPr>
              <a:t>&lt;!-- Modal --&gt;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id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myModal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="modal fade"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role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="dialog"&gt;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="modal-dialog"&gt;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&lt;!-- Modal content--&gt;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="modal-content"&gt;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="modal-header"&gt;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="button"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="close"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data-dismiss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="modal"&gt;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&amp;times;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/button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h4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="modal-title"&gt;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Modal Header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/h4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="modal-body"&gt;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p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Some text in the modal.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/p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="modal-footer"&gt;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="button"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btn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btn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-default"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data-dismiss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="modal"&gt;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Close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/button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19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First Web Page With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b="1" dirty="0"/>
              <a:t>2. Bootstrap 3 is mobile-first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Bootstrap 3 is designed to be responsive to mobile devices. Mobile-first styles are part of the core framework.</a:t>
            </a:r>
          </a:p>
          <a:p>
            <a:pPr algn="just"/>
            <a:r>
              <a:rPr lang="en-US" dirty="0"/>
              <a:t>To ensure proper rendering and touch zooming, add the following &lt;meta&gt; tag inside the &lt;head&gt; element: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b="0" i="0" dirty="0">
                <a:solidFill>
                  <a:srgbClr val="0000CD"/>
                </a:solidFill>
                <a:effectLst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</a:rPr>
              <a:t>meta</a:t>
            </a:r>
            <a:r>
              <a:rPr lang="en-US" b="0" i="0" dirty="0">
                <a:solidFill>
                  <a:srgbClr val="FF0000"/>
                </a:solidFill>
                <a:effectLst/>
              </a:rPr>
              <a:t> name</a:t>
            </a:r>
            <a:r>
              <a:rPr lang="en-US" b="0" i="0" dirty="0">
                <a:solidFill>
                  <a:srgbClr val="0000CD"/>
                </a:solidFill>
                <a:effectLst/>
              </a:rPr>
              <a:t>="viewport"</a:t>
            </a:r>
            <a:r>
              <a:rPr lang="en-US" b="0" i="0" dirty="0">
                <a:solidFill>
                  <a:srgbClr val="FF0000"/>
                </a:solidFill>
                <a:effectLst/>
              </a:rPr>
              <a:t> content</a:t>
            </a:r>
            <a:r>
              <a:rPr lang="en-US" b="0" i="0" dirty="0">
                <a:solidFill>
                  <a:srgbClr val="0000CD"/>
                </a:solidFill>
                <a:effectLst/>
              </a:rPr>
              <a:t>="width=device-width, initial-scale=1"&gt;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0000CD"/>
              </a:solidFill>
              <a:effectLst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</a:rPr>
              <a:t>The width=device-width part sets the width of the page to follow the screen-width of the device (which will vary depending on the device).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</a:rPr>
              <a:t>The initial-scale=1 part sets the initial zoom level when the page is first loaded by the browser.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1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First Web Page With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Verdana"/>
              </a:rPr>
              <a:t>3. Containers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Verdana"/>
              </a:rPr>
              <a:t>Bootstrap also requires a containing element to wrap site contents.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Verdana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/>
              </a:rPr>
              <a:t>There are two container classes to choose from: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Verdana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/>
              </a:rPr>
              <a:t>The .container class provides a responsive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/>
              </a:rPr>
              <a:t>fixed width container</a:t>
            </a:r>
          </a:p>
          <a:p>
            <a:pPr algn="just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Verdana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/>
              </a:rPr>
              <a:t>The .container-fluid class provides a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/>
              </a:rPr>
              <a:t>full width container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/>
              </a:rPr>
              <a:t>, spanning the entire width of the viewport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1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Bootstrap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="en"&gt;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  &lt;title&gt;Bootstrap&lt;/title&gt;</a:t>
            </a:r>
          </a:p>
          <a:p>
            <a:pPr marL="0" indent="0">
              <a:buNone/>
            </a:pPr>
            <a:r>
              <a:rPr lang="en-US" dirty="0"/>
              <a:t>  &lt;meta charset="utf-8"&gt;</a:t>
            </a:r>
          </a:p>
          <a:p>
            <a:pPr marL="0" indent="0">
              <a:buNone/>
            </a:pPr>
            <a:r>
              <a:rPr lang="en-US" dirty="0"/>
              <a:t>  &lt;meta name="viewport" content="width=device-width, initial-scale=1"&gt;</a:t>
            </a:r>
          </a:p>
          <a:p>
            <a:pPr marL="0" indent="0">
              <a:buNone/>
            </a:pPr>
            <a:r>
              <a:rPr lang="en-US" dirty="0"/>
              <a:t>  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="https://maxcdn.bootstrapcdn.com/bootstrap/3.4.1/</a:t>
            </a:r>
            <a:r>
              <a:rPr lang="en-US" dirty="0" err="1"/>
              <a:t>css</a:t>
            </a:r>
            <a:r>
              <a:rPr lang="en-US" dirty="0"/>
              <a:t>/bootstrap.min.css"&gt;</a:t>
            </a:r>
          </a:p>
          <a:p>
            <a:pPr marL="0" indent="0">
              <a:buNone/>
            </a:pPr>
            <a:r>
              <a:rPr lang="en-US" dirty="0"/>
              <a:t>  &lt;script </a:t>
            </a:r>
            <a:r>
              <a:rPr lang="en-US" dirty="0" err="1"/>
              <a:t>src</a:t>
            </a:r>
            <a:r>
              <a:rPr lang="en-US" dirty="0"/>
              <a:t>="https://ajax.googleapis.com/</a:t>
            </a:r>
            <a:r>
              <a:rPr lang="en-US" dirty="0" err="1"/>
              <a:t>ajax</a:t>
            </a:r>
            <a:r>
              <a:rPr lang="en-US" dirty="0"/>
              <a:t>/libs/</a:t>
            </a:r>
            <a:r>
              <a:rPr lang="en-US" dirty="0" err="1"/>
              <a:t>jquery</a:t>
            </a:r>
            <a:r>
              <a:rPr lang="en-US" dirty="0"/>
              <a:t>/3.5.1/jquery.min.js"&gt;&lt;/script&gt;</a:t>
            </a:r>
          </a:p>
          <a:p>
            <a:pPr marL="0" indent="0">
              <a:buNone/>
            </a:pPr>
            <a:r>
              <a:rPr lang="en-US" dirty="0"/>
              <a:t>  &lt;script </a:t>
            </a:r>
            <a:r>
              <a:rPr lang="en-US" dirty="0" err="1"/>
              <a:t>src</a:t>
            </a:r>
            <a:r>
              <a:rPr lang="en-US" dirty="0"/>
              <a:t>="https://maxcdn.bootstrapcdn.com/bootstrap/3.4.1/</a:t>
            </a:r>
            <a:r>
              <a:rPr lang="en-US" dirty="0" err="1"/>
              <a:t>js</a:t>
            </a:r>
            <a:r>
              <a:rPr lang="en-US" dirty="0"/>
              <a:t>/bootstrap.min.js"&gt;&lt;/script&gt;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&lt;div class="container"&gt;</a:t>
            </a:r>
          </a:p>
          <a:p>
            <a:pPr marL="0" indent="0">
              <a:buNone/>
            </a:pPr>
            <a:r>
              <a:rPr lang="en-US" dirty="0"/>
              <a:t>  &lt;h1&gt;My First Bootstrap Page&lt;/h1&gt;</a:t>
            </a:r>
          </a:p>
          <a:p>
            <a:pPr marL="0" indent="0">
              <a:buNone/>
            </a:pPr>
            <a:r>
              <a:rPr lang="en-US" dirty="0"/>
              <a:t>  &lt;p&gt;This part is inside a .container class.&lt;/p&gt; </a:t>
            </a:r>
          </a:p>
          <a:p>
            <a:pPr marL="0" indent="0">
              <a:buNone/>
            </a:pPr>
            <a:r>
              <a:rPr lang="en-US" dirty="0"/>
              <a:t>  &lt;p&gt;The .container class provides a responsive fixed width container.&lt;/p&gt;           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5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Grid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Bootstrap's grid system allows up to 12 columns across the page.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If you do not want to use all 12 columns individually, you can group the columns together to create wider columns: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Bootstrap's grid system is responsive, and the columns will re-arrange automatically depending on the screen size.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045098"/>
              </p:ext>
            </p:extLst>
          </p:nvPr>
        </p:nvGraphicFramePr>
        <p:xfrm>
          <a:off x="457200" y="4002460"/>
          <a:ext cx="8229600" cy="23983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22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span 1</a:t>
                      </a:r>
                    </a:p>
                  </a:txBody>
                  <a:tcPr marL="75242" marR="75242" marT="75242" marB="752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span 1</a:t>
                      </a:r>
                    </a:p>
                  </a:txBody>
                  <a:tcPr marL="75242" marR="75242" marT="75242" marB="752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span 1</a:t>
                      </a:r>
                    </a:p>
                  </a:txBody>
                  <a:tcPr marL="75242" marR="75242" marT="75242" marB="752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span 1</a:t>
                      </a:r>
                    </a:p>
                  </a:txBody>
                  <a:tcPr marL="75242" marR="75242" marT="75242" marB="752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span 1</a:t>
                      </a:r>
                    </a:p>
                  </a:txBody>
                  <a:tcPr marL="75242" marR="75242" marT="75242" marB="752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span 1</a:t>
                      </a:r>
                    </a:p>
                  </a:txBody>
                  <a:tcPr marL="75242" marR="75242" marT="75242" marB="752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span 1</a:t>
                      </a:r>
                    </a:p>
                  </a:txBody>
                  <a:tcPr marL="75242" marR="75242" marT="75242" marB="752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span 1</a:t>
                      </a:r>
                    </a:p>
                  </a:txBody>
                  <a:tcPr marL="75242" marR="75242" marT="75242" marB="752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span 1</a:t>
                      </a:r>
                    </a:p>
                  </a:txBody>
                  <a:tcPr marL="75242" marR="75242" marT="75242" marB="752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span 1</a:t>
                      </a:r>
                    </a:p>
                  </a:txBody>
                  <a:tcPr marL="75242" marR="75242" marT="75242" marB="752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span 1</a:t>
                      </a:r>
                    </a:p>
                  </a:txBody>
                  <a:tcPr marL="75242" marR="75242" marT="75242" marB="752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span 1</a:t>
                      </a:r>
                    </a:p>
                  </a:txBody>
                  <a:tcPr marL="75242" marR="75242" marT="75242" marB="752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356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 span 4</a:t>
                      </a:r>
                    </a:p>
                  </a:txBody>
                  <a:tcPr marL="75242" marR="75242" marT="75242" marB="752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 span 4</a:t>
                      </a:r>
                    </a:p>
                  </a:txBody>
                  <a:tcPr marL="75242" marR="75242" marT="75242" marB="752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 span 4</a:t>
                      </a:r>
                    </a:p>
                  </a:txBody>
                  <a:tcPr marL="75242" marR="75242" marT="75242" marB="752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356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span 4</a:t>
                      </a:r>
                    </a:p>
                  </a:txBody>
                  <a:tcPr marL="75242" marR="75242" marT="75242" marB="752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span 8</a:t>
                      </a:r>
                    </a:p>
                  </a:txBody>
                  <a:tcPr marL="75242" marR="75242" marT="75242" marB="752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356"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span 6</a:t>
                      </a:r>
                    </a:p>
                  </a:txBody>
                  <a:tcPr marL="75242" marR="75242" marT="75242" marB="752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span 6</a:t>
                      </a:r>
                    </a:p>
                  </a:txBody>
                  <a:tcPr marL="75242" marR="75242" marT="75242" marB="752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356">
                <a:tc gridSpan="12"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span 12</a:t>
                      </a:r>
                    </a:p>
                  </a:txBody>
                  <a:tcPr marL="75242" marR="75242" marT="75242" marB="752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F7E-1DE9-40C4-8826-EB057C9847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00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946</TotalTime>
  <Words>6430</Words>
  <Application>Microsoft Office PowerPoint</Application>
  <PresentationFormat>On-screen Show (4:3)</PresentationFormat>
  <Paragraphs>440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Consolas</vt:lpstr>
      <vt:lpstr>Verdana</vt:lpstr>
      <vt:lpstr>Theme1</vt:lpstr>
      <vt:lpstr>Bootstrap</vt:lpstr>
      <vt:lpstr>What is Bootstrap?</vt:lpstr>
      <vt:lpstr>Why Use Bootstrap?</vt:lpstr>
      <vt:lpstr>Where to Get Bootstrap?</vt:lpstr>
      <vt:lpstr>Create First Web Page With Bootstrap</vt:lpstr>
      <vt:lpstr>Create First Web Page With Bootstrap</vt:lpstr>
      <vt:lpstr>Create First Web Page With Bootstrap</vt:lpstr>
      <vt:lpstr>First Bootstrap Page</vt:lpstr>
      <vt:lpstr>Bootstrap Grid System</vt:lpstr>
      <vt:lpstr>Grid Classes</vt:lpstr>
      <vt:lpstr>Grid System Rules</vt:lpstr>
      <vt:lpstr>Grid Example</vt:lpstr>
      <vt:lpstr>Bootstrap Text/Typography</vt:lpstr>
      <vt:lpstr>Bootstrap Tables</vt:lpstr>
      <vt:lpstr>Bootstrap Tables</vt:lpstr>
      <vt:lpstr>Bootstrap Tables</vt:lpstr>
      <vt:lpstr>Responsive Tables</vt:lpstr>
      <vt:lpstr>Bootstrap Images</vt:lpstr>
      <vt:lpstr>Responsive Images</vt:lpstr>
      <vt:lpstr>Bootstrap Jumbotron</vt:lpstr>
      <vt:lpstr>Bootstrap Wells</vt:lpstr>
      <vt:lpstr>Bootstrap Alerts</vt:lpstr>
      <vt:lpstr>Bootstrap Buttons</vt:lpstr>
      <vt:lpstr>Bootstrap Button Groups</vt:lpstr>
      <vt:lpstr>Bootstrap Glyphicons</vt:lpstr>
      <vt:lpstr>Bootstrap Badges and Labels</vt:lpstr>
      <vt:lpstr>Bootstrap Progress Bars</vt:lpstr>
      <vt:lpstr>Bootstrap Pagination</vt:lpstr>
      <vt:lpstr>Breadcrumbs</vt:lpstr>
      <vt:lpstr>Bootstrap Pager</vt:lpstr>
      <vt:lpstr>Bootstrap List Groups</vt:lpstr>
      <vt:lpstr>Bootstrap Panels</vt:lpstr>
      <vt:lpstr>Bootstrap Dropdowns</vt:lpstr>
      <vt:lpstr>Bootstrap Collapse</vt:lpstr>
      <vt:lpstr>Menus</vt:lpstr>
      <vt:lpstr>Tabs</vt:lpstr>
      <vt:lpstr>Pills</vt:lpstr>
      <vt:lpstr>Bootstrap Navigation Bar</vt:lpstr>
      <vt:lpstr>Bootstrap Forms</vt:lpstr>
      <vt:lpstr>Bootstrap Vertical Form (default)</vt:lpstr>
      <vt:lpstr>Bootstrap Inline Form</vt:lpstr>
      <vt:lpstr>Bootstrap Horizontal Form</vt:lpstr>
      <vt:lpstr>Bootstrap Horizontal Form</vt:lpstr>
      <vt:lpstr>Bootstrap Input</vt:lpstr>
      <vt:lpstr>Bootstrap Textarea</vt:lpstr>
      <vt:lpstr>Bootstrap Checkboxes</vt:lpstr>
      <vt:lpstr>Bootstrap Radio Buttons</vt:lpstr>
      <vt:lpstr>Bootstrap Select List</vt:lpstr>
      <vt:lpstr>Bootstrap Input Groups</vt:lpstr>
      <vt:lpstr>Bootstrap Carousel Plugin</vt:lpstr>
      <vt:lpstr>The Modal Plugin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software</cp:lastModifiedBy>
  <cp:revision>39</cp:revision>
  <dcterms:created xsi:type="dcterms:W3CDTF">2020-09-01T13:56:31Z</dcterms:created>
  <dcterms:modified xsi:type="dcterms:W3CDTF">2022-10-15T04:59:04Z</dcterms:modified>
</cp:coreProperties>
</file>