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60" r:id="rId5"/>
    <p:sldId id="266" r:id="rId6"/>
    <p:sldId id="263" r:id="rId7"/>
    <p:sldId id="270" r:id="rId8"/>
    <p:sldId id="271" r:id="rId9"/>
    <p:sldId id="276" r:id="rId10"/>
    <p:sldId id="273" r:id="rId11"/>
    <p:sldId id="27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67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9B5FF0-A2B1-4EC2-A672-90A48195984D}" type="datetimeFigureOut">
              <a:rPr lang="en-IN" smtClean="0"/>
              <a:t>12-14-2023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7F6EA3-5658-486C-B608-A473E71362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7615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BDCBC-06F4-4703-B1B7-5A8BDE4BA5CB}" type="datetime1">
              <a:rPr lang="en-IN" smtClean="0"/>
              <a:t>12-14-2023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BD4E3-0125-423E-A2AC-3792473F6B73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9793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798B1-B1A7-48AC-ABEA-7529C136A911}" type="datetime1">
              <a:rPr lang="en-IN" smtClean="0"/>
              <a:t>12-14-2023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BD4E3-0125-423E-A2AC-3792473F6B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9437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C7D88-3F59-45FE-9FB4-E57F32CC4186}" type="datetime1">
              <a:rPr lang="en-IN" smtClean="0"/>
              <a:t>12-14-2023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BD4E3-0125-423E-A2AC-3792473F6B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4476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91587-4A06-4220-96C1-2B1ED61B7D23}" type="datetime1">
              <a:rPr lang="en-IN" smtClean="0"/>
              <a:t>12-14-2023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BD4E3-0125-423E-A2AC-3792473F6B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2995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225CB-0C3D-40BD-A0C5-3EB327BA7811}" type="datetime1">
              <a:rPr lang="en-IN" smtClean="0"/>
              <a:t>12-14-2023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89458" y="6442570"/>
            <a:ext cx="1312025" cy="365125"/>
          </a:xfrm>
        </p:spPr>
        <p:txBody>
          <a:bodyPr/>
          <a:lstStyle/>
          <a:p>
            <a:fld id="{806BD4E3-0125-423E-A2AC-3792473F6B73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9019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7D3D1-6163-4571-9E69-19B3E47D9AFF}" type="datetime1">
              <a:rPr lang="en-IN" smtClean="0"/>
              <a:t>12-14-2023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BD4E3-0125-423E-A2AC-3792473F6B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1612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E3024-B6E0-4968-9C14-073EDF939C18}" type="datetime1">
              <a:rPr lang="en-IN" smtClean="0"/>
              <a:t>12-14-2023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BD4E3-0125-423E-A2AC-3792473F6B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8795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3D5C1-4165-42C3-918B-D31EFA86D471}" type="datetime1">
              <a:rPr lang="en-IN" smtClean="0"/>
              <a:t>12-14-2023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BD4E3-0125-423E-A2AC-3792473F6B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383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255F2-76D7-447B-A555-6B8DB1E1254E}" type="datetime1">
              <a:rPr lang="en-IN" smtClean="0"/>
              <a:t>12-14-2023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BD4E3-0125-423E-A2AC-3792473F6B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6280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C14EAE0-739F-450F-A532-FF8EF62C5640}" type="datetime1">
              <a:rPr lang="en-IN" smtClean="0"/>
              <a:t>12-14-2023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06BD4E3-0125-423E-A2AC-3792473F6B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2559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CC27C-E4FC-4E80-93FB-DA3DADCEB481}" type="datetime1">
              <a:rPr lang="en-IN" smtClean="0"/>
              <a:t>12-14-2023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BD4E3-0125-423E-A2AC-3792473F6B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3996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8D9EBF7-55E0-4F5B-BF4C-1C8A7E54CBE2}" type="datetime1">
              <a:rPr lang="en-IN" smtClean="0"/>
              <a:t>12-14-2023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47125" y="6442570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06BD4E3-0125-423E-A2AC-3792473F6B73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6290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>
                <a:solidFill>
                  <a:schemeClr val="accent2"/>
                </a:solidFill>
              </a:rPr>
              <a:t>Dynamic Operating Envelopes</a:t>
            </a:r>
            <a:endParaRPr lang="en-IN" sz="6600" dirty="0">
              <a:solidFill>
                <a:schemeClr val="accent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Athul Jose P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11867566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BD4E3-0125-423E-A2AC-3792473F6B73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4839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Summary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1950" indent="-361950">
              <a:buFont typeface="Wingdings" panose="05000000000000000000" pitchFamily="2" charset="2"/>
              <a:buChar char="Ø"/>
            </a:pPr>
            <a:r>
              <a:rPr lang="en-IN" dirty="0" smtClean="0"/>
              <a:t>DOEs are used for greater network efficiency and more market operation of DERs</a:t>
            </a:r>
          </a:p>
          <a:p>
            <a:pPr marL="361950" indent="-361950">
              <a:buFont typeface="Wingdings" panose="05000000000000000000" pitchFamily="2" charset="2"/>
              <a:buChar char="Ø"/>
            </a:pPr>
            <a:r>
              <a:rPr lang="en-IN" dirty="0" smtClean="0"/>
              <a:t>Main component of DOE is checking the network violations from power flow</a:t>
            </a:r>
          </a:p>
          <a:p>
            <a:pPr marL="361950" indent="-361950">
              <a:buFont typeface="Wingdings" panose="05000000000000000000" pitchFamily="2" charset="2"/>
              <a:buChar char="Ø"/>
            </a:pPr>
            <a:r>
              <a:rPr lang="en-IN" dirty="0" smtClean="0"/>
              <a:t>DOEs can be used with </a:t>
            </a:r>
            <a:r>
              <a:rPr lang="en-IN" dirty="0" err="1" smtClean="0"/>
              <a:t>prosumers</a:t>
            </a:r>
            <a:r>
              <a:rPr lang="en-IN" dirty="0" smtClean="0"/>
              <a:t> for electricity markets and shown to be efficient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BD4E3-0125-423E-A2AC-3792473F6B73}" type="slidenum">
              <a:rPr lang="en-IN" smtClean="0"/>
              <a:t>10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070" y="3841220"/>
            <a:ext cx="1580153" cy="148187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5013" y="3913523"/>
            <a:ext cx="1116859" cy="1494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965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BD4E3-0125-423E-A2AC-3792473F6B73}" type="slidenum">
              <a:rPr lang="en-IN" smtClean="0"/>
              <a:t>11</a:t>
            </a:fld>
            <a:endParaRPr lang="en-I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804" y="1756372"/>
            <a:ext cx="6531623" cy="277941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4368" y="5408308"/>
            <a:ext cx="2461939" cy="923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979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1"/>
                </a:solidFill>
              </a:rPr>
              <a:t>Introduction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en-IN" dirty="0" smtClean="0"/>
              <a:t>Increased renewable installation at distribution level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en-IN" dirty="0" smtClean="0"/>
              <a:t>Opportunity to participating in markets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en-IN" dirty="0" smtClean="0"/>
              <a:t>To prevent network violations – curtail generation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en-IN" dirty="0"/>
              <a:t>Unutilized installed capacity of </a:t>
            </a:r>
            <a:r>
              <a:rPr lang="en-IN" dirty="0" smtClean="0"/>
              <a:t>DERs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en-IN" dirty="0" smtClean="0"/>
              <a:t>Operating Envelopes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en-IN" dirty="0" smtClean="0"/>
              <a:t>Dynamic Operating Envelopes</a:t>
            </a:r>
            <a:endParaRPr lang="en-IN" dirty="0"/>
          </a:p>
          <a:p>
            <a:pPr marL="180975" indent="-180975">
              <a:buFont typeface="Arial" panose="020B0604020202020204" pitchFamily="34" charset="0"/>
              <a:buChar char="•"/>
            </a:pPr>
            <a:endParaRPr lang="en-IN" dirty="0"/>
          </a:p>
          <a:p>
            <a:pPr marL="180975" indent="-180975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180975" indent="-180975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BD4E3-0125-423E-A2AC-3792473F6B73}" type="slidenum">
              <a:rPr lang="en-IN" smtClean="0"/>
              <a:t>2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8626" y="3633582"/>
            <a:ext cx="7505828" cy="243644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3415" y="6414520"/>
            <a:ext cx="1117016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DEIP</a:t>
            </a:r>
            <a:r>
              <a:rPr lang="en-US" sz="1050" dirty="0">
                <a:solidFill>
                  <a:schemeClr val="bg1"/>
                </a:solidFill>
              </a:rPr>
              <a:t>, “Dynamic </a:t>
            </a:r>
            <a:r>
              <a:rPr lang="en-US" sz="1050" dirty="0" err="1">
                <a:solidFill>
                  <a:schemeClr val="bg1"/>
                </a:solidFill>
              </a:rPr>
              <a:t>operting</a:t>
            </a:r>
            <a:r>
              <a:rPr lang="en-US" sz="1050" dirty="0">
                <a:solidFill>
                  <a:schemeClr val="bg1"/>
                </a:solidFill>
              </a:rPr>
              <a:t> envelopes working group outcomes report,” DEIP, Tech. Rep., 2022.</a:t>
            </a:r>
            <a:endParaRPr lang="en-IN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5420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1"/>
                </a:solidFill>
              </a:rPr>
              <a:t>Dynamic Operating Envelope (DOE)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0975" indent="-180975" algn="just">
              <a:buFont typeface="Arial" panose="020B0604020202020204" pitchFamily="34" charset="0"/>
              <a:buChar char="•"/>
            </a:pPr>
            <a:r>
              <a:rPr lang="en-US" dirty="0" smtClean="0"/>
              <a:t>Operating envelopes are the limits that an electricity customer can import and export to the electricity grid</a:t>
            </a:r>
            <a:endParaRPr lang="en-IN" dirty="0" smtClean="0"/>
          </a:p>
          <a:p>
            <a:pPr marL="180975" indent="-180975" algn="just">
              <a:buFont typeface="Arial" panose="020B0604020202020204" pitchFamily="34" charset="0"/>
              <a:buChar char="•"/>
            </a:pPr>
            <a:r>
              <a:rPr lang="en-US" dirty="0" smtClean="0"/>
              <a:t>Dynamic Operating Envelopes (DOEs) are where import and export limits can vary over time and location.</a:t>
            </a:r>
          </a:p>
          <a:p>
            <a:pPr marL="180975" indent="-180975" algn="just">
              <a:buFont typeface="Arial" panose="020B0604020202020204" pitchFamily="34" charset="0"/>
              <a:buChar char="•"/>
            </a:pPr>
            <a:r>
              <a:rPr lang="en-US" dirty="0"/>
              <a:t>DOEs could be used to manage ’flexible loads’ such as water heaters, battery storage and electric vehicles (EVs)</a:t>
            </a:r>
            <a:endParaRPr lang="en-IN" dirty="0"/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1"/>
                </a:solidFill>
              </a:rPr>
              <a:t>Benefits</a:t>
            </a:r>
          </a:p>
          <a:p>
            <a:pPr marL="0" indent="0">
              <a:buNone/>
            </a:pPr>
            <a:r>
              <a:rPr lang="en-US" dirty="0" smtClean="0"/>
              <a:t>	1. More </a:t>
            </a:r>
            <a:r>
              <a:rPr lang="en-US" dirty="0"/>
              <a:t>solar / battery </a:t>
            </a:r>
            <a:r>
              <a:rPr lang="en-US" dirty="0" smtClean="0"/>
              <a:t>support</a:t>
            </a:r>
            <a:br>
              <a:rPr lang="en-US" dirty="0" smtClean="0"/>
            </a:br>
            <a:r>
              <a:rPr lang="en-US" dirty="0" smtClean="0"/>
              <a:t>	2. Market </a:t>
            </a:r>
            <a:r>
              <a:rPr lang="en-US" dirty="0"/>
              <a:t>Efficiency</a:t>
            </a:r>
            <a:br>
              <a:rPr lang="en-US" dirty="0"/>
            </a:br>
            <a:r>
              <a:rPr lang="en-US" dirty="0" smtClean="0"/>
              <a:t>	3</a:t>
            </a:r>
            <a:r>
              <a:rPr lang="en-US" dirty="0"/>
              <a:t>. Greater Interoperability</a:t>
            </a:r>
            <a:br>
              <a:rPr lang="en-US" dirty="0"/>
            </a:br>
            <a:r>
              <a:rPr lang="en-US" dirty="0" smtClean="0"/>
              <a:t>	4</a:t>
            </a:r>
            <a:r>
              <a:rPr lang="en-US" dirty="0"/>
              <a:t>. Network </a:t>
            </a:r>
            <a:r>
              <a:rPr lang="en-US" dirty="0" smtClean="0"/>
              <a:t>Efficiency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BD4E3-0125-423E-A2AC-3792473F6B73}" type="slidenum">
              <a:rPr lang="en-IN" smtClean="0"/>
              <a:t>3</a:t>
            </a:fld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273415" y="6414520"/>
            <a:ext cx="1117016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DEIP</a:t>
            </a:r>
            <a:r>
              <a:rPr lang="en-US" sz="1050" dirty="0">
                <a:solidFill>
                  <a:schemeClr val="bg1"/>
                </a:solidFill>
              </a:rPr>
              <a:t>, “Dynamic </a:t>
            </a:r>
            <a:r>
              <a:rPr lang="en-US" sz="1050" dirty="0" err="1">
                <a:solidFill>
                  <a:schemeClr val="bg1"/>
                </a:solidFill>
              </a:rPr>
              <a:t>operting</a:t>
            </a:r>
            <a:r>
              <a:rPr lang="en-US" sz="1050" dirty="0">
                <a:solidFill>
                  <a:schemeClr val="bg1"/>
                </a:solidFill>
              </a:rPr>
              <a:t> envelopes working group outcomes report,” DEIP, Tech. Rep., 2022.</a:t>
            </a:r>
            <a:endParaRPr lang="en-IN" sz="1050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9934" y="3657600"/>
            <a:ext cx="3533511" cy="267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291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1"/>
                </a:solidFill>
              </a:rPr>
              <a:t>Calculating DOE</a:t>
            </a:r>
            <a:endParaRPr lang="en-IN" dirty="0">
              <a:solidFill>
                <a:schemeClr val="accent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E4DDE7"/>
              </a:clrFrom>
              <a:clrTo>
                <a:srgbClr val="E4DDE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01632" y="1829418"/>
            <a:ext cx="7849695" cy="2619741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BD4E3-0125-423E-A2AC-3792473F6B73}" type="slidenum">
              <a:rPr lang="en-IN" smtClean="0"/>
              <a:t>4</a:t>
            </a:fld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273415" y="6414520"/>
            <a:ext cx="1117016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>
                <a:solidFill>
                  <a:schemeClr val="bg1"/>
                </a:solidFill>
              </a:rPr>
              <a:t>M. Z. Liu, L. N. Ochoa, S. </a:t>
            </a:r>
            <a:r>
              <a:rPr lang="en-IN" sz="1050" dirty="0" err="1">
                <a:solidFill>
                  <a:schemeClr val="bg1"/>
                </a:solidFill>
              </a:rPr>
              <a:t>Riaz</a:t>
            </a:r>
            <a:r>
              <a:rPr lang="en-IN" sz="1050" dirty="0">
                <a:solidFill>
                  <a:schemeClr val="bg1"/>
                </a:solidFill>
              </a:rPr>
              <a:t>, P. </a:t>
            </a:r>
            <a:r>
              <a:rPr lang="en-IN" sz="1050" dirty="0" err="1">
                <a:solidFill>
                  <a:schemeClr val="bg1"/>
                </a:solidFill>
              </a:rPr>
              <a:t>Mancarella</a:t>
            </a:r>
            <a:r>
              <a:rPr lang="en-IN" sz="1050" dirty="0">
                <a:solidFill>
                  <a:schemeClr val="bg1"/>
                </a:solidFill>
              </a:rPr>
              <a:t>, T. Ting, J. San, and J. </a:t>
            </a:r>
            <a:r>
              <a:rPr lang="en-IN" sz="1050" dirty="0" err="1">
                <a:solidFill>
                  <a:schemeClr val="bg1"/>
                </a:solidFill>
              </a:rPr>
              <a:t>Theunissen</a:t>
            </a:r>
            <a:r>
              <a:rPr lang="en-IN" sz="1050" dirty="0">
                <a:solidFill>
                  <a:schemeClr val="bg1"/>
                </a:solidFill>
              </a:rPr>
              <a:t>, “Grid </a:t>
            </a:r>
            <a:r>
              <a:rPr lang="en-IN" sz="1050" dirty="0" smtClean="0">
                <a:solidFill>
                  <a:schemeClr val="bg1"/>
                </a:solidFill>
              </a:rPr>
              <a:t>and market </a:t>
            </a:r>
            <a:r>
              <a:rPr lang="en-IN" sz="1050" dirty="0">
                <a:solidFill>
                  <a:schemeClr val="bg1"/>
                </a:solidFill>
              </a:rPr>
              <a:t>services from the edge: Using operating envelopes to unlock network-aware </a:t>
            </a:r>
            <a:r>
              <a:rPr lang="en-IN" sz="1050" dirty="0" smtClean="0">
                <a:solidFill>
                  <a:schemeClr val="bg1"/>
                </a:solidFill>
              </a:rPr>
              <a:t>bottom-up flexibility</a:t>
            </a:r>
            <a:r>
              <a:rPr lang="en-IN" sz="1050" dirty="0">
                <a:solidFill>
                  <a:schemeClr val="bg1"/>
                </a:solidFill>
              </a:rPr>
              <a:t>,” IEEE Power and Energy Magazine, vol. 19, no. 4, pp. 52–62, 2021.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097280" y="4695127"/>
            <a:ext cx="10058400" cy="1327877"/>
          </a:xfrm>
        </p:spPr>
        <p:txBody>
          <a:bodyPr>
            <a:normAutofit fontScale="92500"/>
          </a:bodyPr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en-US" dirty="0" smtClean="0"/>
              <a:t>Runs series of power flow to explore different combinations of export/imports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en-US" dirty="0" smtClean="0"/>
              <a:t>OEs are generated for each time period (15 min) in the horizon of interest (6 h)</a:t>
            </a:r>
            <a:endParaRPr lang="en-IN" dirty="0"/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en-US" dirty="0" smtClean="0"/>
              <a:t>Different forecasting methods or advanced metering can be added to improve performance of OEs</a:t>
            </a:r>
            <a:endParaRPr lang="en-IN" dirty="0" smtClean="0"/>
          </a:p>
          <a:p>
            <a:pPr marL="180975" indent="-180975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5966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BD4E3-0125-423E-A2AC-3792473F6B73}" type="slidenum">
              <a:rPr lang="en-IN" smtClean="0"/>
              <a:t>5</a:t>
            </a:fld>
            <a:endParaRPr lang="en-IN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097280" y="286603"/>
            <a:ext cx="10058400" cy="73643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 smtClean="0">
                <a:solidFill>
                  <a:schemeClr val="accent1"/>
                </a:solidFill>
              </a:rPr>
              <a:t>Allocation of DOE</a:t>
            </a:r>
            <a:endParaRPr lang="en-IN" dirty="0">
              <a:solidFill>
                <a:schemeClr val="accent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0480" y="1016774"/>
            <a:ext cx="5317819" cy="52438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3415" y="6396417"/>
            <a:ext cx="1117016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 smtClean="0">
                <a:solidFill>
                  <a:schemeClr val="bg1"/>
                </a:solidFill>
              </a:rPr>
              <a:t>M</a:t>
            </a:r>
            <a:r>
              <a:rPr lang="en-IN" sz="1050" dirty="0">
                <a:solidFill>
                  <a:schemeClr val="bg1"/>
                </a:solidFill>
              </a:rPr>
              <a:t>. </a:t>
            </a:r>
            <a:r>
              <a:rPr lang="en-IN" sz="1050" dirty="0" err="1">
                <a:solidFill>
                  <a:schemeClr val="bg1"/>
                </a:solidFill>
              </a:rPr>
              <a:t>Alam</a:t>
            </a:r>
            <a:r>
              <a:rPr lang="en-IN" sz="1050" dirty="0">
                <a:solidFill>
                  <a:schemeClr val="bg1"/>
                </a:solidFill>
              </a:rPr>
              <a:t>, P. T. Nguyen, L. </a:t>
            </a:r>
            <a:r>
              <a:rPr lang="en-IN" sz="1050" dirty="0" err="1">
                <a:solidFill>
                  <a:schemeClr val="bg1"/>
                </a:solidFill>
              </a:rPr>
              <a:t>Naranpanawe</a:t>
            </a:r>
            <a:r>
              <a:rPr lang="en-IN" sz="1050" dirty="0">
                <a:solidFill>
                  <a:schemeClr val="bg1"/>
                </a:solidFill>
              </a:rPr>
              <a:t>, T. K. </a:t>
            </a:r>
            <a:r>
              <a:rPr lang="en-IN" sz="1050" dirty="0" err="1">
                <a:solidFill>
                  <a:schemeClr val="bg1"/>
                </a:solidFill>
              </a:rPr>
              <a:t>Saha</a:t>
            </a:r>
            <a:r>
              <a:rPr lang="en-IN" sz="1050" dirty="0">
                <a:solidFill>
                  <a:schemeClr val="bg1"/>
                </a:solidFill>
              </a:rPr>
              <a:t>, and G. </a:t>
            </a:r>
            <a:r>
              <a:rPr lang="en-IN" sz="1050" dirty="0" err="1">
                <a:solidFill>
                  <a:schemeClr val="bg1"/>
                </a:solidFill>
              </a:rPr>
              <a:t>Lankeshwara</a:t>
            </a:r>
            <a:r>
              <a:rPr lang="en-IN" sz="1050" dirty="0">
                <a:solidFill>
                  <a:schemeClr val="bg1"/>
                </a:solidFill>
              </a:rPr>
              <a:t>, “Allocation </a:t>
            </a:r>
            <a:r>
              <a:rPr lang="en-IN" sz="1050" dirty="0" smtClean="0">
                <a:solidFill>
                  <a:schemeClr val="bg1"/>
                </a:solidFill>
              </a:rPr>
              <a:t>of dynamic </a:t>
            </a:r>
            <a:r>
              <a:rPr lang="en-IN" sz="1050" dirty="0">
                <a:solidFill>
                  <a:schemeClr val="bg1"/>
                </a:solidFill>
              </a:rPr>
              <a:t>operating envelopes in distribution networks: Technical and equitable perspectives</a:t>
            </a:r>
            <a:r>
              <a:rPr lang="en-IN" sz="1050" dirty="0" smtClean="0">
                <a:solidFill>
                  <a:schemeClr val="bg1"/>
                </a:solidFill>
              </a:rPr>
              <a:t>,” IEEE </a:t>
            </a:r>
            <a:r>
              <a:rPr lang="en-IN" sz="1050" dirty="0">
                <a:solidFill>
                  <a:schemeClr val="bg1"/>
                </a:solidFill>
              </a:rPr>
              <a:t>Transactions on Sustainable Energy, 2023.</a:t>
            </a:r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1097280" y="910188"/>
            <a:ext cx="10058401" cy="2232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 txBox="1">
            <a:spLocks/>
          </p:cNvSpPr>
          <p:nvPr/>
        </p:nvSpPr>
        <p:spPr>
          <a:xfrm>
            <a:off x="995880" y="1899481"/>
            <a:ext cx="5269117" cy="3466591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975" indent="-180975" algn="just">
              <a:buFont typeface="Arial" panose="020B0604020202020204" pitchFamily="34" charset="0"/>
              <a:buChar char="•"/>
            </a:pPr>
            <a:r>
              <a:rPr lang="en-US" dirty="0" smtClean="0"/>
              <a:t>Two stage approach to allocate DOE</a:t>
            </a:r>
          </a:p>
          <a:p>
            <a:pPr marL="635508" lvl="1" indent="-342900" algn="just">
              <a:buFont typeface="+mj-lt"/>
              <a:buAutoNum type="arabicPeriod"/>
            </a:pPr>
            <a:r>
              <a:rPr lang="en-US" dirty="0" smtClean="0"/>
              <a:t>Distribution System State Estimation (DSSE)</a:t>
            </a:r>
          </a:p>
          <a:p>
            <a:pPr marL="635508" lvl="1" indent="-342900" algn="just">
              <a:buFont typeface="+mj-lt"/>
              <a:buAutoNum type="arabicPeriod"/>
            </a:pPr>
            <a:r>
              <a:rPr lang="en-US" dirty="0" smtClean="0"/>
              <a:t>Capacity Constrained State Optimization (CCSO)</a:t>
            </a:r>
          </a:p>
          <a:p>
            <a:pPr marL="180975" indent="-180975" algn="just">
              <a:buFont typeface="Arial" panose="020B0604020202020204" pitchFamily="34" charset="0"/>
              <a:buChar char="•"/>
            </a:pPr>
            <a:r>
              <a:rPr lang="en-US" dirty="0" smtClean="0"/>
              <a:t>Top-down approach and DOEs calculated at MV-LV transformer points</a:t>
            </a:r>
          </a:p>
          <a:p>
            <a:pPr marL="180975" indent="-180975" algn="just">
              <a:buFont typeface="Arial" panose="020B0604020202020204" pitchFamily="34" charset="0"/>
              <a:buChar char="•"/>
            </a:pPr>
            <a:r>
              <a:rPr lang="en-US" dirty="0" smtClean="0"/>
              <a:t>Optimal distribution of allocated DOEs among DOE-enabled customers ensuring reasonable fairness</a:t>
            </a:r>
          </a:p>
          <a:p>
            <a:pPr marL="180975" indent="-180975" algn="just">
              <a:buFont typeface="Arial" panose="020B0604020202020204" pitchFamily="34" charset="0"/>
              <a:buChar char="•"/>
            </a:pPr>
            <a:r>
              <a:rPr lang="en-US" dirty="0" smtClean="0"/>
              <a:t>DOEs generated at 5/10 min interval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8725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1"/>
                </a:solidFill>
              </a:rPr>
              <a:t>DOE Control </a:t>
            </a:r>
            <a:r>
              <a:rPr lang="en-IN" dirty="0"/>
              <a:t>F</a:t>
            </a:r>
            <a:r>
              <a:rPr lang="en-IN" dirty="0" smtClean="0">
                <a:solidFill>
                  <a:schemeClr val="accent1"/>
                </a:solidFill>
              </a:rPr>
              <a:t>ramework</a:t>
            </a:r>
            <a:endParaRPr lang="en-IN" dirty="0">
              <a:solidFill>
                <a:schemeClr val="accent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559" y="4070872"/>
            <a:ext cx="3684047" cy="190739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3648" y="2211724"/>
            <a:ext cx="6925796" cy="371829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BD4E3-0125-423E-A2AC-3792473F6B73}" type="slidenum">
              <a:rPr lang="en-IN" smtClean="0"/>
              <a:t>6</a:t>
            </a:fld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273415" y="6414520"/>
            <a:ext cx="1117016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>
                <a:solidFill>
                  <a:schemeClr val="bg1"/>
                </a:solidFill>
              </a:rPr>
              <a:t>Y. Z. </a:t>
            </a:r>
            <a:r>
              <a:rPr lang="en-IN" sz="1050" dirty="0" err="1">
                <a:solidFill>
                  <a:schemeClr val="bg1"/>
                </a:solidFill>
              </a:rPr>
              <a:t>Gerdroodbari</a:t>
            </a:r>
            <a:r>
              <a:rPr lang="en-IN" sz="1050" dirty="0">
                <a:solidFill>
                  <a:schemeClr val="bg1"/>
                </a:solidFill>
              </a:rPr>
              <a:t>, M. </a:t>
            </a:r>
            <a:r>
              <a:rPr lang="en-IN" sz="1050" dirty="0" err="1">
                <a:solidFill>
                  <a:schemeClr val="bg1"/>
                </a:solidFill>
              </a:rPr>
              <a:t>Khorasany</a:t>
            </a:r>
            <a:r>
              <a:rPr lang="en-IN" sz="1050" dirty="0">
                <a:solidFill>
                  <a:schemeClr val="bg1"/>
                </a:solidFill>
              </a:rPr>
              <a:t>, and R. </a:t>
            </a:r>
            <a:r>
              <a:rPr lang="en-IN" sz="1050" dirty="0" err="1">
                <a:solidFill>
                  <a:schemeClr val="bg1"/>
                </a:solidFill>
              </a:rPr>
              <a:t>Razzaghi</a:t>
            </a:r>
            <a:r>
              <a:rPr lang="en-IN" sz="1050" dirty="0">
                <a:solidFill>
                  <a:schemeClr val="bg1"/>
                </a:solidFill>
              </a:rPr>
              <a:t>, “Dynamic </a:t>
            </a:r>
            <a:r>
              <a:rPr lang="en-IN" sz="1050" dirty="0" err="1">
                <a:solidFill>
                  <a:schemeClr val="bg1"/>
                </a:solidFill>
              </a:rPr>
              <a:t>pq</a:t>
            </a:r>
            <a:r>
              <a:rPr lang="en-IN" sz="1050" dirty="0">
                <a:solidFill>
                  <a:schemeClr val="bg1"/>
                </a:solidFill>
              </a:rPr>
              <a:t> operating envelopes </a:t>
            </a:r>
            <a:r>
              <a:rPr lang="en-IN" sz="1050" dirty="0" smtClean="0">
                <a:solidFill>
                  <a:schemeClr val="bg1"/>
                </a:solidFill>
              </a:rPr>
              <a:t>for </a:t>
            </a:r>
            <a:r>
              <a:rPr lang="en-IN" sz="1050" dirty="0" err="1" smtClean="0">
                <a:solidFill>
                  <a:schemeClr val="bg1"/>
                </a:solidFill>
              </a:rPr>
              <a:t>prosumers</a:t>
            </a:r>
            <a:r>
              <a:rPr lang="en-IN" sz="1050" dirty="0" smtClean="0">
                <a:solidFill>
                  <a:schemeClr val="bg1"/>
                </a:solidFill>
              </a:rPr>
              <a:t> </a:t>
            </a:r>
            <a:r>
              <a:rPr lang="en-IN" sz="1050" dirty="0">
                <a:solidFill>
                  <a:schemeClr val="bg1"/>
                </a:solidFill>
              </a:rPr>
              <a:t>in distribution networks,” Applied Energy, vol. 325, p. 119757, 2022.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07574" y="2189192"/>
            <a:ext cx="3864019" cy="220174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975" indent="-180975" algn="just">
              <a:buFont typeface="Arial" panose="020B0604020202020204" pitchFamily="34" charset="0"/>
              <a:buChar char="•"/>
            </a:pPr>
            <a:r>
              <a:rPr lang="en-US" dirty="0" smtClean="0"/>
              <a:t>DNOs control customers through allocated DOEs</a:t>
            </a:r>
          </a:p>
          <a:p>
            <a:pPr marL="180975" indent="-180975" algn="just">
              <a:buFont typeface="Arial" panose="020B0604020202020204" pitchFamily="34" charset="0"/>
              <a:buChar char="•"/>
            </a:pPr>
            <a:r>
              <a:rPr lang="en-US" dirty="0" err="1" smtClean="0"/>
              <a:t>Prosumers</a:t>
            </a:r>
            <a:r>
              <a:rPr lang="en-US" dirty="0" smtClean="0"/>
              <a:t> can independently manage their assets without direct involvement of third party</a:t>
            </a:r>
          </a:p>
          <a:p>
            <a:pPr marL="180975" indent="-180975" algn="just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180975" indent="-180975" algn="just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0625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BD4E3-0125-423E-A2AC-3792473F6B73}" type="slidenum">
              <a:rPr lang="en-IN" smtClean="0"/>
              <a:t>7</a:t>
            </a:fld>
            <a:endParaRPr lang="en-IN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097280" y="286603"/>
            <a:ext cx="10058400" cy="103520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 smtClean="0"/>
              <a:t>DOE with Decomposition Method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7169" y="1682838"/>
            <a:ext cx="5585233" cy="3940587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 flipH="1">
            <a:off x="1097280" y="973559"/>
            <a:ext cx="10058401" cy="2232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73415" y="6414520"/>
            <a:ext cx="1117016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 smtClean="0">
                <a:solidFill>
                  <a:schemeClr val="bg1"/>
                </a:solidFill>
              </a:rPr>
              <a:t>M. </a:t>
            </a:r>
            <a:r>
              <a:rPr lang="en-IN" sz="1050" dirty="0" err="1">
                <a:solidFill>
                  <a:schemeClr val="bg1"/>
                </a:solidFill>
              </a:rPr>
              <a:t>Mahmoodi</a:t>
            </a:r>
            <a:r>
              <a:rPr lang="en-IN" sz="1050" dirty="0">
                <a:solidFill>
                  <a:schemeClr val="bg1"/>
                </a:solidFill>
              </a:rPr>
              <a:t>, L. </a:t>
            </a:r>
            <a:r>
              <a:rPr lang="en-IN" sz="1050" dirty="0" err="1">
                <a:solidFill>
                  <a:schemeClr val="bg1"/>
                </a:solidFill>
              </a:rPr>
              <a:t>Blackhall</a:t>
            </a:r>
            <a:r>
              <a:rPr lang="en-IN" sz="1050" dirty="0">
                <a:solidFill>
                  <a:schemeClr val="bg1"/>
                </a:solidFill>
              </a:rPr>
              <a:t>, S. M. N. RA, A. </a:t>
            </a:r>
            <a:r>
              <a:rPr lang="en-IN" sz="1050" dirty="0" err="1">
                <a:solidFill>
                  <a:schemeClr val="bg1"/>
                </a:solidFill>
              </a:rPr>
              <a:t>Attarha</a:t>
            </a:r>
            <a:r>
              <a:rPr lang="en-IN" sz="1050" dirty="0">
                <a:solidFill>
                  <a:schemeClr val="bg1"/>
                </a:solidFill>
              </a:rPr>
              <a:t>, B. Weise, and A. Bhardwaj, “Der </a:t>
            </a:r>
            <a:r>
              <a:rPr lang="en-IN" sz="1050" dirty="0" smtClean="0">
                <a:solidFill>
                  <a:schemeClr val="bg1"/>
                </a:solidFill>
              </a:rPr>
              <a:t>capacity assessment </a:t>
            </a:r>
            <a:r>
              <a:rPr lang="en-IN" sz="1050" dirty="0">
                <a:solidFill>
                  <a:schemeClr val="bg1"/>
                </a:solidFill>
              </a:rPr>
              <a:t>of active distribution systems using dynamic operating envelopes,” IEEE </a:t>
            </a:r>
            <a:r>
              <a:rPr lang="en-IN" sz="1050" dirty="0" smtClean="0">
                <a:solidFill>
                  <a:schemeClr val="bg1"/>
                </a:solidFill>
              </a:rPr>
              <a:t>Transactions </a:t>
            </a:r>
            <a:r>
              <a:rPr lang="en-IN" sz="1050" dirty="0">
                <a:solidFill>
                  <a:schemeClr val="bg1"/>
                </a:solidFill>
              </a:rPr>
              <a:t>on Smart Grid, 2023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511" y="3489526"/>
            <a:ext cx="5007987" cy="2423220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850511" y="1224484"/>
            <a:ext cx="5242471" cy="220174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975" indent="-180975" algn="just">
              <a:buFont typeface="Arial" panose="020B0604020202020204" pitchFamily="34" charset="0"/>
              <a:buChar char="•"/>
            </a:pPr>
            <a:r>
              <a:rPr lang="en-US" dirty="0" smtClean="0"/>
              <a:t>DOEs is defined by non empty convex set</a:t>
            </a:r>
          </a:p>
          <a:p>
            <a:pPr marL="180975" indent="-180975" algn="just">
              <a:buFont typeface="Arial" panose="020B0604020202020204" pitchFamily="34" charset="0"/>
              <a:buChar char="•"/>
            </a:pPr>
            <a:r>
              <a:rPr lang="en-US" dirty="0" smtClean="0"/>
              <a:t>Right Hand Side Decomposition Method is superior in allocation of joint resource shares and independent sectors</a:t>
            </a:r>
          </a:p>
          <a:p>
            <a:pPr marL="180975" indent="-180975" algn="just">
              <a:buFont typeface="Arial" panose="020B0604020202020204" pitchFamily="34" charset="0"/>
              <a:buChar char="•"/>
            </a:pPr>
            <a:r>
              <a:rPr lang="en-US" dirty="0" smtClean="0"/>
              <a:t>As the no of DOEs increases, method produce less wider DOEs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9265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BD4E3-0125-423E-A2AC-3792473F6B73}" type="slidenum">
              <a:rPr lang="en-IN" smtClean="0"/>
              <a:t>8</a:t>
            </a:fld>
            <a:endParaRPr lang="en-IN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097280" y="286603"/>
            <a:ext cx="10058400" cy="103520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 smtClean="0"/>
              <a:t>DOE based Market for </a:t>
            </a:r>
            <a:r>
              <a:rPr lang="en-IN" dirty="0" err="1" smtClean="0"/>
              <a:t>Prosumers</a:t>
            </a:r>
            <a:endParaRPr lang="en-IN" dirty="0"/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1097280" y="973559"/>
            <a:ext cx="10058401" cy="2232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73415" y="6387361"/>
            <a:ext cx="1117016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 smtClean="0">
                <a:solidFill>
                  <a:schemeClr val="bg1"/>
                </a:solidFill>
              </a:rPr>
              <a:t>M</a:t>
            </a:r>
            <a:r>
              <a:rPr lang="en-IN" sz="1050" dirty="0">
                <a:solidFill>
                  <a:schemeClr val="bg1"/>
                </a:solidFill>
              </a:rPr>
              <a:t>. I. </a:t>
            </a:r>
            <a:r>
              <a:rPr lang="en-IN" sz="1050" dirty="0" err="1">
                <a:solidFill>
                  <a:schemeClr val="bg1"/>
                </a:solidFill>
              </a:rPr>
              <a:t>Azim</a:t>
            </a:r>
            <a:r>
              <a:rPr lang="en-IN" sz="1050" dirty="0">
                <a:solidFill>
                  <a:schemeClr val="bg1"/>
                </a:solidFill>
              </a:rPr>
              <a:t>, G. </a:t>
            </a:r>
            <a:r>
              <a:rPr lang="en-IN" sz="1050" dirty="0" err="1">
                <a:solidFill>
                  <a:schemeClr val="bg1"/>
                </a:solidFill>
              </a:rPr>
              <a:t>Lankeshwara</a:t>
            </a:r>
            <a:r>
              <a:rPr lang="en-IN" sz="1050" dirty="0">
                <a:solidFill>
                  <a:schemeClr val="bg1"/>
                </a:solidFill>
              </a:rPr>
              <a:t>, W. </a:t>
            </a:r>
            <a:r>
              <a:rPr lang="en-IN" sz="1050" dirty="0" err="1">
                <a:solidFill>
                  <a:schemeClr val="bg1"/>
                </a:solidFill>
              </a:rPr>
              <a:t>Tushar</a:t>
            </a:r>
            <a:r>
              <a:rPr lang="en-IN" sz="1050" dirty="0">
                <a:solidFill>
                  <a:schemeClr val="bg1"/>
                </a:solidFill>
              </a:rPr>
              <a:t>, R. Sharma, M. R. </a:t>
            </a:r>
            <a:r>
              <a:rPr lang="en-IN" sz="1050" dirty="0" err="1">
                <a:solidFill>
                  <a:schemeClr val="bg1"/>
                </a:solidFill>
              </a:rPr>
              <a:t>Alam</a:t>
            </a:r>
            <a:r>
              <a:rPr lang="en-IN" sz="1050" dirty="0">
                <a:solidFill>
                  <a:schemeClr val="bg1"/>
                </a:solidFill>
              </a:rPr>
              <a:t>, T. K. </a:t>
            </a:r>
            <a:r>
              <a:rPr lang="en-IN" sz="1050" dirty="0" err="1">
                <a:solidFill>
                  <a:schemeClr val="bg1"/>
                </a:solidFill>
              </a:rPr>
              <a:t>Saha</a:t>
            </a:r>
            <a:r>
              <a:rPr lang="en-IN" sz="1050" dirty="0">
                <a:solidFill>
                  <a:schemeClr val="bg1"/>
                </a:solidFill>
              </a:rPr>
              <a:t>, M. </a:t>
            </a:r>
            <a:r>
              <a:rPr lang="en-IN" sz="1050" dirty="0" err="1">
                <a:solidFill>
                  <a:schemeClr val="bg1"/>
                </a:solidFill>
              </a:rPr>
              <a:t>Khorasany</a:t>
            </a:r>
            <a:r>
              <a:rPr lang="en-IN" sz="1050" dirty="0">
                <a:solidFill>
                  <a:schemeClr val="bg1"/>
                </a:solidFill>
              </a:rPr>
              <a:t>, </a:t>
            </a:r>
            <a:r>
              <a:rPr lang="en-IN" sz="1050" dirty="0" smtClean="0">
                <a:solidFill>
                  <a:schemeClr val="bg1"/>
                </a:solidFill>
              </a:rPr>
              <a:t>and R</a:t>
            </a:r>
            <a:r>
              <a:rPr lang="en-IN" sz="1050" dirty="0">
                <a:solidFill>
                  <a:schemeClr val="bg1"/>
                </a:solidFill>
              </a:rPr>
              <a:t>. </a:t>
            </a:r>
            <a:r>
              <a:rPr lang="en-IN" sz="1050" dirty="0" err="1">
                <a:solidFill>
                  <a:schemeClr val="bg1"/>
                </a:solidFill>
              </a:rPr>
              <a:t>Razzaghi</a:t>
            </a:r>
            <a:r>
              <a:rPr lang="en-IN" sz="1050" dirty="0">
                <a:solidFill>
                  <a:schemeClr val="bg1"/>
                </a:solidFill>
              </a:rPr>
              <a:t>, “Dynamic operating envelope-enabled p2p trading to maximise financial returns </a:t>
            </a:r>
            <a:r>
              <a:rPr lang="en-IN" sz="1050" dirty="0" smtClean="0">
                <a:solidFill>
                  <a:schemeClr val="bg1"/>
                </a:solidFill>
              </a:rPr>
              <a:t>of </a:t>
            </a:r>
            <a:r>
              <a:rPr lang="en-IN" sz="1050" dirty="0" err="1" smtClean="0">
                <a:solidFill>
                  <a:schemeClr val="bg1"/>
                </a:solidFill>
              </a:rPr>
              <a:t>prosumers</a:t>
            </a:r>
            <a:r>
              <a:rPr lang="en-IN" sz="1050" dirty="0">
                <a:solidFill>
                  <a:schemeClr val="bg1"/>
                </a:solidFill>
              </a:rPr>
              <a:t>,” IEEE Transactions on Smart Grid, </a:t>
            </a:r>
            <a:r>
              <a:rPr lang="en-IN" sz="1050" dirty="0" smtClean="0">
                <a:solidFill>
                  <a:schemeClr val="bg1"/>
                </a:solidFill>
              </a:rPr>
              <a:t>2023</a:t>
            </a:r>
            <a:endParaRPr lang="en-IN" sz="1050" dirty="0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1862" y="1377015"/>
            <a:ext cx="7778107" cy="3984626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228150" y="2347526"/>
            <a:ext cx="4013712" cy="3395248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975" indent="-180975" algn="just">
              <a:buFont typeface="Arial" panose="020B0604020202020204" pitchFamily="34" charset="0"/>
              <a:buChar char="•"/>
            </a:pPr>
            <a:r>
              <a:rPr lang="en-US" dirty="0" smtClean="0"/>
              <a:t>Network aware P2P trading is developed utilizing cooperative game theory</a:t>
            </a:r>
          </a:p>
          <a:p>
            <a:pPr marL="180975" indent="-180975" algn="just">
              <a:buFont typeface="Arial" panose="020B0604020202020204" pitchFamily="34" charset="0"/>
              <a:buChar char="•"/>
            </a:pPr>
            <a:r>
              <a:rPr lang="en-US" dirty="0" smtClean="0"/>
              <a:t>Different power export capabilities</a:t>
            </a:r>
          </a:p>
          <a:p>
            <a:pPr marL="473583" lvl="1" indent="-180975" algn="just">
              <a:buFont typeface="Arial" panose="020B0604020202020204" pitchFamily="34" charset="0"/>
              <a:buChar char="•"/>
            </a:pPr>
            <a:r>
              <a:rPr lang="en-US" dirty="0" smtClean="0"/>
              <a:t>Self sufficient</a:t>
            </a:r>
          </a:p>
          <a:p>
            <a:pPr marL="473583" lvl="1" indent="-180975" algn="just">
              <a:buFont typeface="Arial" panose="020B0604020202020204" pitchFamily="34" charset="0"/>
              <a:buChar char="•"/>
            </a:pPr>
            <a:r>
              <a:rPr lang="en-US" dirty="0" smtClean="0"/>
              <a:t>Clean energy</a:t>
            </a:r>
          </a:p>
          <a:p>
            <a:pPr marL="473583" lvl="1" indent="-180975" algn="just">
              <a:buFont typeface="Arial" panose="020B0604020202020204" pitchFamily="34" charset="0"/>
              <a:buChar char="•"/>
            </a:pPr>
            <a:r>
              <a:rPr lang="en-US" dirty="0" smtClean="0"/>
              <a:t>Profit</a:t>
            </a:r>
          </a:p>
          <a:p>
            <a:pPr marL="180975" indent="-180975" algn="just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180975" indent="-180975" algn="just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180975" indent="-180975" algn="just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4626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and Relation to EE 521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064190"/>
            <a:ext cx="10058400" cy="3804904"/>
          </a:xfrm>
        </p:spPr>
        <p:txBody>
          <a:bodyPr/>
          <a:lstStyle/>
          <a:p>
            <a:pPr marL="361950" indent="-361950">
              <a:buFont typeface="Wingdings" panose="05000000000000000000" pitchFamily="2" charset="2"/>
              <a:buChar char="v"/>
            </a:pPr>
            <a:r>
              <a:rPr lang="en-US" dirty="0" smtClean="0"/>
              <a:t>Use of power flow, state estimation and optimal power flow to calculate DOEs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BD4E3-0125-423E-A2AC-3792473F6B73}" type="slidenum">
              <a:rPr lang="en-IN" smtClean="0"/>
              <a:t>9</a:t>
            </a:fld>
            <a:endParaRPr lang="en-IN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0263879"/>
              </p:ext>
            </p:extLst>
          </p:nvPr>
        </p:nvGraphicFramePr>
        <p:xfrm>
          <a:off x="3199896" y="2684264"/>
          <a:ext cx="4649458" cy="2965098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937538"/>
                <a:gridCol w="3711920"/>
              </a:tblGrid>
              <a:tr h="49418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Paper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Content</a:t>
                      </a:r>
                    </a:p>
                  </a:txBody>
                  <a:tcPr anchor="ctr"/>
                </a:tc>
              </a:tr>
              <a:tr h="49418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Introduction to DOE and calculation</a:t>
                      </a:r>
                    </a:p>
                  </a:txBody>
                  <a:tcPr anchor="ctr"/>
                </a:tc>
              </a:tr>
              <a:tr h="49418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Complete steps to calculate DOE</a:t>
                      </a:r>
                    </a:p>
                  </a:txBody>
                  <a:tcPr anchor="ctr"/>
                </a:tc>
              </a:tr>
              <a:tr h="49418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DOE based control framework</a:t>
                      </a:r>
                    </a:p>
                  </a:txBody>
                  <a:tcPr anchor="ctr"/>
                </a:tc>
              </a:tr>
              <a:tr h="49418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DOE with decomposition method</a:t>
                      </a:r>
                      <a:endParaRPr lang="en-IN" dirty="0"/>
                    </a:p>
                  </a:txBody>
                  <a:tcPr anchor="ctr"/>
                </a:tc>
              </a:tr>
              <a:tr h="49418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DOE based market for </a:t>
                      </a:r>
                      <a:r>
                        <a:rPr lang="en-US" dirty="0" err="1" smtClean="0"/>
                        <a:t>prosumers</a:t>
                      </a:r>
                      <a:r>
                        <a:rPr lang="en-US" dirty="0" smtClean="0"/>
                        <a:t> </a:t>
                      </a:r>
                      <a:endParaRPr lang="en-IN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3113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1397</TotalTime>
  <Words>687</Words>
  <Application>Microsoft Office PowerPoint</Application>
  <PresentationFormat>Widescreen</PresentationFormat>
  <Paragraphs>78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Retrospect</vt:lpstr>
      <vt:lpstr>Dynamic Operating Envelopes</vt:lpstr>
      <vt:lpstr>Introduction</vt:lpstr>
      <vt:lpstr>Dynamic Operating Envelope (DOE)</vt:lpstr>
      <vt:lpstr>Calculating DOE</vt:lpstr>
      <vt:lpstr>PowerPoint Presentation</vt:lpstr>
      <vt:lpstr>DOE Control Framework</vt:lpstr>
      <vt:lpstr>PowerPoint Presentation</vt:lpstr>
      <vt:lpstr>PowerPoint Presentation</vt:lpstr>
      <vt:lpstr>Comparison and Relation to EE 521</vt:lpstr>
      <vt:lpstr>Summary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Aggregation of DER</dc:title>
  <dc:creator>Microsoft account</dc:creator>
  <cp:lastModifiedBy>Microsoft account</cp:lastModifiedBy>
  <cp:revision>55</cp:revision>
  <dcterms:created xsi:type="dcterms:W3CDTF">2023-10-04T04:29:41Z</dcterms:created>
  <dcterms:modified xsi:type="dcterms:W3CDTF">2023-12-15T03:06:29Z</dcterms:modified>
</cp:coreProperties>
</file>