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6" r:id="rId6"/>
    <p:sldId id="263" r:id="rId7"/>
    <p:sldId id="270" r:id="rId8"/>
    <p:sldId id="271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5FF0-A2B1-4EC2-A672-90A48195984D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6EA3-5658-486C-B608-A473E7136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DCBC-06F4-4703-B1B7-5A8BDE4BA5CB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98B1-B1A7-48AC-ABEA-7529C136A911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7D88-3F59-45FE-9FB4-E57F32CC4186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7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587-4A06-4220-96C1-2B1ED61B7D23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25CB-0C3D-40BD-A0C5-3EB327BA7811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9458" y="6442570"/>
            <a:ext cx="1312025" cy="365125"/>
          </a:xfrm>
        </p:spPr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1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3D1-6163-4571-9E69-19B3E47D9AFF}" type="datetime1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1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3024-B6E0-4968-9C14-073EDF939C18}" type="datetime1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9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5C1-4165-42C3-918B-D31EFA86D471}" type="datetime1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55F2-76D7-447B-A555-6B8DB1E1254E}" type="datetime1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8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4EAE0-739F-450F-A532-FF8EF62C5640}" type="datetime1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5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C27C-E4FC-4E80-93FB-DA3DADCEB481}" type="datetime1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D9EBF7-55E0-4F5B-BF4C-1C8A7E54CBE2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7125" y="64425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Dynamic Operating Envelopes</a:t>
            </a:r>
            <a:endParaRPr lang="en-IN" sz="66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Athul Jose 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11867566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04" y="1756372"/>
            <a:ext cx="6531623" cy="277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368" y="5408308"/>
            <a:ext cx="2461939" cy="9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Introduction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Increased renewable installation at distribution level</a:t>
            </a: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Opportunity to participating in markets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To prevent network violations – curtail generation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/>
              <a:t>Unutilized installed capacity of </a:t>
            </a:r>
            <a:r>
              <a:rPr lang="en-IN" dirty="0" smtClean="0"/>
              <a:t>DERs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Operating Envelopes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Dynamic Operating Envelopes</a:t>
            </a: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2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Dynamic Operating Envelope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Operating envelopes are the limits that an electricity customer can import and export to the electricity grid</a:t>
            </a: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Dynamic Operating Envelopes(DOEs) are where import and export limits can vary over time and location.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/>
              <a:t>DOEs could be used to manage ’flexible loads’ such as water heaters, battery storage and electric vehicles (EVs)</a:t>
            </a:r>
            <a:endParaRPr lang="en-IN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Benefits</a:t>
            </a:r>
          </a:p>
          <a:p>
            <a:pPr marL="0" indent="0">
              <a:buNone/>
            </a:pPr>
            <a:r>
              <a:rPr lang="en-US" dirty="0" smtClean="0"/>
              <a:t>	1. More </a:t>
            </a:r>
            <a:r>
              <a:rPr lang="en-US" dirty="0"/>
              <a:t>solar / battery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	2. Market </a:t>
            </a:r>
            <a:r>
              <a:rPr lang="en-US" dirty="0"/>
              <a:t>Efficiency</a:t>
            </a:r>
            <a:br>
              <a:rPr lang="en-US" dirty="0"/>
            </a:br>
            <a:r>
              <a:rPr lang="en-US" dirty="0" smtClean="0"/>
              <a:t>	3</a:t>
            </a:r>
            <a:r>
              <a:rPr lang="en-US" dirty="0"/>
              <a:t>. Greater Interoperability</a:t>
            </a:r>
            <a:br>
              <a:rPr lang="en-US" dirty="0"/>
            </a:br>
            <a:r>
              <a:rPr lang="en-US" dirty="0" smtClean="0"/>
              <a:t>	4</a:t>
            </a:r>
            <a:r>
              <a:rPr lang="en-US" dirty="0"/>
              <a:t>. Network </a:t>
            </a:r>
            <a:r>
              <a:rPr lang="en-US" dirty="0" smtClean="0"/>
              <a:t>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DEIP</a:t>
            </a:r>
            <a:r>
              <a:rPr lang="en-US" sz="1050" dirty="0">
                <a:solidFill>
                  <a:schemeClr val="bg1"/>
                </a:solidFill>
              </a:rPr>
              <a:t>, “Dynamic </a:t>
            </a:r>
            <a:r>
              <a:rPr lang="en-US" sz="1050" dirty="0" err="1">
                <a:solidFill>
                  <a:schemeClr val="bg1"/>
                </a:solidFill>
              </a:rPr>
              <a:t>operting</a:t>
            </a:r>
            <a:r>
              <a:rPr lang="en-US" sz="1050" dirty="0">
                <a:solidFill>
                  <a:schemeClr val="bg1"/>
                </a:solidFill>
              </a:rPr>
              <a:t> envelopes working group outcomes report,” DEIP, Tech. Rep., 2022.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9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Calculating Operating Envelope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4DDE7"/>
              </a:clrFrom>
              <a:clrTo>
                <a:srgbClr val="E4DD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1632" y="2436000"/>
            <a:ext cx="7849695" cy="2619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M. Z. Liu, L. N. Ochoa, S. </a:t>
            </a:r>
            <a:r>
              <a:rPr lang="en-IN" sz="1050" dirty="0" err="1">
                <a:solidFill>
                  <a:schemeClr val="bg1"/>
                </a:solidFill>
              </a:rPr>
              <a:t>Riaz</a:t>
            </a:r>
            <a:r>
              <a:rPr lang="en-IN" sz="1050" dirty="0">
                <a:solidFill>
                  <a:schemeClr val="bg1"/>
                </a:solidFill>
              </a:rPr>
              <a:t>, P. </a:t>
            </a:r>
            <a:r>
              <a:rPr lang="en-IN" sz="1050" dirty="0" err="1">
                <a:solidFill>
                  <a:schemeClr val="bg1"/>
                </a:solidFill>
              </a:rPr>
              <a:t>Mancarella</a:t>
            </a:r>
            <a:r>
              <a:rPr lang="en-IN" sz="1050" dirty="0">
                <a:solidFill>
                  <a:schemeClr val="bg1"/>
                </a:solidFill>
              </a:rPr>
              <a:t>, T. Ting, J. San, and J. </a:t>
            </a:r>
            <a:r>
              <a:rPr lang="en-IN" sz="1050" dirty="0" err="1">
                <a:solidFill>
                  <a:schemeClr val="bg1"/>
                </a:solidFill>
              </a:rPr>
              <a:t>Theunissen</a:t>
            </a:r>
            <a:r>
              <a:rPr lang="en-IN" sz="1050" dirty="0">
                <a:solidFill>
                  <a:schemeClr val="bg1"/>
                </a:solidFill>
              </a:rPr>
              <a:t>, “Grid </a:t>
            </a:r>
            <a:r>
              <a:rPr lang="en-IN" sz="1050" dirty="0" smtClean="0">
                <a:solidFill>
                  <a:schemeClr val="bg1"/>
                </a:solidFill>
              </a:rPr>
              <a:t>and market </a:t>
            </a:r>
            <a:r>
              <a:rPr lang="en-IN" sz="1050" dirty="0">
                <a:solidFill>
                  <a:schemeClr val="bg1"/>
                </a:solidFill>
              </a:rPr>
              <a:t>services from the edge: Using operating envelopes to unlock network-aware </a:t>
            </a:r>
            <a:r>
              <a:rPr lang="en-IN" sz="1050" dirty="0" smtClean="0">
                <a:solidFill>
                  <a:schemeClr val="bg1"/>
                </a:solidFill>
              </a:rPr>
              <a:t>bottom-up flexibility</a:t>
            </a:r>
            <a:r>
              <a:rPr lang="en-IN" sz="1050" dirty="0">
                <a:solidFill>
                  <a:schemeClr val="bg1"/>
                </a:solidFill>
              </a:rPr>
              <a:t>,” IEEE Power and Energy Magazine, vol. 19, no. 4, pp. 52–62, 2021.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6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5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736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/>
                </a:solidFill>
              </a:rPr>
              <a:t>Allocation of DOE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10" y="1023042"/>
            <a:ext cx="5172779" cy="5100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415" y="6133870"/>
            <a:ext cx="111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K. </a:t>
            </a:r>
            <a:r>
              <a:rPr lang="en-IN" sz="1050" dirty="0" err="1"/>
              <a:t>Petrou</a:t>
            </a:r>
            <a:r>
              <a:rPr lang="en-IN" sz="1050" dirty="0"/>
              <a:t>, A. T. </a:t>
            </a:r>
            <a:r>
              <a:rPr lang="en-IN" sz="1050" dirty="0" err="1"/>
              <a:t>Procopiou</a:t>
            </a:r>
            <a:r>
              <a:rPr lang="en-IN" sz="1050" dirty="0"/>
              <a:t>, L. Gutierrez-Lagos, M. Z. Liu, L. F. Ochoa, T. </a:t>
            </a:r>
            <a:r>
              <a:rPr lang="en-IN" sz="1050" dirty="0" err="1"/>
              <a:t>Langstaff</a:t>
            </a:r>
            <a:r>
              <a:rPr lang="en-IN" sz="1050" dirty="0"/>
              <a:t>, </a:t>
            </a:r>
            <a:r>
              <a:rPr lang="en-IN" sz="1050" dirty="0" smtClean="0"/>
              <a:t>and J</a:t>
            </a:r>
            <a:r>
              <a:rPr lang="en-IN" sz="1050" dirty="0"/>
              <a:t>. M. </a:t>
            </a:r>
            <a:r>
              <a:rPr lang="en-IN" sz="1050" dirty="0" err="1"/>
              <a:t>Theunissen</a:t>
            </a:r>
            <a:r>
              <a:rPr lang="en-IN" sz="1050" dirty="0"/>
              <a:t>, “Ensuring distribution network integrity using dynamic operating limits </a:t>
            </a:r>
            <a:r>
              <a:rPr lang="en-IN" sz="1050" dirty="0" smtClean="0"/>
              <a:t>for </a:t>
            </a:r>
            <a:r>
              <a:rPr lang="en-IN" sz="1050" dirty="0" err="1" smtClean="0"/>
              <a:t>prosumers</a:t>
            </a:r>
            <a:r>
              <a:rPr lang="en-IN" sz="1050" dirty="0"/>
              <a:t>,” IEEE </a:t>
            </a:r>
            <a:r>
              <a:rPr lang="en-IN" sz="1050" dirty="0">
                <a:solidFill>
                  <a:schemeClr val="bg1"/>
                </a:solidFill>
              </a:rPr>
              <a:t>Transactions on Smart Grid, vol. 12, no. 5, pp. 3877–3888, </a:t>
            </a:r>
            <a:r>
              <a:rPr lang="en-IN" sz="1050" dirty="0" smtClean="0">
                <a:solidFill>
                  <a:schemeClr val="bg1"/>
                </a:solidFill>
              </a:rPr>
              <a:t>2021</a:t>
            </a:r>
          </a:p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P. T. Nguyen, L. </a:t>
            </a:r>
            <a:r>
              <a:rPr lang="en-IN" sz="1050" dirty="0" err="1">
                <a:solidFill>
                  <a:schemeClr val="bg1"/>
                </a:solidFill>
              </a:rPr>
              <a:t>Naranpanawe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and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“Allocation </a:t>
            </a:r>
            <a:r>
              <a:rPr lang="en-IN" sz="1050" dirty="0" smtClean="0">
                <a:solidFill>
                  <a:schemeClr val="bg1"/>
                </a:solidFill>
              </a:rPr>
              <a:t>of dynamic </a:t>
            </a:r>
            <a:r>
              <a:rPr lang="en-IN" sz="1050" dirty="0">
                <a:solidFill>
                  <a:schemeClr val="bg1"/>
                </a:solidFill>
              </a:rPr>
              <a:t>operating envelopes in distribution networks: Technical and equitable perspectives</a:t>
            </a:r>
            <a:r>
              <a:rPr lang="en-IN" sz="1050" dirty="0" smtClean="0">
                <a:solidFill>
                  <a:schemeClr val="bg1"/>
                </a:solidFill>
              </a:rPr>
              <a:t>,” IEEE </a:t>
            </a:r>
            <a:r>
              <a:rPr lang="en-IN" sz="1050" dirty="0">
                <a:solidFill>
                  <a:schemeClr val="bg1"/>
                </a:solidFill>
              </a:rPr>
              <a:t>Transactions on Sustainable Energy, 2023.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97280" y="910188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6" y="1207567"/>
            <a:ext cx="5198171" cy="47359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137363" y="1058769"/>
            <a:ext cx="0" cy="50806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2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DOE </a:t>
            </a:r>
            <a:r>
              <a:rPr lang="en-IN" dirty="0" smtClean="0">
                <a:solidFill>
                  <a:schemeClr val="accent1"/>
                </a:solidFill>
              </a:rPr>
              <a:t>Control </a:t>
            </a:r>
            <a:r>
              <a:rPr lang="en-IN" dirty="0"/>
              <a:t>F</a:t>
            </a:r>
            <a:r>
              <a:rPr lang="en-IN" dirty="0" smtClean="0">
                <a:solidFill>
                  <a:schemeClr val="accent1"/>
                </a:solidFill>
              </a:rPr>
              <a:t>ramework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75" y="1994441"/>
            <a:ext cx="7367210" cy="39552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Y. Z. </a:t>
            </a:r>
            <a:r>
              <a:rPr lang="en-IN" sz="1050" dirty="0" err="1">
                <a:solidFill>
                  <a:schemeClr val="bg1"/>
                </a:solidFill>
              </a:rPr>
              <a:t>Gerdroodbari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and R.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</a:t>
            </a:r>
            <a:r>
              <a:rPr lang="en-IN" sz="1050" dirty="0" err="1">
                <a:solidFill>
                  <a:schemeClr val="bg1"/>
                </a:solidFill>
              </a:rPr>
              <a:t>pq</a:t>
            </a:r>
            <a:r>
              <a:rPr lang="en-IN" sz="1050" dirty="0">
                <a:solidFill>
                  <a:schemeClr val="bg1"/>
                </a:solidFill>
              </a:rPr>
              <a:t> operating envelopes </a:t>
            </a:r>
            <a:r>
              <a:rPr lang="en-IN" sz="1050" dirty="0" smtClean="0">
                <a:solidFill>
                  <a:schemeClr val="bg1"/>
                </a:solidFill>
              </a:rPr>
              <a:t>for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 smtClean="0">
                <a:solidFill>
                  <a:schemeClr val="bg1"/>
                </a:solidFill>
              </a:rPr>
              <a:t> </a:t>
            </a:r>
            <a:r>
              <a:rPr lang="en-IN" sz="1050" dirty="0">
                <a:solidFill>
                  <a:schemeClr val="bg1"/>
                </a:solidFill>
              </a:rPr>
              <a:t>in distribution networks,” Applied Energy, vol. 325, p. 119757, 2022.</a:t>
            </a:r>
          </a:p>
        </p:txBody>
      </p:sp>
    </p:spTree>
    <p:extLst>
      <p:ext uri="{BB962C8B-B14F-4D97-AF65-F5344CB8AC3E}">
        <p14:creationId xmlns:p14="http://schemas.microsoft.com/office/powerpoint/2010/main" val="94062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7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with Decomposition Method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7" y="1710075"/>
            <a:ext cx="5585233" cy="39405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M. </a:t>
            </a:r>
            <a:r>
              <a:rPr lang="en-IN" sz="1050" dirty="0" err="1">
                <a:solidFill>
                  <a:schemeClr val="bg1"/>
                </a:solidFill>
              </a:rPr>
              <a:t>Mahmoodi</a:t>
            </a:r>
            <a:r>
              <a:rPr lang="en-IN" sz="1050" dirty="0">
                <a:solidFill>
                  <a:schemeClr val="bg1"/>
                </a:solidFill>
              </a:rPr>
              <a:t>, L. </a:t>
            </a:r>
            <a:r>
              <a:rPr lang="en-IN" sz="1050" dirty="0" err="1">
                <a:solidFill>
                  <a:schemeClr val="bg1"/>
                </a:solidFill>
              </a:rPr>
              <a:t>Blackhall</a:t>
            </a:r>
            <a:r>
              <a:rPr lang="en-IN" sz="1050" dirty="0">
                <a:solidFill>
                  <a:schemeClr val="bg1"/>
                </a:solidFill>
              </a:rPr>
              <a:t>, S. M. N. RA, A. </a:t>
            </a:r>
            <a:r>
              <a:rPr lang="en-IN" sz="1050" dirty="0" err="1">
                <a:solidFill>
                  <a:schemeClr val="bg1"/>
                </a:solidFill>
              </a:rPr>
              <a:t>Attarha</a:t>
            </a:r>
            <a:r>
              <a:rPr lang="en-IN" sz="1050" dirty="0">
                <a:solidFill>
                  <a:schemeClr val="bg1"/>
                </a:solidFill>
              </a:rPr>
              <a:t>, B. Weise, and A. Bhardwaj, “Der </a:t>
            </a:r>
            <a:r>
              <a:rPr lang="en-IN" sz="1050" dirty="0" smtClean="0">
                <a:solidFill>
                  <a:schemeClr val="bg1"/>
                </a:solidFill>
              </a:rPr>
              <a:t>capacity assessment </a:t>
            </a:r>
            <a:r>
              <a:rPr lang="en-IN" sz="1050" dirty="0">
                <a:solidFill>
                  <a:schemeClr val="bg1"/>
                </a:solidFill>
              </a:rPr>
              <a:t>of active distribution systems using dynamic operating envelopes,” IEEE </a:t>
            </a:r>
            <a:r>
              <a:rPr lang="en-IN" sz="1050" dirty="0" smtClean="0">
                <a:solidFill>
                  <a:schemeClr val="bg1"/>
                </a:solidFill>
              </a:rPr>
              <a:t>Transactions </a:t>
            </a:r>
            <a:r>
              <a:rPr lang="en-IN" sz="1050" dirty="0">
                <a:solidFill>
                  <a:schemeClr val="bg1"/>
                </a:solidFill>
              </a:rPr>
              <a:t>on Smart Grid, 2023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373" y="2398055"/>
            <a:ext cx="5007987" cy="24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8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based </a:t>
            </a:r>
            <a:r>
              <a:rPr lang="en-IN" dirty="0" smtClean="0"/>
              <a:t>Market </a:t>
            </a:r>
            <a:r>
              <a:rPr lang="en-IN" dirty="0" smtClean="0"/>
              <a:t>for </a:t>
            </a:r>
            <a:r>
              <a:rPr lang="en-IN" dirty="0" err="1" smtClean="0"/>
              <a:t>Prosumers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342096"/>
            <a:ext cx="111701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I. </a:t>
            </a:r>
            <a:r>
              <a:rPr lang="en-IN" sz="1050" dirty="0" err="1">
                <a:solidFill>
                  <a:schemeClr val="bg1"/>
                </a:solidFill>
              </a:rPr>
              <a:t>Azim</a:t>
            </a:r>
            <a:r>
              <a:rPr lang="en-IN" sz="1050" dirty="0">
                <a:solidFill>
                  <a:schemeClr val="bg1"/>
                </a:solidFill>
              </a:rPr>
              <a:t>,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W. </a:t>
            </a:r>
            <a:r>
              <a:rPr lang="en-IN" sz="1050" dirty="0" err="1">
                <a:solidFill>
                  <a:schemeClr val="bg1"/>
                </a:solidFill>
              </a:rPr>
              <a:t>Tushar</a:t>
            </a:r>
            <a:r>
              <a:rPr lang="en-IN" sz="1050" dirty="0">
                <a:solidFill>
                  <a:schemeClr val="bg1"/>
                </a:solidFill>
              </a:rPr>
              <a:t>, R. Sharma, M. R.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</a:t>
            </a:r>
            <a:r>
              <a:rPr lang="en-IN" sz="1050" dirty="0" smtClean="0">
                <a:solidFill>
                  <a:schemeClr val="bg1"/>
                </a:solidFill>
              </a:rPr>
              <a:t>and R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operating envelope-enabled p2p trading to maximise financial returns </a:t>
            </a:r>
            <a:r>
              <a:rPr lang="en-IN" sz="1050" dirty="0" smtClean="0">
                <a:solidFill>
                  <a:schemeClr val="bg1"/>
                </a:solidFill>
              </a:rPr>
              <a:t>of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>
                <a:solidFill>
                  <a:schemeClr val="bg1"/>
                </a:solidFill>
              </a:rPr>
              <a:t>,” IEEE Transactions on Smart Grid, </a:t>
            </a:r>
            <a:r>
              <a:rPr lang="en-IN" sz="1050" dirty="0" smtClean="0">
                <a:solidFill>
                  <a:schemeClr val="bg1"/>
                </a:solidFill>
              </a:rPr>
              <a:t>2023</a:t>
            </a:r>
          </a:p>
          <a:p>
            <a:r>
              <a:rPr lang="en-IN" sz="1050" dirty="0">
                <a:solidFill>
                  <a:schemeClr val="bg1"/>
                </a:solidFill>
              </a:rPr>
              <a:t>M. M. </a:t>
            </a:r>
            <a:r>
              <a:rPr lang="en-IN" sz="1050" dirty="0" err="1">
                <a:solidFill>
                  <a:schemeClr val="bg1"/>
                </a:solidFill>
              </a:rPr>
              <a:t>Hoque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M. I. </a:t>
            </a:r>
            <a:r>
              <a:rPr lang="en-IN" sz="1050" dirty="0" err="1">
                <a:solidFill>
                  <a:schemeClr val="bg1"/>
                </a:solidFill>
              </a:rPr>
              <a:t>Azim</a:t>
            </a:r>
            <a:r>
              <a:rPr lang="en-IN" sz="1050" dirty="0">
                <a:solidFill>
                  <a:schemeClr val="bg1"/>
                </a:solidFill>
              </a:rPr>
              <a:t>, R.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and M. </a:t>
            </a:r>
            <a:r>
              <a:rPr lang="en-IN" sz="1050" dirty="0" err="1">
                <a:solidFill>
                  <a:schemeClr val="bg1"/>
                </a:solidFill>
              </a:rPr>
              <a:t>Jalili</a:t>
            </a:r>
            <a:r>
              <a:rPr lang="en-IN" sz="1050" dirty="0">
                <a:solidFill>
                  <a:schemeClr val="bg1"/>
                </a:solidFill>
              </a:rPr>
              <a:t>, “Dynamic operating envelope-based local energy market for </a:t>
            </a:r>
            <a:r>
              <a:rPr lang="en-IN" sz="1050" dirty="0" err="1">
                <a:solidFill>
                  <a:schemeClr val="bg1"/>
                </a:solidFill>
              </a:rPr>
              <a:t>prosumers</a:t>
            </a:r>
            <a:r>
              <a:rPr lang="en-IN" sz="1050" dirty="0">
                <a:solidFill>
                  <a:schemeClr val="bg1"/>
                </a:solidFill>
              </a:rPr>
              <a:t> with electric vehicles,” IEEE Transactions on Smart Grid, </a:t>
            </a:r>
            <a:r>
              <a:rPr lang="en-IN" sz="1050" dirty="0" smtClean="0">
                <a:solidFill>
                  <a:schemeClr val="bg1"/>
                </a:solidFill>
              </a:rPr>
              <a:t>2023</a:t>
            </a:r>
            <a:endParaRPr lang="en-IN" sz="105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16" y="1004935"/>
            <a:ext cx="3878494" cy="5210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72" y="1682838"/>
            <a:ext cx="7778107" cy="398462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75217" y="1176460"/>
            <a:ext cx="0" cy="50806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DOEs are used for greater network efficiency and more market operation of 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Main component of DOE is checking the network violations from power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DOEs can be used with </a:t>
            </a:r>
            <a:r>
              <a:rPr lang="en-IN" dirty="0" err="1" smtClean="0"/>
              <a:t>prosumers</a:t>
            </a:r>
            <a:r>
              <a:rPr lang="en-IN" dirty="0" smtClean="0"/>
              <a:t> for electricity markets and shown to </a:t>
            </a:r>
            <a:r>
              <a:rPr lang="en-IN" smtClean="0"/>
              <a:t>be efficient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1037</TotalTime>
  <Words>562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Dynamic Operating Envelopes</vt:lpstr>
      <vt:lpstr>Introduction</vt:lpstr>
      <vt:lpstr>Dynamic Operating Envelope</vt:lpstr>
      <vt:lpstr>Calculating Operating Envelope</vt:lpstr>
      <vt:lpstr>PowerPoint Presentation</vt:lpstr>
      <vt:lpstr>DOE Control Framework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of DER</dc:title>
  <dc:creator>Microsoft account</dc:creator>
  <cp:lastModifiedBy>Microsoft account</cp:lastModifiedBy>
  <cp:revision>34</cp:revision>
  <dcterms:created xsi:type="dcterms:W3CDTF">2023-10-04T04:29:41Z</dcterms:created>
  <dcterms:modified xsi:type="dcterms:W3CDTF">2023-12-05T07:36:41Z</dcterms:modified>
</cp:coreProperties>
</file>