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6" r:id="rId6"/>
    <p:sldId id="263" r:id="rId7"/>
    <p:sldId id="270" r:id="rId8"/>
    <p:sldId id="271" r:id="rId9"/>
    <p:sldId id="276" r:id="rId10"/>
    <p:sldId id="273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5FF0-A2B1-4EC2-A672-90A48195984D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F6EA3-5658-486C-B608-A473E7136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6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DCBC-06F4-4703-B1B7-5A8BDE4BA5CB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98B1-B1A7-48AC-ABEA-7529C136A911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D88-3F59-45FE-9FB4-E57F32CC4186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1587-4A06-4220-96C1-2B1ED61B7D23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25CB-0C3D-40BD-A0C5-3EB327BA7811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9458" y="6442570"/>
            <a:ext cx="1312025" cy="365125"/>
          </a:xfrm>
        </p:spPr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D3D1-6163-4571-9E69-19B3E47D9AFF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3024-B6E0-4968-9C14-073EDF939C18}" type="datetime1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D5C1-4165-42C3-918B-D31EFA86D471}" type="datetime1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55F2-76D7-447B-A555-6B8DB1E1254E}" type="datetime1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14EAE0-739F-450F-A532-FF8EF62C5640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C27C-E4FC-4E80-93FB-DA3DADCEB481}" type="datetime1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D9EBF7-55E0-4F5B-BF4C-1C8A7E54CBE2}" type="datetime1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7125" y="64425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6BD4E3-0125-423E-A2AC-3792473F6B73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2"/>
                </a:solidFill>
              </a:rPr>
              <a:t>Dynamic Operating Envelopes</a:t>
            </a:r>
            <a:endParaRPr lang="en-IN" sz="66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Athul Jose 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11867566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3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are used for greater network efficiency and more market operation of DERs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Main component of DOE is checking the network violations from power flow</a:t>
            </a: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IN" dirty="0" smtClean="0"/>
              <a:t>DOEs can be used with </a:t>
            </a:r>
            <a:r>
              <a:rPr lang="en-IN" dirty="0" err="1" smtClean="0"/>
              <a:t>prosumers</a:t>
            </a:r>
            <a:r>
              <a:rPr lang="en-IN" dirty="0" smtClean="0"/>
              <a:t> for electricity markets and shown to be efficient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70" y="3841220"/>
            <a:ext cx="1580153" cy="1481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13" y="3913523"/>
            <a:ext cx="1116859" cy="149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04" y="1756372"/>
            <a:ext cx="6531623" cy="277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68" y="5408308"/>
            <a:ext cx="2461939" cy="9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Introduction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Increased renewable installation at distribution level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Opportunity to participating in markets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To prevent network violations – curtail generation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/>
              <a:t>Unutilized installed capacity of </a:t>
            </a:r>
            <a:r>
              <a:rPr lang="en-IN" dirty="0" smtClean="0"/>
              <a:t>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Operating Envelopes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IN" dirty="0" smtClean="0"/>
              <a:t>Dynamic Operating Envelopes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6" y="3633582"/>
            <a:ext cx="7505828" cy="2436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Dynamic Operating Envelope (DOE)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Operating envelopes are the limits that an electricity customer can import and export to the electricity grid</a:t>
            </a:r>
            <a:endParaRPr lang="en-IN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Dynamic Operating </a:t>
            </a:r>
            <a:r>
              <a:rPr lang="en-US" dirty="0" smtClean="0"/>
              <a:t>Envelopes (DOEs</a:t>
            </a:r>
            <a:r>
              <a:rPr lang="en-US" dirty="0" smtClean="0"/>
              <a:t>) are where import and export limits can vary over time and location.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/>
              <a:t>DOEs could be used to manage ’flexible loads’ such as water heaters, battery storage and electric vehicles (EVs)</a:t>
            </a:r>
            <a:endParaRPr lang="en-IN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Benefits</a:t>
            </a:r>
          </a:p>
          <a:p>
            <a:pPr marL="0" indent="0">
              <a:buNone/>
            </a:pPr>
            <a:r>
              <a:rPr lang="en-US" dirty="0" smtClean="0"/>
              <a:t>	1. More </a:t>
            </a:r>
            <a:r>
              <a:rPr lang="en-US" dirty="0"/>
              <a:t>solar / battery </a:t>
            </a:r>
            <a:r>
              <a:rPr lang="en-US" dirty="0" smtClean="0"/>
              <a:t>support</a:t>
            </a:r>
            <a:br>
              <a:rPr lang="en-US" dirty="0" smtClean="0"/>
            </a:br>
            <a:r>
              <a:rPr lang="en-US" dirty="0" smtClean="0"/>
              <a:t>	2. Market </a:t>
            </a:r>
            <a:r>
              <a:rPr lang="en-US" dirty="0"/>
              <a:t>Efficiency</a:t>
            </a:r>
            <a:br>
              <a:rPr lang="en-US" dirty="0"/>
            </a:br>
            <a:r>
              <a:rPr lang="en-US" dirty="0" smtClean="0"/>
              <a:t>	3</a:t>
            </a:r>
            <a:r>
              <a:rPr lang="en-US" dirty="0"/>
              <a:t>. Greater Interoperability</a:t>
            </a:r>
            <a:br>
              <a:rPr lang="en-US" dirty="0"/>
            </a:br>
            <a:r>
              <a:rPr lang="en-US" dirty="0" smtClean="0"/>
              <a:t>	4</a:t>
            </a:r>
            <a:r>
              <a:rPr lang="en-US" dirty="0"/>
              <a:t>. Network </a:t>
            </a:r>
            <a:r>
              <a:rPr lang="en-US" dirty="0" smtClean="0"/>
              <a:t>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DEIP</a:t>
            </a:r>
            <a:r>
              <a:rPr lang="en-US" sz="1050" dirty="0">
                <a:solidFill>
                  <a:schemeClr val="bg1"/>
                </a:solidFill>
              </a:rPr>
              <a:t>, “Dynamic </a:t>
            </a:r>
            <a:r>
              <a:rPr lang="en-US" sz="1050" dirty="0" err="1">
                <a:solidFill>
                  <a:schemeClr val="bg1"/>
                </a:solidFill>
              </a:rPr>
              <a:t>operting</a:t>
            </a:r>
            <a:r>
              <a:rPr lang="en-US" sz="1050" dirty="0">
                <a:solidFill>
                  <a:schemeClr val="bg1"/>
                </a:solidFill>
              </a:rPr>
              <a:t> envelopes working group outcomes report,” DEIP, Tech. Rep., 2022.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34" y="3657600"/>
            <a:ext cx="3533511" cy="26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Calculating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E4DDE7"/>
              </a:clrFrom>
              <a:clrTo>
                <a:srgbClr val="E4DDE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632" y="1829418"/>
            <a:ext cx="7849695" cy="26197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4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M. Z. Liu, L. N. Ochoa, S. </a:t>
            </a:r>
            <a:r>
              <a:rPr lang="en-IN" sz="1050" dirty="0" err="1">
                <a:solidFill>
                  <a:schemeClr val="bg1"/>
                </a:solidFill>
              </a:rPr>
              <a:t>Riaz</a:t>
            </a:r>
            <a:r>
              <a:rPr lang="en-IN" sz="1050" dirty="0">
                <a:solidFill>
                  <a:schemeClr val="bg1"/>
                </a:solidFill>
              </a:rPr>
              <a:t>, P. </a:t>
            </a:r>
            <a:r>
              <a:rPr lang="en-IN" sz="1050" dirty="0" err="1">
                <a:solidFill>
                  <a:schemeClr val="bg1"/>
                </a:solidFill>
              </a:rPr>
              <a:t>Mancarella</a:t>
            </a:r>
            <a:r>
              <a:rPr lang="en-IN" sz="1050" dirty="0">
                <a:solidFill>
                  <a:schemeClr val="bg1"/>
                </a:solidFill>
              </a:rPr>
              <a:t>, T. Ting, J. San, and J. </a:t>
            </a:r>
            <a:r>
              <a:rPr lang="en-IN" sz="1050" dirty="0" err="1">
                <a:solidFill>
                  <a:schemeClr val="bg1"/>
                </a:solidFill>
              </a:rPr>
              <a:t>Theunissen</a:t>
            </a:r>
            <a:r>
              <a:rPr lang="en-IN" sz="1050" dirty="0">
                <a:solidFill>
                  <a:schemeClr val="bg1"/>
                </a:solidFill>
              </a:rPr>
              <a:t>, “Grid </a:t>
            </a:r>
            <a:r>
              <a:rPr lang="en-IN" sz="1050" dirty="0" smtClean="0">
                <a:solidFill>
                  <a:schemeClr val="bg1"/>
                </a:solidFill>
              </a:rPr>
              <a:t>and market </a:t>
            </a:r>
            <a:r>
              <a:rPr lang="en-IN" sz="1050" dirty="0">
                <a:solidFill>
                  <a:schemeClr val="bg1"/>
                </a:solidFill>
              </a:rPr>
              <a:t>services from the edge: Using operating envelopes to unlock network-aware </a:t>
            </a:r>
            <a:r>
              <a:rPr lang="en-IN" sz="1050" dirty="0" smtClean="0">
                <a:solidFill>
                  <a:schemeClr val="bg1"/>
                </a:solidFill>
              </a:rPr>
              <a:t>bottom-up flexibility</a:t>
            </a:r>
            <a:r>
              <a:rPr lang="en-IN" sz="1050" dirty="0">
                <a:solidFill>
                  <a:schemeClr val="bg1"/>
                </a:solidFill>
              </a:rPr>
              <a:t>,” IEEE Power and Energy Magazine, vol. 19, no. 4, pp. 52–62, 2021.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4695127"/>
            <a:ext cx="10058400" cy="1327877"/>
          </a:xfrm>
        </p:spPr>
        <p:txBody>
          <a:bodyPr>
            <a:normAutofit fontScale="92500"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Runs series of power flow to explore different combinations of export/imports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OEs are generated for each time period (15 min) in the horizon of </a:t>
            </a:r>
            <a:r>
              <a:rPr lang="en-US" dirty="0" smtClean="0"/>
              <a:t>interest (</a:t>
            </a:r>
            <a:r>
              <a:rPr lang="en-US" dirty="0" smtClean="0"/>
              <a:t>6 h)</a:t>
            </a:r>
            <a:endParaRPr lang="en-IN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dirty="0" smtClean="0"/>
              <a:t>Different forecasting methods or advanced metering can be added to improve performance of OEs</a:t>
            </a:r>
            <a:endParaRPr lang="en-IN" dirty="0" smtClean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7364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accent1"/>
                </a:solidFill>
              </a:rPr>
              <a:t>Allocation of DOE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80" y="1016774"/>
            <a:ext cx="5317819" cy="5243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415" y="6396417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P. T. Nguyen, L. </a:t>
            </a:r>
            <a:r>
              <a:rPr lang="en-IN" sz="1050" dirty="0" err="1">
                <a:solidFill>
                  <a:schemeClr val="bg1"/>
                </a:solidFill>
              </a:rPr>
              <a:t>Naranpanawe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and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“Allocation </a:t>
            </a:r>
            <a:r>
              <a:rPr lang="en-IN" sz="1050" dirty="0" smtClean="0">
                <a:solidFill>
                  <a:schemeClr val="bg1"/>
                </a:solidFill>
              </a:rPr>
              <a:t>of dynamic </a:t>
            </a:r>
            <a:r>
              <a:rPr lang="en-IN" sz="1050" dirty="0">
                <a:solidFill>
                  <a:schemeClr val="bg1"/>
                </a:solidFill>
              </a:rPr>
              <a:t>operating envelopes in distribution networks: Technical and equitable perspectives</a:t>
            </a:r>
            <a:r>
              <a:rPr lang="en-IN" sz="1050" dirty="0" smtClean="0">
                <a:solidFill>
                  <a:schemeClr val="bg1"/>
                </a:solidFill>
              </a:rPr>
              <a:t>,” IEEE </a:t>
            </a:r>
            <a:r>
              <a:rPr lang="en-IN" sz="1050" dirty="0">
                <a:solidFill>
                  <a:schemeClr val="bg1"/>
                </a:solidFill>
              </a:rPr>
              <a:t>Transactions on Sustainable Energy, 2023.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97280" y="910188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5880" y="1899481"/>
            <a:ext cx="5269117" cy="346659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Two stage approach to allocate DOE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Distribution System State Estimation (DSSE)</a:t>
            </a:r>
          </a:p>
          <a:p>
            <a:pPr marL="635508" lvl="1" indent="-342900" algn="just">
              <a:buFont typeface="+mj-lt"/>
              <a:buAutoNum type="arabicPeriod"/>
            </a:pPr>
            <a:r>
              <a:rPr lang="en-US" dirty="0" smtClean="0"/>
              <a:t>Capacity Constrained State Optimization (CCSO)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Top-down approach and DOEs calculated at MV-LV transformer points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Optimal distribution of allocated DOEs among DOE-enabled customers ensuring reasonable fairness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generated at 5/10 min interval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7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DOE Control </a:t>
            </a:r>
            <a:r>
              <a:rPr lang="en-IN" dirty="0"/>
              <a:t>F</a:t>
            </a:r>
            <a:r>
              <a:rPr lang="en-IN" dirty="0" smtClean="0">
                <a:solidFill>
                  <a:schemeClr val="accent1"/>
                </a:solidFill>
              </a:rPr>
              <a:t>ramework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59" y="4070872"/>
            <a:ext cx="3684047" cy="1907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48" y="2211724"/>
            <a:ext cx="6925796" cy="37182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6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3415" y="6414520"/>
            <a:ext cx="11170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Y. Z. </a:t>
            </a:r>
            <a:r>
              <a:rPr lang="en-IN" sz="1050" dirty="0" err="1">
                <a:solidFill>
                  <a:schemeClr val="bg1"/>
                </a:solidFill>
              </a:rPr>
              <a:t>Gerdroodbari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and R.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</a:t>
            </a:r>
            <a:r>
              <a:rPr lang="en-IN" sz="1050" dirty="0" err="1">
                <a:solidFill>
                  <a:schemeClr val="bg1"/>
                </a:solidFill>
              </a:rPr>
              <a:t>pq</a:t>
            </a:r>
            <a:r>
              <a:rPr lang="en-IN" sz="1050" dirty="0">
                <a:solidFill>
                  <a:schemeClr val="bg1"/>
                </a:solidFill>
              </a:rPr>
              <a:t> operating envelopes </a:t>
            </a:r>
            <a:r>
              <a:rPr lang="en-IN" sz="1050" dirty="0" smtClean="0">
                <a:solidFill>
                  <a:schemeClr val="bg1"/>
                </a:solidFill>
              </a:rPr>
              <a:t>for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 smtClean="0">
                <a:solidFill>
                  <a:schemeClr val="bg1"/>
                </a:solidFill>
              </a:rPr>
              <a:t> </a:t>
            </a:r>
            <a:r>
              <a:rPr lang="en-IN" sz="1050" dirty="0">
                <a:solidFill>
                  <a:schemeClr val="bg1"/>
                </a:solidFill>
              </a:rPr>
              <a:t>in distribution networks,” Applied Energy, vol. 325, p. 119757, 2022.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7574" y="2189192"/>
            <a:ext cx="3864019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DNOs </a:t>
            </a:r>
            <a:r>
              <a:rPr lang="en-US" dirty="0" smtClean="0"/>
              <a:t>c</a:t>
            </a:r>
            <a:r>
              <a:rPr lang="en-US" dirty="0" smtClean="0"/>
              <a:t>ontrol customers through allocated DOEs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Prosumers</a:t>
            </a:r>
            <a:r>
              <a:rPr lang="en-US" dirty="0" smtClean="0"/>
              <a:t> can independently manage their assets without direct involvement of third party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with Decomposition Method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69" y="1682838"/>
            <a:ext cx="5585233" cy="394058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414520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M. </a:t>
            </a:r>
            <a:r>
              <a:rPr lang="en-IN" sz="1050" dirty="0" err="1">
                <a:solidFill>
                  <a:schemeClr val="bg1"/>
                </a:solidFill>
              </a:rPr>
              <a:t>Mahmoodi</a:t>
            </a:r>
            <a:r>
              <a:rPr lang="en-IN" sz="1050" dirty="0">
                <a:solidFill>
                  <a:schemeClr val="bg1"/>
                </a:solidFill>
              </a:rPr>
              <a:t>, L. </a:t>
            </a:r>
            <a:r>
              <a:rPr lang="en-IN" sz="1050" dirty="0" err="1">
                <a:solidFill>
                  <a:schemeClr val="bg1"/>
                </a:solidFill>
              </a:rPr>
              <a:t>Blackhall</a:t>
            </a:r>
            <a:r>
              <a:rPr lang="en-IN" sz="1050" dirty="0">
                <a:solidFill>
                  <a:schemeClr val="bg1"/>
                </a:solidFill>
              </a:rPr>
              <a:t>, S. M. N. RA, A. </a:t>
            </a:r>
            <a:r>
              <a:rPr lang="en-IN" sz="1050" dirty="0" err="1">
                <a:solidFill>
                  <a:schemeClr val="bg1"/>
                </a:solidFill>
              </a:rPr>
              <a:t>Attarha</a:t>
            </a:r>
            <a:r>
              <a:rPr lang="en-IN" sz="1050" dirty="0">
                <a:solidFill>
                  <a:schemeClr val="bg1"/>
                </a:solidFill>
              </a:rPr>
              <a:t>, B. Weise, and A. Bhardwaj, “Der </a:t>
            </a:r>
            <a:r>
              <a:rPr lang="en-IN" sz="1050" dirty="0" smtClean="0">
                <a:solidFill>
                  <a:schemeClr val="bg1"/>
                </a:solidFill>
              </a:rPr>
              <a:t>capacity assessment </a:t>
            </a:r>
            <a:r>
              <a:rPr lang="en-IN" sz="1050" dirty="0">
                <a:solidFill>
                  <a:schemeClr val="bg1"/>
                </a:solidFill>
              </a:rPr>
              <a:t>of active distribution systems using dynamic operating envelopes,” IEEE </a:t>
            </a:r>
            <a:r>
              <a:rPr lang="en-IN" sz="1050" dirty="0" smtClean="0">
                <a:solidFill>
                  <a:schemeClr val="bg1"/>
                </a:solidFill>
              </a:rPr>
              <a:t>Transactions </a:t>
            </a:r>
            <a:r>
              <a:rPr lang="en-IN" sz="1050" dirty="0">
                <a:solidFill>
                  <a:schemeClr val="bg1"/>
                </a:solidFill>
              </a:rPr>
              <a:t>on Smart Grid, 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1" y="3489526"/>
            <a:ext cx="5007987" cy="24232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50511" y="1224484"/>
            <a:ext cx="5242471" cy="220174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DOEs is defined by non empty convex set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Right Hand Side Decomposition Method is superior in allocation of joint resource shares and independent sectors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As the no of DOEs increases, method produce less wider DOEs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035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DOE based Market for </a:t>
            </a:r>
            <a:r>
              <a:rPr lang="en-IN" dirty="0" err="1" smtClean="0"/>
              <a:t>Prosumers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097280" y="973559"/>
            <a:ext cx="10058401" cy="223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415" y="6387361"/>
            <a:ext cx="111701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>
                <a:solidFill>
                  <a:schemeClr val="bg1"/>
                </a:solidFill>
              </a:rPr>
              <a:t>M</a:t>
            </a:r>
            <a:r>
              <a:rPr lang="en-IN" sz="1050" dirty="0">
                <a:solidFill>
                  <a:schemeClr val="bg1"/>
                </a:solidFill>
              </a:rPr>
              <a:t>. I. </a:t>
            </a:r>
            <a:r>
              <a:rPr lang="en-IN" sz="1050" dirty="0" err="1">
                <a:solidFill>
                  <a:schemeClr val="bg1"/>
                </a:solidFill>
              </a:rPr>
              <a:t>Azim</a:t>
            </a:r>
            <a:r>
              <a:rPr lang="en-IN" sz="1050" dirty="0">
                <a:solidFill>
                  <a:schemeClr val="bg1"/>
                </a:solidFill>
              </a:rPr>
              <a:t>, G. </a:t>
            </a:r>
            <a:r>
              <a:rPr lang="en-IN" sz="1050" dirty="0" err="1">
                <a:solidFill>
                  <a:schemeClr val="bg1"/>
                </a:solidFill>
              </a:rPr>
              <a:t>Lankeshwara</a:t>
            </a:r>
            <a:r>
              <a:rPr lang="en-IN" sz="1050" dirty="0">
                <a:solidFill>
                  <a:schemeClr val="bg1"/>
                </a:solidFill>
              </a:rPr>
              <a:t>, W. </a:t>
            </a:r>
            <a:r>
              <a:rPr lang="en-IN" sz="1050" dirty="0" err="1">
                <a:solidFill>
                  <a:schemeClr val="bg1"/>
                </a:solidFill>
              </a:rPr>
              <a:t>Tushar</a:t>
            </a:r>
            <a:r>
              <a:rPr lang="en-IN" sz="1050" dirty="0">
                <a:solidFill>
                  <a:schemeClr val="bg1"/>
                </a:solidFill>
              </a:rPr>
              <a:t>, R. Sharma, M. R. </a:t>
            </a:r>
            <a:r>
              <a:rPr lang="en-IN" sz="1050" dirty="0" err="1">
                <a:solidFill>
                  <a:schemeClr val="bg1"/>
                </a:solidFill>
              </a:rPr>
              <a:t>Alam</a:t>
            </a:r>
            <a:r>
              <a:rPr lang="en-IN" sz="1050" dirty="0">
                <a:solidFill>
                  <a:schemeClr val="bg1"/>
                </a:solidFill>
              </a:rPr>
              <a:t>, T. K. </a:t>
            </a:r>
            <a:r>
              <a:rPr lang="en-IN" sz="1050" dirty="0" err="1">
                <a:solidFill>
                  <a:schemeClr val="bg1"/>
                </a:solidFill>
              </a:rPr>
              <a:t>Saha</a:t>
            </a:r>
            <a:r>
              <a:rPr lang="en-IN" sz="1050" dirty="0">
                <a:solidFill>
                  <a:schemeClr val="bg1"/>
                </a:solidFill>
              </a:rPr>
              <a:t>, M. </a:t>
            </a:r>
            <a:r>
              <a:rPr lang="en-IN" sz="1050" dirty="0" err="1">
                <a:solidFill>
                  <a:schemeClr val="bg1"/>
                </a:solidFill>
              </a:rPr>
              <a:t>Khorasany</a:t>
            </a:r>
            <a:r>
              <a:rPr lang="en-IN" sz="1050" dirty="0">
                <a:solidFill>
                  <a:schemeClr val="bg1"/>
                </a:solidFill>
              </a:rPr>
              <a:t>, </a:t>
            </a:r>
            <a:r>
              <a:rPr lang="en-IN" sz="1050" dirty="0" smtClean="0">
                <a:solidFill>
                  <a:schemeClr val="bg1"/>
                </a:solidFill>
              </a:rPr>
              <a:t>and R</a:t>
            </a:r>
            <a:r>
              <a:rPr lang="en-IN" sz="1050" dirty="0">
                <a:solidFill>
                  <a:schemeClr val="bg1"/>
                </a:solidFill>
              </a:rPr>
              <a:t>. </a:t>
            </a:r>
            <a:r>
              <a:rPr lang="en-IN" sz="1050" dirty="0" err="1">
                <a:solidFill>
                  <a:schemeClr val="bg1"/>
                </a:solidFill>
              </a:rPr>
              <a:t>Razzaghi</a:t>
            </a:r>
            <a:r>
              <a:rPr lang="en-IN" sz="1050" dirty="0">
                <a:solidFill>
                  <a:schemeClr val="bg1"/>
                </a:solidFill>
              </a:rPr>
              <a:t>, “Dynamic operating envelope-enabled p2p trading to maximise financial returns </a:t>
            </a:r>
            <a:r>
              <a:rPr lang="en-IN" sz="1050" dirty="0" smtClean="0">
                <a:solidFill>
                  <a:schemeClr val="bg1"/>
                </a:solidFill>
              </a:rPr>
              <a:t>of </a:t>
            </a:r>
            <a:r>
              <a:rPr lang="en-IN" sz="1050" dirty="0" err="1" smtClean="0">
                <a:solidFill>
                  <a:schemeClr val="bg1"/>
                </a:solidFill>
              </a:rPr>
              <a:t>prosumers</a:t>
            </a:r>
            <a:r>
              <a:rPr lang="en-IN" sz="1050" dirty="0">
                <a:solidFill>
                  <a:schemeClr val="bg1"/>
                </a:solidFill>
              </a:rPr>
              <a:t>,” IEEE Transactions on Smart Grid, </a:t>
            </a:r>
            <a:r>
              <a:rPr lang="en-IN" sz="1050" dirty="0" smtClean="0">
                <a:solidFill>
                  <a:schemeClr val="bg1"/>
                </a:solidFill>
              </a:rPr>
              <a:t>2023</a:t>
            </a:r>
            <a:endParaRPr lang="en-IN" sz="105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62" y="1377015"/>
            <a:ext cx="7778107" cy="398462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150" y="2347526"/>
            <a:ext cx="4013712" cy="33952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Network aware P2P trading is developed utilizing cooperative game theory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Different power export capabilities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Self sufficient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Clean energy</a:t>
            </a:r>
          </a:p>
          <a:p>
            <a:pPr marL="473583" lvl="1" indent="-180975" algn="just">
              <a:buFont typeface="Arial" panose="020B0604020202020204" pitchFamily="34" charset="0"/>
              <a:buChar char="•"/>
            </a:pPr>
            <a:r>
              <a:rPr lang="en-US" dirty="0" smtClean="0"/>
              <a:t>Profit</a:t>
            </a:r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80975" indent="-180975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Relation to EE 521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64190"/>
            <a:ext cx="10058400" cy="3804904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v"/>
            </a:pPr>
            <a:r>
              <a:rPr lang="en-US" dirty="0" smtClean="0"/>
              <a:t>Use of power flow, state estimation and optimal power flow to calculate DOEs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D4E3-0125-423E-A2AC-3792473F6B73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63879"/>
              </p:ext>
            </p:extLst>
          </p:nvPr>
        </p:nvGraphicFramePr>
        <p:xfrm>
          <a:off x="3199896" y="2684264"/>
          <a:ext cx="4649458" cy="296509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37538"/>
                <a:gridCol w="3711920"/>
              </a:tblGrid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Paper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Content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Introduction to DOE and calculation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Complete steps to calculate DOE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DOE based control framework</a:t>
                      </a:r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with decomposition method</a:t>
                      </a:r>
                      <a:endParaRPr lang="en-IN" dirty="0"/>
                    </a:p>
                  </a:txBody>
                  <a:tcPr anchor="ctr"/>
                </a:tc>
              </a:tr>
              <a:tr h="4941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DOE based market for </a:t>
                      </a:r>
                      <a:r>
                        <a:rPr lang="en-US" dirty="0" err="1" smtClean="0"/>
                        <a:t>prosumers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1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1341</TotalTime>
  <Words>687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Dynamic Operating Envelopes</vt:lpstr>
      <vt:lpstr>Introduction</vt:lpstr>
      <vt:lpstr>Dynamic Operating Envelope (DOE)</vt:lpstr>
      <vt:lpstr>Calculating DOE</vt:lpstr>
      <vt:lpstr>PowerPoint Presentation</vt:lpstr>
      <vt:lpstr>DOE Control Framework</vt:lpstr>
      <vt:lpstr>PowerPoint Presentation</vt:lpstr>
      <vt:lpstr>PowerPoint Presentation</vt:lpstr>
      <vt:lpstr>Comparison and Relation to EE 521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DER</dc:title>
  <dc:creator>Microsoft account</dc:creator>
  <cp:lastModifiedBy>Microsoft account</cp:lastModifiedBy>
  <cp:revision>55</cp:revision>
  <dcterms:created xsi:type="dcterms:W3CDTF">2023-10-04T04:29:41Z</dcterms:created>
  <dcterms:modified xsi:type="dcterms:W3CDTF">2023-12-05T22:49:12Z</dcterms:modified>
</cp:coreProperties>
</file>