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310" r:id="rId7"/>
    <p:sldId id="273" r:id="rId8"/>
    <p:sldId id="309" r:id="rId9"/>
    <p:sldId id="308" r:id="rId10"/>
    <p:sldId id="276" r:id="rId11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g5coTqOlgSYC9iPDMGb1um4wa5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3F3F2A-CDE2-41B8-82E0-08C8B61FACB1}">
  <a:tblStyle styleId="{173F3F2A-CDE2-41B8-82E0-08C8B61FAC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:notes"/>
          <p:cNvSpPr txBox="1"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:notes"/>
          <p:cNvSpPr txBox="1"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:notes"/>
          <p:cNvSpPr txBox="1"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:notes"/>
          <p:cNvSpPr txBox="1"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b27e062f6_0_114:notes"/>
          <p:cNvSpPr txBox="1"/>
          <p:nvPr/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6b27e062f6_0_1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6b27e062f6_0_114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6b27e062f6_0_114:notes"/>
          <p:cNvSpPr txBox="1"/>
          <p:nvPr/>
        </p:nvSpPr>
        <p:spPr>
          <a:xfrm>
            <a:off x="3881437" y="8685212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6b27e062f6_0_114:notes"/>
          <p:cNvSpPr txBox="1"/>
          <p:nvPr/>
        </p:nvSpPr>
        <p:spPr>
          <a:xfrm>
            <a:off x="3881437" y="8685212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6b27e062f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" name="Google Shape;130;g16b27e062f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b27e062f6_0_0:notes"/>
          <p:cNvSpPr txBox="1"/>
          <p:nvPr/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6b27e062f6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6b27e062f6_0_0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6b27e062f6_0_0:notes"/>
          <p:cNvSpPr txBox="1"/>
          <p:nvPr/>
        </p:nvSpPr>
        <p:spPr>
          <a:xfrm>
            <a:off x="3881437" y="8685212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6b27e062f6_0_0:notes"/>
          <p:cNvSpPr txBox="1"/>
          <p:nvPr/>
        </p:nvSpPr>
        <p:spPr>
          <a:xfrm>
            <a:off x="3881437" y="8685212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6b27e062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0" name="Google Shape;150;g16b27e062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:notes"/>
          <p:cNvSpPr txBox="1"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:notes"/>
          <p:cNvSpPr txBox="1"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75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:notes"/>
          <p:cNvSpPr txBox="1"/>
          <p:nvPr/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:notes"/>
          <p:cNvSpPr txBox="1"/>
          <p:nvPr/>
        </p:nvSpPr>
        <p:spPr>
          <a:xfrm>
            <a:off x="3881437" y="8685212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:notes"/>
          <p:cNvSpPr txBox="1"/>
          <p:nvPr/>
        </p:nvSpPr>
        <p:spPr>
          <a:xfrm>
            <a:off x="3881437" y="8685212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2" name="Google Shape;3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44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 rot="5400000">
            <a:off x="4731544" y="2170907"/>
            <a:ext cx="5848350" cy="20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 rot="5400000">
            <a:off x="542132" y="189707"/>
            <a:ext cx="5848350" cy="601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7012" cy="45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57200" y="165100"/>
            <a:ext cx="8228012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17549" y="1166019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Calibri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22287" y="1665287"/>
            <a:ext cx="7969250" cy="7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37875" y="5156204"/>
            <a:ext cx="82296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Sahrdaya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College of Engineering &amp;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Thrissur</a:t>
            </a: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52462" y="2934326"/>
            <a:ext cx="7772400" cy="121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000"/>
              <a:buFont typeface="Times New Roman"/>
              <a:buNone/>
            </a:pPr>
            <a:endParaRPr lang="en-US" sz="3200" b="1" dirty="0">
              <a:solidFill>
                <a:srgbClr val="C0504D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000"/>
              <a:buFont typeface="Times New Roman"/>
              <a:buNone/>
            </a:pPr>
            <a:r>
              <a:rPr lang="en-US" sz="3200" b="1" dirty="0">
                <a:solidFill>
                  <a:srgbClr val="C0504D"/>
                </a:solidFill>
                <a:latin typeface="Times New Roman"/>
                <a:cs typeface="Times New Roman"/>
                <a:sym typeface="Times New Roman"/>
              </a:rPr>
              <a:t>Hand detection and Recognition using AI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000"/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387256" y="1821489"/>
            <a:ext cx="23679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0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II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441D3677-C5C3-5A8A-FFC6-B6849DDA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89574"/>
            <a:ext cx="8813801" cy="12169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"/>
          <p:cNvSpPr txBox="1"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"/>
          <p:cNvSpPr txBox="1">
            <a:spLocks noGrp="1"/>
          </p:cNvSpPr>
          <p:nvPr>
            <p:ph type="body" idx="1"/>
          </p:nvPr>
        </p:nvSpPr>
        <p:spPr>
          <a:xfrm>
            <a:off x="2837468" y="3107850"/>
            <a:ext cx="3591612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B78F2487-9EFE-5C79-A524-36FE882A1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110122"/>
            <a:ext cx="8813801" cy="1216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6DC3F-A6F7-C644-9D1D-8E1450505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379" y="6393419"/>
            <a:ext cx="2222921" cy="2568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445911" y="2849228"/>
            <a:ext cx="7969250" cy="7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299686" y="1251680"/>
            <a:ext cx="8543039" cy="645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3200" b="1" i="0" u="sng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endParaRPr sz="32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905000" y="4329600"/>
            <a:ext cx="82296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315736" y="5011200"/>
            <a:ext cx="822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endParaRPr sz="32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4C98885B-1C4C-B34C-AEDB-7CD12887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03" y="20148"/>
            <a:ext cx="8813801" cy="121693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19FA38-B172-50C1-6CB6-FF438A0B4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55661"/>
              </p:ext>
            </p:extLst>
          </p:nvPr>
        </p:nvGraphicFramePr>
        <p:xfrm>
          <a:off x="822325" y="2140533"/>
          <a:ext cx="7239000" cy="2634920"/>
        </p:xfrm>
        <a:graphic>
          <a:graphicData uri="http://schemas.openxmlformats.org/drawingml/2006/table">
            <a:tbl>
              <a:tblPr firstRow="1" bandRow="1">
                <a:tableStyleId>{173F3F2A-CDE2-41B8-82E0-08C8B61FACB1}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4003795350"/>
                    </a:ext>
                  </a:extLst>
                </a:gridCol>
              </a:tblGrid>
              <a:tr h="658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      1. </a:t>
                      </a:r>
                      <a:r>
                        <a:rPr lang="en-US" sz="1400" u="none" strike="noStrike" cap="none" dirty="0" err="1"/>
                        <a:t>Athul</a:t>
                      </a:r>
                      <a:r>
                        <a:rPr lang="en-US" sz="1400" u="none" strike="noStrike" cap="none" dirty="0"/>
                        <a:t> Krishna 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   (221907)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78422094"/>
                  </a:ext>
                </a:extLst>
              </a:tr>
              <a:tr h="658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  2.Ashwin Joy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    (221729)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672195438"/>
                  </a:ext>
                </a:extLst>
              </a:tr>
              <a:tr h="658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           3.Indralal </a:t>
                      </a:r>
                      <a:r>
                        <a:rPr lang="en-US" sz="1400" u="none" strike="noStrike" cap="none" dirty="0" err="1"/>
                        <a:t>Shaiju</a:t>
                      </a:r>
                      <a:r>
                        <a:rPr lang="en-US" sz="1400" u="none" strike="noStrike" cap="none" dirty="0"/>
                        <a:t> T S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   (221301)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12084956"/>
                  </a:ext>
                </a:extLst>
              </a:tr>
              <a:tr h="658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     4.Sweeto Pauly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   (221761)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8924676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464153-67D4-FB0D-9B2B-B94A56559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379" y="6393419"/>
            <a:ext cx="2222921" cy="256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b27e062f6_0_114"/>
          <p:cNvSpPr txBox="1"/>
          <p:nvPr/>
        </p:nvSpPr>
        <p:spPr>
          <a:xfrm>
            <a:off x="457200" y="990600"/>
            <a:ext cx="8228100" cy="54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6b27e062f6_0_114"/>
          <p:cNvSpPr txBox="1"/>
          <p:nvPr/>
        </p:nvSpPr>
        <p:spPr>
          <a:xfrm>
            <a:off x="760412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Calibri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6b27e062f6_0_114"/>
          <p:cNvSpPr txBox="1"/>
          <p:nvPr/>
        </p:nvSpPr>
        <p:spPr>
          <a:xfrm>
            <a:off x="131762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6b27e062f6_0_114"/>
          <p:cNvSpPr txBox="1"/>
          <p:nvPr/>
        </p:nvSpPr>
        <p:spPr>
          <a:xfrm>
            <a:off x="195262" y="1306512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6b27e062f6_0_114"/>
          <p:cNvSpPr txBox="1"/>
          <p:nvPr/>
        </p:nvSpPr>
        <p:spPr>
          <a:xfrm>
            <a:off x="457200" y="1981200"/>
            <a:ext cx="79692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16b27e062f6_0_11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6b27e062f6_0_114"/>
          <p:cNvSpPr txBox="1"/>
          <p:nvPr/>
        </p:nvSpPr>
        <p:spPr>
          <a:xfrm>
            <a:off x="1905000" y="6324600"/>
            <a:ext cx="54102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6b27e062f6_0_114"/>
          <p:cNvSpPr txBox="1"/>
          <p:nvPr/>
        </p:nvSpPr>
        <p:spPr>
          <a:xfrm>
            <a:off x="327000" y="1295189"/>
            <a:ext cx="822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3600" b="1" i="0" u="sng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6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6b27e062f6_0_114"/>
          <p:cNvSpPr txBox="1"/>
          <p:nvPr/>
        </p:nvSpPr>
        <p:spPr>
          <a:xfrm>
            <a:off x="457200" y="1981200"/>
            <a:ext cx="9204504" cy="536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PROBLEM IT SOLVES</a:t>
            </a:r>
            <a:endParaRPr sz="24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SOFTWARE/HARDWARE SPECIFICATION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EXTENTION OF THE PROJECT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CONCLUSION</a:t>
            </a:r>
            <a:endParaRPr sz="2400" dirty="0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96DFBEA7-4EDB-77E9-ABB1-C9A6A86B8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89574"/>
            <a:ext cx="8813801" cy="12169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8C8F61-13BD-2475-B03E-D2FA765B8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379" y="6393419"/>
            <a:ext cx="2222921" cy="2568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b27e062f6_0_0"/>
          <p:cNvSpPr txBox="1"/>
          <p:nvPr/>
        </p:nvSpPr>
        <p:spPr>
          <a:xfrm>
            <a:off x="457200" y="990600"/>
            <a:ext cx="8228100" cy="54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6b27e062f6_0_0"/>
          <p:cNvSpPr txBox="1"/>
          <p:nvPr/>
        </p:nvSpPr>
        <p:spPr>
          <a:xfrm>
            <a:off x="760412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Calibri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6b27e062f6_0_0"/>
          <p:cNvSpPr txBox="1"/>
          <p:nvPr/>
        </p:nvSpPr>
        <p:spPr>
          <a:xfrm>
            <a:off x="131762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6b27e062f6_0_0"/>
          <p:cNvSpPr txBox="1"/>
          <p:nvPr/>
        </p:nvSpPr>
        <p:spPr>
          <a:xfrm>
            <a:off x="195262" y="1306512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6b27e062f6_0_0"/>
          <p:cNvSpPr txBox="1"/>
          <p:nvPr/>
        </p:nvSpPr>
        <p:spPr>
          <a:xfrm>
            <a:off x="457200" y="1981200"/>
            <a:ext cx="79692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16b27e062f6_0_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6b27e062f6_0_0"/>
          <p:cNvSpPr txBox="1"/>
          <p:nvPr/>
        </p:nvSpPr>
        <p:spPr>
          <a:xfrm>
            <a:off x="1905000" y="6324600"/>
            <a:ext cx="54102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6b27e062f6_0_0"/>
          <p:cNvSpPr txBox="1"/>
          <p:nvPr/>
        </p:nvSpPr>
        <p:spPr>
          <a:xfrm>
            <a:off x="457200" y="1524000"/>
            <a:ext cx="822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3600" b="1" i="0" u="sng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6b27e062f6_0_0"/>
          <p:cNvSpPr txBox="1"/>
          <p:nvPr/>
        </p:nvSpPr>
        <p:spPr>
          <a:xfrm>
            <a:off x="327000" y="2337000"/>
            <a:ext cx="8229600" cy="3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just">
              <a:spcBef>
                <a:spcPts val="700"/>
              </a:spcBef>
              <a:buSzPts val="1900"/>
              <a:buFont typeface="Arial"/>
              <a:buChar char="●"/>
            </a:pPr>
            <a:r>
              <a:rPr lang="en-US" sz="2400" dirty="0"/>
              <a:t>Hand gesture recognition is a subset of computer vision that focuses on recognizing meaningful human hand shapes or movements.</a:t>
            </a:r>
            <a:endParaRPr sz="2400" dirty="0"/>
          </a:p>
          <a:p>
            <a:pPr marL="457200" marR="0" lvl="0" indent="-2286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>
              <a:spcBef>
                <a:spcPts val="700"/>
              </a:spcBef>
              <a:buSzPts val="1900"/>
              <a:buFont typeface="Arial"/>
              <a:buChar char="●"/>
            </a:pPr>
            <a:r>
              <a:rPr lang="en-US" sz="2400" dirty="0"/>
              <a:t>It is widely used in interactive systems for games, virtual reality, sign language recognition, robotics, and more. </a:t>
            </a:r>
            <a:endParaRPr sz="2400" dirty="0"/>
          </a:p>
          <a:p>
            <a:pPr marL="457200" marR="0" lvl="0" indent="-2286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>
              <a:spcBef>
                <a:spcPts val="700"/>
              </a:spcBef>
              <a:buSzPts val="1900"/>
              <a:buFont typeface="Arial"/>
              <a:buChar char="●"/>
            </a:pPr>
            <a:r>
              <a:rPr lang="en-US" sz="2400" dirty="0"/>
              <a:t>With the rise of deep learning, hand-gesture recognition has become more precise and efficient.</a:t>
            </a:r>
            <a:endParaRPr sz="2400" dirty="0"/>
          </a:p>
          <a:p>
            <a:pPr marL="457200" marR="0" lvl="0" indent="-2286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0" lvl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54D13434-1DDE-128F-6E00-D07E8F82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89574"/>
            <a:ext cx="8813801" cy="1216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263724-FB6A-30B6-F7B5-289525F1D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379" y="6393419"/>
            <a:ext cx="2222921" cy="2568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760413" y="1553066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Calibri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457200" y="1981200"/>
            <a:ext cx="7969250" cy="7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457200" y="1738350"/>
            <a:ext cx="822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3600" b="1" i="0" u="sng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6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349249" y="2839020"/>
            <a:ext cx="8596314" cy="351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2000" dirty="0"/>
              <a:t>The primary goal of gesture </a:t>
            </a:r>
            <a:r>
              <a:rPr lang="en-US" sz="2000" dirty="0" err="1"/>
              <a:t>recognisation</a:t>
            </a:r>
            <a:r>
              <a:rPr lang="en-US" sz="2000" dirty="0"/>
              <a:t> research is to create system which can identify specific gestures and use them to convey information or  control  a device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2000" dirty="0">
                <a:latin typeface="+mj-lt"/>
                <a:cs typeface="Times New Roman"/>
                <a:sym typeface="Times New Roman"/>
              </a:rPr>
              <a:t>To introduce a system that can detect specific human gestures and use them to convey information or for command and control purpose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lang="en-US" sz="2000" dirty="0">
                <a:latin typeface="+mj-lt"/>
                <a:cs typeface="Times New Roman"/>
                <a:sym typeface="Times New Roman"/>
              </a:rPr>
              <a:t>The main goal of this system is to demonstrate how to play a computer game using human gestures.</a:t>
            </a:r>
          </a:p>
          <a:p>
            <a:pPr marL="342900" indent="-342900" algn="just">
              <a:buSzPts val="1900"/>
              <a:buFont typeface="Arial"/>
              <a:buChar char="•"/>
            </a:pPr>
            <a:r>
              <a:rPr lang="en-US" sz="2000" dirty="0">
                <a:latin typeface="+mj-lt"/>
                <a:cs typeface="Times New Roman"/>
                <a:sym typeface="Times New Roman"/>
              </a:rPr>
              <a:t>Develop a system that allows a player to play game without sing a physical controller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endParaRPr lang="en-US" sz="2000" dirty="0">
              <a:latin typeface="+mj-lt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endParaRPr lang="en-US" sz="2000" dirty="0">
              <a:latin typeface="+mj-lt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endParaRPr lang="en-US" sz="2400" dirty="0">
              <a:latin typeface="+mj-lt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endParaRPr sz="2400" dirty="0">
              <a:latin typeface="+mj-lt"/>
            </a:endParaRPr>
          </a:p>
          <a:p>
            <a:pPr marL="342900" marR="0" lvl="0" indent="-222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EFA8EE74-B42C-1CD4-03D9-E9BECC87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89574"/>
            <a:ext cx="8813801" cy="1216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52EBD5-9C40-F685-A5C5-3DADC9ADE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379" y="6393419"/>
            <a:ext cx="2222921" cy="2568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5BC0C3CB-B268-C804-99A6-0860BDFF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" y="89574"/>
            <a:ext cx="8813801" cy="1216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24549D-6B1C-E020-FD77-4BF808B13D97}"/>
              </a:ext>
            </a:extLst>
          </p:cNvPr>
          <p:cNvSpPr txBox="1"/>
          <p:nvPr/>
        </p:nvSpPr>
        <p:spPr>
          <a:xfrm>
            <a:off x="2286000" y="15011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2800" b="1" u="sng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PROBLEM IT SLOLVES</a:t>
            </a:r>
            <a:endParaRPr lang="en-US" sz="28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232B9-3960-E7DD-89BC-8318933E425B}"/>
              </a:ext>
            </a:extLst>
          </p:cNvPr>
          <p:cNvSpPr txBox="1"/>
          <p:nvPr/>
        </p:nvSpPr>
        <p:spPr>
          <a:xfrm>
            <a:off x="996697" y="2642616"/>
            <a:ext cx="7296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would ease the difficulty while being in a conversation between deaf and mute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Usually both people should be knowing the sign language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helps to interact with them more easily with out even learning sign language.</a:t>
            </a:r>
          </a:p>
        </p:txBody>
      </p:sp>
    </p:spTree>
    <p:extLst>
      <p:ext uri="{BB962C8B-B14F-4D97-AF65-F5344CB8AC3E}">
        <p14:creationId xmlns:p14="http://schemas.microsoft.com/office/powerpoint/2010/main" val="384556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body" idx="1"/>
          </p:nvPr>
        </p:nvSpPr>
        <p:spPr>
          <a:xfrm>
            <a:off x="410546" y="1287658"/>
            <a:ext cx="8273079" cy="55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SPECIFICATIONS</a:t>
            </a:r>
            <a:endParaRPr dirty="0"/>
          </a:p>
        </p:txBody>
      </p:sp>
      <p:sp>
        <p:nvSpPr>
          <p:cNvPr id="315" name="Google Shape;315;p30"/>
          <p:cNvSpPr txBox="1"/>
          <p:nvPr/>
        </p:nvSpPr>
        <p:spPr>
          <a:xfrm>
            <a:off x="671804" y="2220685"/>
            <a:ext cx="604623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IDE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10 Operating System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578497" y="3697062"/>
            <a:ext cx="623284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sng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SPECIFICATIONS</a:t>
            </a:r>
            <a:endParaRPr dirty="0"/>
          </a:p>
        </p:txBody>
      </p:sp>
      <p:sp>
        <p:nvSpPr>
          <p:cNvPr id="317" name="Google Shape;317;p30"/>
          <p:cNvSpPr txBox="1"/>
          <p:nvPr/>
        </p:nvSpPr>
        <p:spPr>
          <a:xfrm>
            <a:off x="671804" y="4555207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i3 or i5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GB RAM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Disk 500 GB or above</a:t>
            </a:r>
            <a:endParaRPr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C024590F-A09E-4C63-59EB-4B1C91EB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110122"/>
            <a:ext cx="8813801" cy="1216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DF774E-043A-52C2-2897-713178375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379" y="6412273"/>
            <a:ext cx="2222921" cy="2568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"/>
          <p:cNvSpPr txBox="1"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"/>
          <p:cNvSpPr txBox="1">
            <a:spLocks noGrp="1"/>
          </p:cNvSpPr>
          <p:nvPr>
            <p:ph type="body" idx="1"/>
          </p:nvPr>
        </p:nvSpPr>
        <p:spPr>
          <a:xfrm>
            <a:off x="2066119" y="1358810"/>
            <a:ext cx="530344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EXTENTION OF THE PROJECT</a:t>
            </a: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B78F2487-9EFE-5C79-A524-36FE882A1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110122"/>
            <a:ext cx="8813801" cy="1216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6DC3F-A6F7-C644-9D1D-8E1450505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379" y="6393419"/>
            <a:ext cx="2222921" cy="256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5BB85-D30B-ACC1-EF25-C390F3B213BA}"/>
              </a:ext>
            </a:extLst>
          </p:cNvPr>
          <p:cNvSpPr txBox="1"/>
          <p:nvPr/>
        </p:nvSpPr>
        <p:spPr>
          <a:xfrm>
            <a:off x="457200" y="2377265"/>
            <a:ext cx="841353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project is to be extended into a mobile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 the previous stage, the model could only detect and recognise a single character(an alphabet)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As improving the model, it is made to understand full sentences and translate them into texts or audios a outputs</a:t>
            </a:r>
          </a:p>
        </p:txBody>
      </p:sp>
    </p:spTree>
    <p:extLst>
      <p:ext uri="{BB962C8B-B14F-4D97-AF65-F5344CB8AC3E}">
        <p14:creationId xmlns:p14="http://schemas.microsoft.com/office/powerpoint/2010/main" val="346073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/>
        </p:nvSpPr>
        <p:spPr>
          <a:xfrm>
            <a:off x="457200" y="990600"/>
            <a:ext cx="7507224" cy="349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short, our main goal for our projects isHand gesture for communicating with the differently abled people in a better wayIn terms of game our main aim is to play the game in a better way than using the physical controller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"/>
          <p:cNvSpPr txBox="1"/>
          <p:nvPr/>
        </p:nvSpPr>
        <p:spPr>
          <a:xfrm>
            <a:off x="457200" y="-650873"/>
            <a:ext cx="8032800" cy="493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sz="2800" b="1" i="0" u="sng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/>
          </a:p>
        </p:txBody>
      </p:sp>
      <p:sp>
        <p:nvSpPr>
          <p:cNvPr id="346" name="Google Shape;346;p24"/>
          <p:cNvSpPr txBox="1"/>
          <p:nvPr/>
        </p:nvSpPr>
        <p:spPr>
          <a:xfrm>
            <a:off x="131762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4"/>
          <p:cNvSpPr txBox="1"/>
          <p:nvPr/>
        </p:nvSpPr>
        <p:spPr>
          <a:xfrm>
            <a:off x="195262" y="1306512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1905000" y="6324600"/>
            <a:ext cx="54102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5ED47876-3731-26A4-7EB7-073C7DE0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110122"/>
            <a:ext cx="8813801" cy="1216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2C2FC3-2C88-34A8-CC6E-FE8CB7095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379" y="6393419"/>
            <a:ext cx="2222921" cy="256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5A7361-D7FA-2882-AEDB-D1EBDCE22BD6}"/>
              </a:ext>
            </a:extLst>
          </p:cNvPr>
          <p:cNvSpPr txBox="1"/>
          <p:nvPr/>
        </p:nvSpPr>
        <p:spPr>
          <a:xfrm>
            <a:off x="914400" y="2627335"/>
            <a:ext cx="74432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 short, our main goal for our projects 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Hand gesture for communicating with the differently abled people in a better way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 terms of game our main aim is to play the game in a better way than using the physical controller</a:t>
            </a:r>
          </a:p>
        </p:txBody>
      </p:sp>
    </p:spTree>
    <p:extLst>
      <p:ext uri="{BB962C8B-B14F-4D97-AF65-F5344CB8AC3E}">
        <p14:creationId xmlns:p14="http://schemas.microsoft.com/office/powerpoint/2010/main" val="254109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524</Words>
  <Application>Microsoft Office PowerPoint</Application>
  <PresentationFormat>On-screen Show (4:3)</PresentationFormat>
  <Paragraphs>116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Indralal Shaiju T S</cp:lastModifiedBy>
  <cp:revision>23</cp:revision>
  <dcterms:created xsi:type="dcterms:W3CDTF">2006-08-16T00:00:00Z</dcterms:created>
  <dcterms:modified xsi:type="dcterms:W3CDTF">2024-08-02T10:12:58Z</dcterms:modified>
</cp:coreProperties>
</file>