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2" r:id="rId2"/>
    <p:sldId id="263" r:id="rId3"/>
    <p:sldId id="268" r:id="rId4"/>
    <p:sldId id="269" r:id="rId5"/>
    <p:sldId id="354" r:id="rId6"/>
    <p:sldId id="355" r:id="rId7"/>
    <p:sldId id="356" r:id="rId8"/>
    <p:sldId id="357" r:id="rId9"/>
    <p:sldId id="358" r:id="rId10"/>
    <p:sldId id="359" r:id="rId11"/>
    <p:sldId id="360" r:id="rId12"/>
    <p:sldId id="362" r:id="rId13"/>
    <p:sldId id="361" r:id="rId14"/>
    <p:sldId id="289" r:id="rId15"/>
    <p:sldId id="352" r:id="rId16"/>
    <p:sldId id="353" r:id="rId17"/>
    <p:sldId id="305" r:id="rId18"/>
    <p:sldId id="315" r:id="rId19"/>
    <p:sldId id="316" r:id="rId20"/>
    <p:sldId id="327" r:id="rId21"/>
    <p:sldId id="328" r:id="rId22"/>
    <p:sldId id="329" r:id="rId23"/>
    <p:sldId id="330" r:id="rId24"/>
    <p:sldId id="323" r:id="rId25"/>
    <p:sldId id="324" r:id="rId26"/>
    <p:sldId id="339" r:id="rId27"/>
    <p:sldId id="333" r:id="rId28"/>
    <p:sldId id="334" r:id="rId29"/>
    <p:sldId id="336" r:id="rId30"/>
    <p:sldId id="343" r:id="rId31"/>
    <p:sldId id="349" r:id="rId32"/>
    <p:sldId id="350" r:id="rId33"/>
    <p:sldId id="351" r:id="rId34"/>
    <p:sldId id="348" r:id="rId35"/>
    <p:sldId id="345" r:id="rId36"/>
    <p:sldId id="346" r:id="rId37"/>
    <p:sldId id="347" r:id="rId38"/>
    <p:sldId id="337" r:id="rId39"/>
    <p:sldId id="338" r:id="rId40"/>
  </p:sldIdLst>
  <p:sldSz cx="9144000" cy="6858000" type="screen4x3"/>
  <p:notesSz cx="6858000" cy="9144000"/>
  <p:defaultTextStyle>
    <a:defPPr>
      <a:defRPr lang="en-US"/>
    </a:defPPr>
    <a:lvl1pPr algn="l" rtl="0" fontAlgn="base">
      <a:lnSpc>
        <a:spcPct val="90000"/>
      </a:lnSpc>
      <a:spcBef>
        <a:spcPct val="20000"/>
      </a:spcBef>
      <a:spcAft>
        <a:spcPct val="0"/>
      </a:spcAft>
      <a:defRPr kern="1200">
        <a:solidFill>
          <a:schemeClr val="tx1"/>
        </a:solidFill>
        <a:latin typeface="Arial" charset="0"/>
        <a:ea typeface="+mn-ea"/>
        <a:cs typeface="Arial" charset="0"/>
      </a:defRPr>
    </a:lvl1pPr>
    <a:lvl2pPr marL="457200" algn="l" rtl="0" fontAlgn="base">
      <a:lnSpc>
        <a:spcPct val="90000"/>
      </a:lnSpc>
      <a:spcBef>
        <a:spcPct val="20000"/>
      </a:spcBef>
      <a:spcAft>
        <a:spcPct val="0"/>
      </a:spcAft>
      <a:defRPr kern="1200">
        <a:solidFill>
          <a:schemeClr val="tx1"/>
        </a:solidFill>
        <a:latin typeface="Arial" charset="0"/>
        <a:ea typeface="+mn-ea"/>
        <a:cs typeface="Arial" charset="0"/>
      </a:defRPr>
    </a:lvl2pPr>
    <a:lvl3pPr marL="914400" algn="l" rtl="0" fontAlgn="base">
      <a:lnSpc>
        <a:spcPct val="90000"/>
      </a:lnSpc>
      <a:spcBef>
        <a:spcPct val="20000"/>
      </a:spcBef>
      <a:spcAft>
        <a:spcPct val="0"/>
      </a:spcAft>
      <a:defRPr kern="1200">
        <a:solidFill>
          <a:schemeClr val="tx1"/>
        </a:solidFill>
        <a:latin typeface="Arial" charset="0"/>
        <a:ea typeface="+mn-ea"/>
        <a:cs typeface="Arial" charset="0"/>
      </a:defRPr>
    </a:lvl3pPr>
    <a:lvl4pPr marL="1371600" algn="l" rtl="0" fontAlgn="base">
      <a:lnSpc>
        <a:spcPct val="90000"/>
      </a:lnSpc>
      <a:spcBef>
        <a:spcPct val="20000"/>
      </a:spcBef>
      <a:spcAft>
        <a:spcPct val="0"/>
      </a:spcAft>
      <a:defRPr kern="1200">
        <a:solidFill>
          <a:schemeClr val="tx1"/>
        </a:solidFill>
        <a:latin typeface="Arial" charset="0"/>
        <a:ea typeface="+mn-ea"/>
        <a:cs typeface="Arial" charset="0"/>
      </a:defRPr>
    </a:lvl4pPr>
    <a:lvl5pPr marL="1828800" algn="l" rtl="0" fontAlgn="base">
      <a:lnSpc>
        <a:spcPct val="90000"/>
      </a:lnSpc>
      <a:spcBef>
        <a:spcPct val="2000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00CC"/>
    <a:srgbClr val="006600"/>
    <a:srgbClr val="000099"/>
    <a:srgbClr val="FFFF00"/>
    <a:srgbClr val="FF6600"/>
    <a:srgbClr val="FF00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2" autoAdjust="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Arial" charset="0"/>
                <a:cs typeface="Arial" charset="0"/>
              </a:defRPr>
            </a:lvl1pPr>
          </a:lstStyle>
          <a:p>
            <a:pPr>
              <a:defRPr/>
            </a:pPr>
            <a:endParaRPr lang="en-US"/>
          </a:p>
        </p:txBody>
      </p:sp>
      <p:sp>
        <p:nvSpPr>
          <p:cNvPr id="860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Arial" charset="0"/>
                <a:cs typeface="Arial" charset="0"/>
              </a:defRPr>
            </a:lvl1pPr>
          </a:lstStyle>
          <a:p>
            <a:pPr>
              <a:defRPr/>
            </a:pPr>
            <a:endParaRPr lang="en-US"/>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60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Arial" charset="0"/>
                <a:cs typeface="Arial" charset="0"/>
              </a:defRPr>
            </a:lvl1pPr>
          </a:lstStyle>
          <a:p>
            <a:pPr>
              <a:defRPr/>
            </a:pPr>
            <a:endParaRPr lang="en-US"/>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Arial" charset="0"/>
                <a:cs typeface="Arial" charset="0"/>
              </a:defRPr>
            </a:lvl1pPr>
          </a:lstStyle>
          <a:p>
            <a:pPr>
              <a:defRPr/>
            </a:pPr>
            <a:fld id="{661BA53F-A589-44C5-B3B0-9EDF0B7D5C0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7EDEF14-C90A-438E-A585-E1C434916564}" type="slidenum">
              <a:rPr lang="en-US" smtClean="0"/>
              <a:pPr/>
              <a:t>1</a:t>
            </a:fld>
            <a:endParaRPr lang="en-US" smtClean="0"/>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4304D95-DE71-42CD-A830-4EA208361B78}" type="slidenum">
              <a:rPr lang="en-US" smtClean="0"/>
              <a:pPr/>
              <a:t>19</a:t>
            </a:fld>
            <a:endParaRPr lang="en-US" smtClean="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BFE58A1-B3EE-4192-B971-104C246AEE4B}" type="slidenum">
              <a:rPr lang="en-US" smtClean="0"/>
              <a:pPr/>
              <a:t>26</a:t>
            </a:fld>
            <a:endParaRPr lang="en-US" smtClean="0"/>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Ro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Rot="1" noChangeArrowheads="1" noTextEdit="1"/>
          </p:cNvSpPr>
          <p:nvPr>
            <p:ph type="sldImg"/>
          </p:nvPr>
        </p:nvSpPr>
        <p:spPr>
          <a:xfrm>
            <a:off x="1087438" y="914400"/>
            <a:ext cx="4878387" cy="3657600"/>
          </a:xfrm>
          <a:ln/>
        </p:spPr>
      </p:sp>
      <p:sp>
        <p:nvSpPr>
          <p:cNvPr id="57347" name="Rectangle 3"/>
          <p:cNvSpPr>
            <a:spLocks noGrp="1" noChangeArrowheads="1"/>
          </p:cNvSpPr>
          <p:nvPr>
            <p:ph type="body" idx="1"/>
          </p:nvPr>
        </p:nvSpPr>
        <p:spPr>
          <a:xfrm>
            <a:off x="852488" y="4724400"/>
            <a:ext cx="5348287" cy="3732213"/>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Rot="1" noChangeArrowheads="1" noTextEdit="1"/>
          </p:cNvSpPr>
          <p:nvPr>
            <p:ph type="sldImg"/>
          </p:nvPr>
        </p:nvSpPr>
        <p:spPr>
          <a:xfrm>
            <a:off x="1087438" y="914400"/>
            <a:ext cx="4878387" cy="3657600"/>
          </a:xfrm>
          <a:ln/>
        </p:spPr>
      </p:sp>
      <p:sp>
        <p:nvSpPr>
          <p:cNvPr id="58371" name="Rectangle 3"/>
          <p:cNvSpPr>
            <a:spLocks noGrp="1" noChangeArrowheads="1"/>
          </p:cNvSpPr>
          <p:nvPr>
            <p:ph type="body" idx="1"/>
          </p:nvPr>
        </p:nvSpPr>
        <p:spPr>
          <a:xfrm>
            <a:off x="852488" y="4724400"/>
            <a:ext cx="5348287" cy="3732213"/>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0988B93-CD57-48EB-83A6-726CAAB62395}" type="slidenum">
              <a:rPr lang="en-US" smtClean="0"/>
              <a:pPr/>
              <a:t>2</a:t>
            </a:fld>
            <a:endParaRPr lang="en-US" smtClean="0"/>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9439412-C697-4F71-83A3-25939A3241A2}" type="slidenum">
              <a:rPr lang="en-US" smtClean="0"/>
              <a:pPr/>
              <a:t>3</a:t>
            </a:fld>
            <a:endParaRPr lang="en-US" smtClean="0"/>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BE35EB0-F0D6-4B57-A538-C3D67DA22EE0}" type="slidenum">
              <a:rPr lang="en-US" smtClean="0"/>
              <a:pPr/>
              <a:t>4</a:t>
            </a:fld>
            <a:endParaRPr lang="en-US" smtClean="0"/>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ADB1793-CB1A-4C90-AF44-75442DDE60F9}" type="slidenum">
              <a:rPr lang="en-US" smtClean="0"/>
              <a:pPr/>
              <a:t>5</a:t>
            </a:fld>
            <a:endParaRPr lang="en-US" smtClean="0"/>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1C515B0-231A-4056-9E0F-E6E12B5075ED}" type="slidenum">
              <a:rPr lang="en-US" smtClean="0"/>
              <a:pPr/>
              <a:t>6</a:t>
            </a:fld>
            <a:endParaRPr lang="en-US" smtClean="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5CA8F51-6EAE-44F4-BF8A-DAB450D07691}" type="slidenum">
              <a:rPr lang="en-US" smtClean="0"/>
              <a:pPr/>
              <a:t>14</a:t>
            </a:fld>
            <a:endParaRPr lang="en-US" smtClean="0"/>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D8837CB-37DD-4970-BEB7-50439FF7D58E}" type="slidenum">
              <a:rPr lang="en-US" smtClean="0"/>
              <a:pPr/>
              <a:t>17</a:t>
            </a:fld>
            <a:endParaRPr lang="en-US"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DAA1894-5E71-4C77-A5C7-1BF36E6BA07C}" type="slidenum">
              <a:rPr lang="en-US" smtClean="0"/>
              <a:pPr/>
              <a:t>18</a:t>
            </a:fld>
            <a:endParaRPr lang="en-US" smtClean="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2B823F-4411-4422-AB16-E771B133A00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8902CB-AA8A-4E6A-B6ED-F3257EB0E64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AB9377-1BAD-4C09-9548-BAB5C63A033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231EE3D-54D2-4DD5-BA5E-4618B35DB9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1C4828-59CC-44BC-B597-DFF5C1EDF12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7A2700-CA4B-44F9-8FC2-1565CB874E0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621EEB-3BFC-487F-8FD0-D967264981F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FEA884-4E0F-4A30-B17C-B27941174EB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601285E-ED81-498B-A65E-14E6A407D8A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27E2E4E-E861-43D6-BE15-542DAA3DCA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4D01EE-371C-48B4-B6C5-C4376EE3D3A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FD49F7-F493-41AE-931D-F37807C7A17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Arial" charset="0"/>
                <a:cs typeface="Arial" charset="0"/>
              </a:defRPr>
            </a:lvl1pPr>
          </a:lstStyle>
          <a:p>
            <a:pPr>
              <a:defRPr/>
            </a:pPr>
            <a:fld id="{223C2698-A1F6-4BDB-B925-6E257B27B0D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Chart1.xls"/></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economist.com/content/indian-summary"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Image:Bologna_University_seal.jp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hyperlink" Target="http://en.wikipedia.org/wiki/Image:Oxford_University_Logo.jpg" TargetMode="Externa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merriam-webster.com/dictionary/hil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merriam-webster.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838200"/>
            <a:ext cx="7924800" cy="3048000"/>
          </a:xfrm>
        </p:spPr>
        <p:txBody>
          <a:bodyPr/>
          <a:lstStyle/>
          <a:p>
            <a:r>
              <a:rPr lang="en-US" sz="5400" smtClean="0">
                <a:solidFill>
                  <a:srgbClr val="FF9933"/>
                </a:solidFill>
              </a:rPr>
              <a:t/>
            </a:r>
            <a:br>
              <a:rPr lang="en-US" sz="5400" smtClean="0">
                <a:solidFill>
                  <a:srgbClr val="FF9933"/>
                </a:solidFill>
              </a:rPr>
            </a:br>
            <a:r>
              <a:rPr lang="en-US" sz="5400" b="1" i="1" smtClean="0"/>
              <a:t>Quality in Scientific</a:t>
            </a:r>
            <a:r>
              <a:rPr lang="en-IN" sz="5400" smtClean="0"/>
              <a:t/>
            </a:r>
            <a:br>
              <a:rPr lang="en-IN" sz="5400" smtClean="0"/>
            </a:br>
            <a:r>
              <a:rPr lang="en-US" sz="5400" b="1" i="1" smtClean="0"/>
              <a:t>Research</a:t>
            </a:r>
            <a:r>
              <a:rPr lang="en-IN" smtClean="0"/>
              <a:t/>
            </a:r>
            <a:br>
              <a:rPr lang="en-IN" smtClean="0"/>
            </a:br>
            <a:r>
              <a:rPr lang="en-US" b="1" smtClean="0">
                <a:solidFill>
                  <a:schemeClr val="hlink"/>
                </a:solidFill>
              </a:rPr>
              <a:t/>
            </a:r>
            <a:br>
              <a:rPr lang="en-US" b="1" smtClean="0">
                <a:solidFill>
                  <a:schemeClr val="hlink"/>
                </a:solidFill>
              </a:rPr>
            </a:br>
            <a:endParaRPr lang="en-US" b="1" smtClean="0">
              <a:solidFill>
                <a:schemeClr val="hlink"/>
              </a:solidFill>
            </a:endParaRPr>
          </a:p>
        </p:txBody>
      </p:sp>
      <p:sp>
        <p:nvSpPr>
          <p:cNvPr id="3075" name="Rectangle 3"/>
          <p:cNvSpPr>
            <a:spLocks noGrp="1" noChangeArrowheads="1"/>
          </p:cNvSpPr>
          <p:nvPr>
            <p:ph type="subTitle" idx="1"/>
          </p:nvPr>
        </p:nvSpPr>
        <p:spPr>
          <a:xfrm>
            <a:off x="1371600" y="4953000"/>
            <a:ext cx="6400800" cy="685800"/>
          </a:xfrm>
        </p:spPr>
        <p:txBody>
          <a:bodyPr/>
          <a:lstStyle/>
          <a:p>
            <a:pPr eaLnBrk="1" hangingPunct="1">
              <a:lnSpc>
                <a:spcPct val="80000"/>
              </a:lnSpc>
            </a:pPr>
            <a:r>
              <a:rPr lang="en-US" sz="2800" i="1" smtClean="0"/>
              <a:t>Gangan Prathap</a:t>
            </a:r>
          </a:p>
          <a:p>
            <a:pPr eaLnBrk="1" hangingPunct="1">
              <a:lnSpc>
                <a:spcPct val="80000"/>
              </a:lnSpc>
            </a:pPr>
            <a:r>
              <a:rPr lang="en-US" sz="2800" i="1" smtClean="0"/>
              <a:t>CSIR-NIIST, Thiruvananthapuram</a:t>
            </a:r>
            <a:endParaRPr lang="en-US" sz="28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1295400" y="1066800"/>
            <a:ext cx="6400800" cy="3478213"/>
          </a:xfrm>
          <a:prstGeom prst="rect">
            <a:avLst/>
          </a:prstGeom>
          <a:noFill/>
          <a:ln w="9525">
            <a:noFill/>
            <a:miter lim="800000"/>
            <a:headEnd/>
            <a:tailEnd/>
          </a:ln>
        </p:spPr>
        <p:txBody>
          <a:bodyPr>
            <a:spAutoFit/>
          </a:bodyPr>
          <a:lstStyle/>
          <a:p>
            <a:r>
              <a:rPr lang="en-IN" sz="3600"/>
              <a:t>"</a:t>
            </a:r>
            <a:r>
              <a:rPr lang="en-IN" sz="3600" i="1"/>
              <a:t>And what is good</a:t>
            </a:r>
            <a:r>
              <a:rPr lang="en-IN" sz="3600"/>
              <a:t>, </a:t>
            </a:r>
            <a:r>
              <a:rPr lang="en-IN" sz="3600" i="1"/>
              <a:t>Phaedrus</a:t>
            </a:r>
            <a:r>
              <a:rPr lang="en-IN" sz="3600"/>
              <a:t>, </a:t>
            </a:r>
            <a:r>
              <a:rPr lang="en-IN" sz="3600" i="1"/>
              <a:t>And what is not good - Need we ask anyone to tell us these things?</a:t>
            </a:r>
            <a:r>
              <a:rPr lang="en-IN" sz="3600"/>
              <a:t>" </a:t>
            </a:r>
          </a:p>
          <a:p>
            <a:endParaRPr lang="en-IN" sz="3600"/>
          </a:p>
          <a:p>
            <a:pPr algn="r"/>
            <a:r>
              <a:rPr lang="en-IN" sz="2000"/>
              <a:t>is the Socratic (and Platonic) wisdom …</a:t>
            </a:r>
          </a:p>
          <a:p>
            <a:pPr algn="r"/>
            <a:r>
              <a:rPr lang="en-US" sz="2000"/>
              <a:t>2300 years ago</a:t>
            </a:r>
            <a:endParaRPr lang="en-IN" sz="2000"/>
          </a:p>
        </p:txBody>
      </p:sp>
      <p:sp>
        <p:nvSpPr>
          <p:cNvPr id="12291" name="Rectangle 2"/>
          <p:cNvSpPr>
            <a:spLocks noChangeArrowheads="1"/>
          </p:cNvSpPr>
          <p:nvPr/>
        </p:nvSpPr>
        <p:spPr bwMode="auto">
          <a:xfrm>
            <a:off x="2819400" y="5334000"/>
            <a:ext cx="5410200" cy="369888"/>
          </a:xfrm>
          <a:prstGeom prst="rect">
            <a:avLst/>
          </a:prstGeom>
          <a:noFill/>
          <a:ln w="9525">
            <a:noFill/>
            <a:miter lim="800000"/>
            <a:headEnd/>
            <a:tailEnd/>
          </a:ln>
        </p:spPr>
        <p:txBody>
          <a:bodyPr>
            <a:spAutoFit/>
          </a:bodyPr>
          <a:lstStyle/>
          <a:p>
            <a:r>
              <a:rPr lang="en-IN"/>
              <a:t>http://www.moq.org/forum/Prathap/prathap1.html</a:t>
            </a:r>
          </a:p>
        </p:txBody>
      </p:sp>
      <p:pic>
        <p:nvPicPr>
          <p:cNvPr id="12292" name="Picture 2" descr="http://t3.gstatic.com/images?q=tbn:ANd9GcQjRpHxB6s3SXf6FiI3n4Ib2KcLG4MgACCZ-L-_U_TvsczTHhtx7Q"/>
          <p:cNvPicPr>
            <a:picLocks noChangeAspect="1" noChangeArrowheads="1"/>
          </p:cNvPicPr>
          <p:nvPr/>
        </p:nvPicPr>
        <p:blipFill>
          <a:blip r:embed="rId2" cstate="print"/>
          <a:srcRect/>
          <a:stretch>
            <a:fillRect/>
          </a:stretch>
        </p:blipFill>
        <p:spPr bwMode="auto">
          <a:xfrm>
            <a:off x="838200" y="3733800"/>
            <a:ext cx="1524000" cy="20288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533400" y="1752600"/>
            <a:ext cx="4572000" cy="2924175"/>
          </a:xfrm>
          <a:prstGeom prst="rect">
            <a:avLst/>
          </a:prstGeom>
          <a:noFill/>
          <a:ln w="9525">
            <a:noFill/>
            <a:miter lim="800000"/>
            <a:headEnd/>
            <a:tailEnd/>
          </a:ln>
        </p:spPr>
        <p:txBody>
          <a:bodyPr>
            <a:spAutoFit/>
          </a:bodyPr>
          <a:lstStyle/>
          <a:p>
            <a:r>
              <a:rPr lang="en-IN" sz="4000"/>
              <a:t>“Quantity has a  quality all of its own.” </a:t>
            </a:r>
          </a:p>
          <a:p>
            <a:endParaRPr lang="en-IN" sz="4000"/>
          </a:p>
          <a:p>
            <a:r>
              <a:rPr lang="en-IN" sz="2400"/>
              <a:t>Stalin </a:t>
            </a:r>
          </a:p>
        </p:txBody>
      </p:sp>
      <p:pic>
        <p:nvPicPr>
          <p:cNvPr id="13315" name="Picture 2" descr="http://t1.gstatic.com/images?q=tbn:ANd9GcRtl8aPLh0FeG1jnZCUeLaOmhBGHkZgPxMPKOIcXTyyVNysUVQy"/>
          <p:cNvPicPr>
            <a:picLocks noChangeAspect="1" noChangeArrowheads="1"/>
          </p:cNvPicPr>
          <p:nvPr/>
        </p:nvPicPr>
        <p:blipFill>
          <a:blip r:embed="rId2" cstate="print"/>
          <a:srcRect/>
          <a:stretch>
            <a:fillRect/>
          </a:stretch>
        </p:blipFill>
        <p:spPr bwMode="auto">
          <a:xfrm>
            <a:off x="5141913" y="1676400"/>
            <a:ext cx="2779712" cy="3276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533400" y="1752600"/>
            <a:ext cx="4572000" cy="3095625"/>
          </a:xfrm>
          <a:prstGeom prst="rect">
            <a:avLst/>
          </a:prstGeom>
          <a:noFill/>
          <a:ln w="9525">
            <a:noFill/>
            <a:miter lim="800000"/>
            <a:headEnd/>
            <a:tailEnd/>
          </a:ln>
        </p:spPr>
        <p:txBody>
          <a:bodyPr>
            <a:spAutoFit/>
          </a:bodyPr>
          <a:lstStyle/>
          <a:p>
            <a:r>
              <a:rPr lang="en-IN" sz="4000"/>
              <a:t>“First quantity, then   quality.” </a:t>
            </a:r>
          </a:p>
          <a:p>
            <a:endParaRPr lang="en-IN" sz="4000"/>
          </a:p>
          <a:p>
            <a:endParaRPr lang="en-IN" sz="2400"/>
          </a:p>
          <a:p>
            <a:endParaRPr lang="en-IN" sz="2400"/>
          </a:p>
          <a:p>
            <a:r>
              <a:rPr lang="en-IN" sz="2400"/>
              <a:t>Deng Xiaoping</a:t>
            </a:r>
          </a:p>
        </p:txBody>
      </p:sp>
      <p:sp>
        <p:nvSpPr>
          <p:cNvPr id="14339" name="AutoShape 2" descr="data:image/jpeg;base64,/9j/4AAQSkZJRgABAQAAAQABAAD/2wCEAAkGBxQTEhUUExQUFRUXGBcXGBcYFxcVFxcXFRcYHBcXFBcdHCggGBolHBwWITEhJSkrLi4uFx8zODMsNygtLisBCgoKDg0OGxAQGywkHCQsLCwsLCwsLCwsLCwsLCwsLCwsLCwsLCwsLCwsLCwsLCwsLCwsLCwsLCwsLCwsLCwsLP/AABEIANEA8QMBIgACEQEDEQH/xAAbAAABBQEBAAAAAAAAAAAAAAACAAEDBAUGB//EADoQAAEDAgMGBAQEBQQDAAAAAAEAAhEDBCExQQUSUWFx8AaBkaETIrHBMkLR4QcUFWLxM1JykkOCwv/EABkBAAIDAQAAAAAAAAAAAAAAAAECAAMEBf/EACYRAAMAAgICAgEEAwAAAAAAAAABAgMRITEEEhNBcSIjMlEFQoH/2gAMAwEAAhEDEQA/AO1aO+iIBCO/MolBhlnXoWmQs+8CFhk5u8GKksc0N4MUdi3FYcpsxvg6KyyWm1qzrJq0WhZaLBEIUZQqshG4pBOR36KE1RO7m7OP1RSb6CTQiaFz9z4haCdA0kOI0xj6wgt/EZ3hEEAjDOQSPwk8sfNaJ8dvsreRfR0jiOI01Gs/ohaZyxXPXtwWOLwZY7eAGuIBx5yI81RqbRlhDY3YJE4lsZyToJafVO/GT+xflOuKYLiW7RNMO+YkwJAJgQQByC2bHaTyYJk4OA4tOknzSvxX2g/Mvs3ZTKClWJwI9FMs1S5fJamn0NupiEaYpQkL0BUrwokQgEJy1OnRQGQkwnane1CigMdSb+HfJRyhJTChb6SDeCZQhoNHfRSAKMDvqpAF2TnDkLOvQtMrNvEtdDSc9d5qawCjuxipbIYrFlNmPo6G0V4FULRXVkosCUb3gCSY1WbtLbDWEsYQ58xiYDT/AHLMl0y8uJzkznyOIGWWAhWRgdcvoSrSNundfEY5zIET+LA4ajksXaDzTadw4nEkGSTrjn6KjV2i7eMSfKWuIzxaqlaqHk7xLTroMsDC1zEyUumzLrPIJnFpzx/EOupHPgjo3YA3AZAxacyIk4cOwifQmRmMfbPoVPQ2dG7EEExMcc++Sd3JFDZao3OAa4/K/FpP5TpBVEPhxa4RBxHI4HDgRh5LotkbC+T5jpIacZ4EcOvJaTdhNIAdpk7VJ88ob4aOH+LBNMwcm9d0gg9Th6lamx687kGDMDzmOmZK29p7DYYO7jhiNCNVjUtkOZUZumPmJOcThiO9VoxZoopvDaOxLgcBqMOgiT5mEmuzjEDVZlIP33AjPdA6EO/DxwHrC0KZHPHHLATks/mQWYGStToGlHK5pqI3qFysOaoSFAggIy1DKIFQhG4KMhTkICEyFIgEzwjQuTAIt1OjnmkoDRoNClaO+iBoUrR31XaRz2MRgs+9C0oWfeBLXQZOduxipLFDeZorLNYcptx9G/alZfjDbJoU2tZ/q1JDY/KBm77D9lqWwwXn/iHaTXXb35hkU2HPLPd85M9FXhj3v8ByVpEmyG1iTuyYwy3ie5zW1b16zflIiNRxPUrBtdtbuTW+cuPpK0ae13nEMaeW6tlozyaNXaQb/qM3+oIPrr6rOq24q40iYgkAnFp/tOo5KQbRLhDqZb/x+419FLRtgcW4T5EGOGiqb0XTOyrsy3JdlnmOBH7QumsrIN05qnYMmpvRB16jNbLSseW3s2Y5SRdpMAEAI9xVadRX6buKrTC1ogeyVGyzBIV4sSZgnnhiN7QbbJjmw4Tw5YYLPu7B1J0gg0+MxieOGa0xV5qYVwRBAIOmYW2cktaoy3D3tGD8PUQfMIWq/eWm7izFp/7A8J1CoArHmx+j46HitochR1ApSVG9UjohISCdyYIkDQuCcJORAQkKNwUrlEUyILcSQ73NMoA12BSBC0I2hdo5w5CoXoWiAs+9HfkhXQZ7OcvM0rI4or4YobPNYMptx9F7bN78G2qPBgwGg8C8xPlM+S8kfc44YaDpy4ZrvP4hXO7QpsH5nOJ/9Wx9SvNQ7HitPiylOyjPXOjQovOeXTNa1teDICcMy7Fc8GnzV60mRitFLaKofJ1ltVmDH2/VatCoRBPfVYlq04fN7LoLOmZCwZHo340XqTCCCIx0WuFVo0hgrD28FkfJpQTQpW1oVYFHKraLFyXadxOqN1RUGOU7SgmRyib+YA0PunbXdoPsqrieB+iOm89PdOmByjWs3bwLH5ERn9FjVRuucx2D2mD/AHN0f569VdtKoBmVP4htt5rKrfxD5SeRy9/st2NfLicvswZv27VGSXJiUzwo5XOLRyE4CYFFKKAximSJTApkAYhRuCllRuKINkW4ki3klCbNZqkAQN/RSN78yu2c4KFQvO+/JaAVC9QroaeznL3NBZ5or/NKyGKwZTbj6Of/AImn5aHV/wD8Lz6V6b/Ea13rVrxnTeD5O+X6lq8zZ9Fq8Z/tmbN/ItU2HpxK1LGjP6nTn7KpZNBx0AmFo0asndHnhqRmT6Ky2SJNzZrMBhK6O3+Uey57Z74IHfP7Lba+cNNOXVc3L2dLEuDTpVUfx8VRa7QJnHGfJZzRpGrSdKnDVl0bmM1dpVhEzgg0TRbbAU9MrB2ltJtOTKwqfigkwPVNMN9Cs7hz0C56y2i52JP7LUoXQyxPuh0NondUIk8Fbt9sh9HdjHEccsR9FnXjoaDMAmFX2XXbTrCm6ZcR0mcAVs8V+tc/Zk8mfdcF4vBEjEHJROR1ae69zRkCcOGPfqgcsdrVNCzyhBGCot5E1yULHKEp0yIo4KF6U9+iZxToAO6kgnomR0A2x+ql79lG39FIO/Ndk54SoXq0AqF9khXQ0nM32aeyzSv801nmsGU2Y+i7tm0+La1WalhjqBLfeF5PsXZjarj8RxZTbG8QJMnJo559F7TbiQuC8RbObSe5rRE/M7rH+FMOX13I6xK65KQ2ZbObFKo8H+6DOeeA4o7PZhYfmiRiY1581n1bMhgIwK0rOu7cbvfiA7CaqrXD2W/HO+tGh/Ty4fKQCIWhSt3fhOUKpY3Uj2WnRq66LPTZdC0GxTuaITbohPSaTnAHPUfUKotKFxXAy07zUNC8e4wO/NWdo0d0D7EH3zhZDqlSfla6OQTJbG0kadXZQePmd7qs/Y1Jv4TjwxxWVeXV5/4aUabznAkeUwFPs2wuSQ6tVkn8s5eYVnq1O2yr2TrWmT2MteWmfouotZMY5rMdsotfvglzTnPFb+zHtw+UZqltNlr4nZzu0LyKjvmkMJDROEjMlUqHiuh8QCo4EzmAflPEngtXbmz2hzmlsw4uwwBBMgniclkeG/DtAXJLmuc14MtduloxBw8wPJX4fX25M+X29dyuDsaslxcfzAH1AOHqgerVaz3KTADIb8k8s2/dU3lU5VqmZ51oCUgUJKQOKQLJAiKBpRFFCjOHfqo3JyVGSmQB0yCEkdAN9pUoKzm3H2UguO+q7G0YNF5Ub0o/5lZ97XS1Q0ox784oLN2KivauKaydisWU14zqLPJc54zs4O/o4e4z9oXQ2JUfiS1+JbvGoG8PL9pWdPVF+OtUcDfVN2nPLBUtkXBfIcNT+30Wjc0t6i1+e7gR04qnsofO4mIjDqStE69WX5t+6LVIbpiYV6hVOh/yqN3nKq07mOv+YSufYCejqaFVx1jvqtK0pcTJ6rlLe9V+ltM5Sqall0/qOkq7rsDj6qFlq05LIF2Srto48SqmtFyjgsVLEf7SUdK1OggKxQJ4qetVa0SSohG+SMUzukZ/qla0S0qlb3bqhO7g33PNaLDoShoDf0XrixFZuGDh7jRYlXZT6ZnDDiYI6LfpVwyDOJ0VDbG0iKzmPiCGuGH5XDDzz9Fc0nPt9lEVSr1XRo7NPxqZY6J3cCDOIyJWA4rZ8MkfEMFY94fnd/yd9Smy845r75RRS9cjRGUTUAciDlnIwy5LeUZKHeToUkcgcU28he5MhGFvp1BimRAV27Q5oxfrEZKkAK1fIL8Zs/1BVLy9VLFRPaSp8hPjIK1xJV/ZxVRltJWvY20Ku6LEjbsDgtJ9PeaQdQR6gqhaNWiCs4Thq1n8F7XjI4PbpOuHVZlzQY15ex3ymYbGInRdlthga75gNx0Y6B2oPCc/Vc/dWNODJA4ZJ4rk1vVTsyKmIw77hU30sVbpnAhOAD31V29C62VmMVmiiYzBE0AZoU9jQtE9IlatrXhYzblE27VNTs1Szo2XSztpXr3mGaGcdY0VJtyTgFepsERH6pVPqGmmZdt4nbTEPO6RnOCGr45pkhoPnj9VfvNlse2XAT091z154baXEgRzCulYq72ZclZV1o6Wz8TAkQeCl8U7cbVfRLAQWs3XHKTOH1PqszwzsRoqNDsZIz5YlWvH9h8OrDYGoHIp1jSl+vT4E+Tdr27N3wVtCawBMCCT5Yo6pkk8T9VheDrd4DqjsBBaOc5nvit54VOXiVP/AErtqrdIjBRByBxTbyoAGSgcUi5CUyFCaUnFDKEnvvonQjG30koSRFKdO2U/8ryWhSoqw2ih7FmzHNoh/lFt/BTfAQ9ibMinarRoUFZbRCnZTU3sjGpMhTyhChvrptKm57vwtBJ8kO+AHMfxC24KVI0Wn56gx/tZ+pXDWdYuoh2+4kPc12MxIDmeR+b/AKqltvaTq9Vz3ZuM9OAHQKjaXZZvDNrhBHMQQeoP1PFdeMCmNfZk+Z+210dRQq99FMKvfosOheiMNe/urVO5nvqqKx8m6ciaNNldWfxBYhuFp2FZVXLS2X4729EraeKs0rYHRGxoWnZW4IVDo0pGZcH4OJHmsqp4sa05+xXe0aDSIcAeMqptTYNIifhtI6DBSMkf7IptVv8ASzineMGmcHHVSUfEx3gCzPETHutb+i2pMOosjkBIUg2PaA4MaeoBVvvi/pg+PN/aKPh3xC+pWHw6W9GZ/Llqe8lt3dpUq1TUqkFzoAAwA0AC6HwZSofO1rADEYAAQZTXFqKd2R+VrRUHQjAespqluV68S2Uq1Nv25aRF8EMAYMm4eevuo6hUhfMk6qJ5WSq22xUQuKjTuTSkCEE5CZEUyFYxQFOSnTorYMpJ91JQBpM781KHd+yhB76J5SDk6QUYcmq12sBLiAOJUXJCcKC92iyi3eeY4DU9AsXaHidrcGCTxOXouL2ptI1DL3Fx5YxyA0WvF4tVzXCKbzJdHT3XjFxJFJjQP9zsT6Bcx4l29VqM3HPJBIkDAHyVB11Aho3ec4+ULHuapnOePcroRhiekZKyU+2ROdgopT1HKOVaKSMqx0UwuiO+iqOPffVNPfqg5Q820aLbzitSwvQub3kVKqQcFXWNUi6MzTO/pXa19n3sGF53bbUOq0WbcAgj0WK/Gf0dGPKnXJ6hbVxJnvDRXqb5XnWztvh0GZ5Lp7DaYzlY7xVPZoVK+i7ebPa44t6kYKk7ZsEbojitk3TSOf3VV9czGHIpFsdbNvwzbhjTAxynVQbXdNw88Gsb6Cfuj2FeAFw3hAbJPTVZL9sMe4un8RK3JXWD9JzcrU5eSV5hQOKI1AcjKjcViaa4YyewHJNCUopUSCJNvJnOTByOhWGnAQNKOUyEY0pJR3CSYBbdVAxJgcT7rLvNv025fMfQeq4y82s9xl8nqfoFSqXZPIc8Vtjw0v5FFZ39HV3Pid+kN91hXm13vMucTzJOHQf4WU+vH3OvFQuqc1pnFM9Iqdt9suVLoEYyTzy9FVe6VC548u80xdKs0JsInuVRuVNXqKo9yYUiJTEonjvvoo1Ajk999EwKYJ5UCMU8pnJgoQeUTXqJEFNBTLFK4LTIwW9YeJIADpXMnBJokxxVd4pvssjPUPg9At/FTdSrlbxXTjOSeC4GxotxLhMA55SpQ+MhHkqa8GOy5f5GnwdW/broIaY3hB6cPqqg2sW5rEbXPVK6OHBX48ahaRmy5Xb2zqrXbfAwtS227ODsV5tTuC05q/TvCRnHmmqJrilsrm3PTPTaF8x2sK0CvNaG0iIxK1rLbhy3iFlvwYf8XovnyqXaOyKYLnaPiEMdFU/Kcjw68l0FKqHCQZB1WLLgrH2aYyzfRI1E4oZQkqoZj73NJNPJJHQDy9tSMB35oHP0VZ1TDDsqJz13Dn7LNSr31UW/35qIu76ISoTZIXJxUUO+mlQAT3KKUZKjKJBHJAR36qRJwQIQp0W6hKgQUyMhMQoQFIot1PChACFbs6cgnUEHyVeFa2dWh0HIg/umnsS964LVaIkaqrUOSmrYGDgoiME9FcLQLaisky1USVPTOCQsKz07XlC8Y96JgVCFoVTCQrkHBV2uTEqANCpeFzYPRdH4E2sd74TieS4wuVnY1yWVmOyxCWpVLT+wy3PKPZQhKjoVd5oI1CNxXFc+r0zpJ7Wwd5JKQkgE8cY+PdOVDCIFds54bSlKAnNOFCBFCSnlLvVQAihKIJoUIMkCnKaFCDOTd9+iJqUKEALU0o4TEIkEUiE0QnD1ADsA3hvTuzjETHJQgwZUjnIXKBLxqh7Z1QvI4qnTeQp3VJhNvZX66BcipOTOTNQCDVGKCVLUGqiKAyGTkoUQQIC5M12Moio5UIeveHbjfoMdyWkSuU8C3M0Q3hPt/ldQ4rn+ZGsu/wC+TV49bj8cDz0STSEyylx44z7/AGT/ALJJLtGEb9vqjGfokkoQbRC39fqU6ShA+/ogbl6fdJJQgZ/RA/v3SSUAhNTpJKABH2Tnv3SSTEGGZ71QFJJKQTkgkkoQFShOkiiMZ2Xp9kTc0kkQA1UFXv3SSQZEAFIe/VJJAI36qE5pJKEO28B5DqV2x79kklj83ufwi/xen+WCkkksRpP/2Q=="/>
          <p:cNvSpPr>
            <a:spLocks noChangeAspect="1" noChangeArrowheads="1"/>
          </p:cNvSpPr>
          <p:nvPr/>
        </p:nvSpPr>
        <p:spPr bwMode="auto">
          <a:xfrm>
            <a:off x="155575" y="-130175"/>
            <a:ext cx="304800" cy="304800"/>
          </a:xfrm>
          <a:prstGeom prst="rect">
            <a:avLst/>
          </a:prstGeom>
          <a:noFill/>
          <a:ln w="9525">
            <a:noFill/>
            <a:miter lim="800000"/>
            <a:headEnd/>
            <a:tailEnd/>
          </a:ln>
        </p:spPr>
        <p:txBody>
          <a:bodyPr/>
          <a:lstStyle/>
          <a:p>
            <a:endParaRPr lang="en-IN"/>
          </a:p>
        </p:txBody>
      </p:sp>
      <p:sp>
        <p:nvSpPr>
          <p:cNvPr id="14340" name="AutoShape 4" descr="data:image/jpeg;base64,/9j/4AAQSkZJRgABAQAAAQABAAD/2wCEAAkGBxQTEhUUExQUFRUXGBcXGBcYFxcVFxcXFRcYHBcXFBcdHCggGBolHBwWITEhJSkrLi4uFx8zODMsNygtLisBCgoKDg0OGxAQGywkHCQsLCwsLCwsLCwsLCwsLCwsLCwsLCwsLCwsLCwsLCwsLCwsLCwsLCwsLCwsLCwsLCwsLP/AABEIANEA8QMBIgACEQEDEQH/xAAbAAABBQEBAAAAAAAAAAAAAAACAAEDBAUGB//EADoQAAEDAgMGBAQEBQQDAAAAAAEAAhEDBCExQQUSUWFx8AaBkaETIrHBMkLR4QcUFWLxM1JykkOCwv/EABkBAAIDAQAAAAAAAAAAAAAAAAECAAMEBf/EACYRAAMAAgICAgEEAwAAAAAAAAABAgMRITEEEhNBcSIjMlEFQoH/2gAMAwEAAhEDEQA/AO1aO+iIBCO/MolBhlnXoWmQs+8CFhk5u8GKksc0N4MUdi3FYcpsxvg6KyyWm1qzrJq0WhZaLBEIUZQqshG4pBOR36KE1RO7m7OP1RSb6CTQiaFz9z4haCdA0kOI0xj6wgt/EZ3hEEAjDOQSPwk8sfNaJ8dvsreRfR0jiOI01Gs/ohaZyxXPXtwWOLwZY7eAGuIBx5yI81RqbRlhDY3YJE4lsZyToJafVO/GT+xflOuKYLiW7RNMO+YkwJAJgQQByC2bHaTyYJk4OA4tOknzSvxX2g/Mvs3ZTKClWJwI9FMs1S5fJamn0NupiEaYpQkL0BUrwokQgEJy1OnRQGQkwnane1CigMdSb+HfJRyhJTChb6SDeCZQhoNHfRSAKMDvqpAF2TnDkLOvQtMrNvEtdDSc9d5qawCjuxipbIYrFlNmPo6G0V4FULRXVkosCUb3gCSY1WbtLbDWEsYQ58xiYDT/AHLMl0y8uJzkznyOIGWWAhWRgdcvoSrSNundfEY5zIET+LA4ajksXaDzTadw4nEkGSTrjn6KjV2i7eMSfKWuIzxaqlaqHk7xLTroMsDC1zEyUumzLrPIJnFpzx/EOupHPgjo3YA3AZAxacyIk4cOwifQmRmMfbPoVPQ2dG7EEExMcc++Sd3JFDZao3OAa4/K/FpP5TpBVEPhxa4RBxHI4HDgRh5LotkbC+T5jpIacZ4EcOvJaTdhNIAdpk7VJ88ob4aOH+LBNMwcm9d0gg9Th6lamx687kGDMDzmOmZK29p7DYYO7jhiNCNVjUtkOZUZumPmJOcThiO9VoxZoopvDaOxLgcBqMOgiT5mEmuzjEDVZlIP33AjPdA6EO/DxwHrC0KZHPHHLATks/mQWYGStToGlHK5pqI3qFysOaoSFAggIy1DKIFQhG4KMhTkICEyFIgEzwjQuTAIt1OjnmkoDRoNClaO+iBoUrR31XaRz2MRgs+9C0oWfeBLXQZOduxipLFDeZorLNYcptx9G/alZfjDbJoU2tZ/q1JDY/KBm77D9lqWwwXn/iHaTXXb35hkU2HPLPd85M9FXhj3v8ByVpEmyG1iTuyYwy3ie5zW1b16zflIiNRxPUrBtdtbuTW+cuPpK0ae13nEMaeW6tlozyaNXaQb/qM3+oIPrr6rOq24q40iYgkAnFp/tOo5KQbRLhDqZb/x+419FLRtgcW4T5EGOGiqb0XTOyrsy3JdlnmOBH7QumsrIN05qnYMmpvRB16jNbLSseW3s2Y5SRdpMAEAI9xVadRX6buKrTC1ogeyVGyzBIV4sSZgnnhiN7QbbJjmw4Tw5YYLPu7B1J0gg0+MxieOGa0xV5qYVwRBAIOmYW2cktaoy3D3tGD8PUQfMIWq/eWm7izFp/7A8J1CoArHmx+j46HitochR1ApSVG9UjohISCdyYIkDQuCcJORAQkKNwUrlEUyILcSQ73NMoA12BSBC0I2hdo5w5CoXoWiAs+9HfkhXQZ7OcvM0rI4or4YobPNYMptx9F7bN78G2qPBgwGg8C8xPlM+S8kfc44YaDpy4ZrvP4hXO7QpsH5nOJ/9Wx9SvNQ7HitPiylOyjPXOjQovOeXTNa1teDICcMy7Fc8GnzV60mRitFLaKofJ1ltVmDH2/VatCoRBPfVYlq04fN7LoLOmZCwZHo340XqTCCCIx0WuFVo0hgrD28FkfJpQTQpW1oVYFHKraLFyXadxOqN1RUGOU7SgmRyib+YA0PunbXdoPsqrieB+iOm89PdOmByjWs3bwLH5ERn9FjVRuucx2D2mD/AHN0f569VdtKoBmVP4htt5rKrfxD5SeRy9/st2NfLicvswZv27VGSXJiUzwo5XOLRyE4CYFFKKAximSJTApkAYhRuCllRuKINkW4ki3klCbNZqkAQN/RSN78yu2c4KFQvO+/JaAVC9QroaeznL3NBZ5or/NKyGKwZTbj6Of/AImn5aHV/wD8Lz6V6b/Ea13rVrxnTeD5O+X6lq8zZ9Fq8Z/tmbN/ItU2HpxK1LGjP6nTn7KpZNBx0AmFo0asndHnhqRmT6Ky2SJNzZrMBhK6O3+Uey57Z74IHfP7Lba+cNNOXVc3L2dLEuDTpVUfx8VRa7QJnHGfJZzRpGrSdKnDVl0bmM1dpVhEzgg0TRbbAU9MrB2ltJtOTKwqfigkwPVNMN9Cs7hz0C56y2i52JP7LUoXQyxPuh0NondUIk8Fbt9sh9HdjHEccsR9FnXjoaDMAmFX2XXbTrCm6ZcR0mcAVs8V+tc/Zk8mfdcF4vBEjEHJROR1ae69zRkCcOGPfqgcsdrVNCzyhBGCot5E1yULHKEp0yIo4KF6U9+iZxToAO6kgnomR0A2x+ql79lG39FIO/Ndk54SoXq0AqF9khXQ0nM32aeyzSv801nmsGU2Y+i7tm0+La1WalhjqBLfeF5PsXZjarj8RxZTbG8QJMnJo559F7TbiQuC8RbObSe5rRE/M7rH+FMOX13I6xK65KQ2ZbObFKo8H+6DOeeA4o7PZhYfmiRiY1581n1bMhgIwK0rOu7cbvfiA7CaqrXD2W/HO+tGh/Ty4fKQCIWhSt3fhOUKpY3Uj2WnRq66LPTZdC0GxTuaITbohPSaTnAHPUfUKotKFxXAy07zUNC8e4wO/NWdo0d0D7EH3zhZDqlSfla6OQTJbG0kadXZQePmd7qs/Y1Jv4TjwxxWVeXV5/4aUabznAkeUwFPs2wuSQ6tVkn8s5eYVnq1O2yr2TrWmT2MteWmfouotZMY5rMdsotfvglzTnPFb+zHtw+UZqltNlr4nZzu0LyKjvmkMJDROEjMlUqHiuh8QCo4EzmAflPEngtXbmz2hzmlsw4uwwBBMgniclkeG/DtAXJLmuc14MtduloxBw8wPJX4fX25M+X29dyuDsaslxcfzAH1AOHqgerVaz3KTADIb8k8s2/dU3lU5VqmZ51oCUgUJKQOKQLJAiKBpRFFCjOHfqo3JyVGSmQB0yCEkdAN9pUoKzm3H2UguO+q7G0YNF5Ub0o/5lZ97XS1Q0ox784oLN2KivauKaydisWU14zqLPJc54zs4O/o4e4z9oXQ2JUfiS1+JbvGoG8PL9pWdPVF+OtUcDfVN2nPLBUtkXBfIcNT+30Wjc0t6i1+e7gR04qnsofO4mIjDqStE69WX5t+6LVIbpiYV6hVOh/yqN3nKq07mOv+YSufYCejqaFVx1jvqtK0pcTJ6rlLe9V+ltM5Sqall0/qOkq7rsDj6qFlq05LIF2Srto48SqmtFyjgsVLEf7SUdK1OggKxQJ4qetVa0SSohG+SMUzukZ/qla0S0qlb3bqhO7g33PNaLDoShoDf0XrixFZuGDh7jRYlXZT6ZnDDiYI6LfpVwyDOJ0VDbG0iKzmPiCGuGH5XDDzz9Fc0nPt9lEVSr1XRo7NPxqZY6J3cCDOIyJWA4rZ8MkfEMFY94fnd/yd9Smy845r75RRS9cjRGUTUAciDlnIwy5LeUZKHeToUkcgcU28he5MhGFvp1BimRAV27Q5oxfrEZKkAK1fIL8Zs/1BVLy9VLFRPaSp8hPjIK1xJV/ZxVRltJWvY20Ku6LEjbsDgtJ9PeaQdQR6gqhaNWiCs4Thq1n8F7XjI4PbpOuHVZlzQY15ex3ymYbGInRdlthga75gNx0Y6B2oPCc/Vc/dWNODJA4ZJ4rk1vVTsyKmIw77hU30sVbpnAhOAD31V29C62VmMVmiiYzBE0AZoU9jQtE9IlatrXhYzblE27VNTs1Szo2XSztpXr3mGaGcdY0VJtyTgFepsERH6pVPqGmmZdt4nbTEPO6RnOCGr45pkhoPnj9VfvNlse2XAT091z154baXEgRzCulYq72ZclZV1o6Wz8TAkQeCl8U7cbVfRLAQWs3XHKTOH1PqszwzsRoqNDsZIz5YlWvH9h8OrDYGoHIp1jSl+vT4E+Tdr27N3wVtCawBMCCT5Yo6pkk8T9VheDrd4DqjsBBaOc5nvit54VOXiVP/AErtqrdIjBRByBxTbyoAGSgcUi5CUyFCaUnFDKEnvvonQjG30koSRFKdO2U/8ryWhSoqw2ih7FmzHNoh/lFt/BTfAQ9ibMinarRoUFZbRCnZTU3sjGpMhTyhChvrptKm57vwtBJ8kO+AHMfxC24KVI0Wn56gx/tZ+pXDWdYuoh2+4kPc12MxIDmeR+b/AKqltvaTq9Vz3ZuM9OAHQKjaXZZvDNrhBHMQQeoP1PFdeMCmNfZk+Z+210dRQq99FMKvfosOheiMNe/urVO5nvqqKx8m6ciaNNldWfxBYhuFp2FZVXLS2X4729EraeKs0rYHRGxoWnZW4IVDo0pGZcH4OJHmsqp4sa05+xXe0aDSIcAeMqptTYNIifhtI6DBSMkf7IptVv8ASzineMGmcHHVSUfEx3gCzPETHutb+i2pMOosjkBIUg2PaA4MaeoBVvvi/pg+PN/aKPh3xC+pWHw6W9GZ/Llqe8lt3dpUq1TUqkFzoAAwA0AC6HwZSofO1rADEYAAQZTXFqKd2R+VrRUHQjAespqluV68S2Uq1Nv25aRF8EMAYMm4eevuo6hUhfMk6qJ5WSq22xUQuKjTuTSkCEE5CZEUyFYxQFOSnTorYMpJ91JQBpM781KHd+yhB76J5SDk6QUYcmq12sBLiAOJUXJCcKC92iyi3eeY4DU9AsXaHidrcGCTxOXouL2ptI1DL3Fx5YxyA0WvF4tVzXCKbzJdHT3XjFxJFJjQP9zsT6Bcx4l29VqM3HPJBIkDAHyVB11Aho3ec4+ULHuapnOePcroRhiekZKyU+2ROdgopT1HKOVaKSMqx0UwuiO+iqOPffVNPfqg5Q820aLbzitSwvQub3kVKqQcFXWNUi6MzTO/pXa19n3sGF53bbUOq0WbcAgj0WK/Gf0dGPKnXJ6hbVxJnvDRXqb5XnWztvh0GZ5Lp7DaYzlY7xVPZoVK+i7ebPa44t6kYKk7ZsEbojitk3TSOf3VV9czGHIpFsdbNvwzbhjTAxynVQbXdNw88Gsb6Cfuj2FeAFw3hAbJPTVZL9sMe4un8RK3JXWD9JzcrU5eSV5hQOKI1AcjKjcViaa4YyewHJNCUopUSCJNvJnOTByOhWGnAQNKOUyEY0pJR3CSYBbdVAxJgcT7rLvNv025fMfQeq4y82s9xl8nqfoFSqXZPIc8Vtjw0v5FFZ39HV3Pid+kN91hXm13vMucTzJOHQf4WU+vH3OvFQuqc1pnFM9Iqdt9suVLoEYyTzy9FVe6VC548u80xdKs0JsInuVRuVNXqKo9yYUiJTEonjvvoo1Ajk999EwKYJ5UCMU8pnJgoQeUTXqJEFNBTLFK4LTIwW9YeJIADpXMnBJokxxVd4pvssjPUPg9At/FTdSrlbxXTjOSeC4GxotxLhMA55SpQ+MhHkqa8GOy5f5GnwdW/broIaY3hB6cPqqg2sW5rEbXPVK6OHBX48ahaRmy5Xb2zqrXbfAwtS227ODsV5tTuC05q/TvCRnHmmqJrilsrm3PTPTaF8x2sK0CvNaG0iIxK1rLbhy3iFlvwYf8XovnyqXaOyKYLnaPiEMdFU/Kcjw68l0FKqHCQZB1WLLgrH2aYyzfRI1E4oZQkqoZj73NJNPJJHQDy9tSMB35oHP0VZ1TDDsqJz13Dn7LNSr31UW/35qIu76ISoTZIXJxUUO+mlQAT3KKUZKjKJBHJAR36qRJwQIQp0W6hKgQUyMhMQoQFIot1PChACFbs6cgnUEHyVeFa2dWh0HIg/umnsS964LVaIkaqrUOSmrYGDgoiME9FcLQLaisky1USVPTOCQsKz07XlC8Y96JgVCFoVTCQrkHBV2uTEqANCpeFzYPRdH4E2sd74TieS4wuVnY1yWVmOyxCWpVLT+wy3PKPZQhKjoVd5oI1CNxXFc+r0zpJ7Wwd5JKQkgE8cY+PdOVDCIFds54bSlKAnNOFCBFCSnlLvVQAihKIJoUIMkCnKaFCDOTd9+iJqUKEALU0o4TEIkEUiE0QnD1ADsA3hvTuzjETHJQgwZUjnIXKBLxqh7Z1QvI4qnTeQp3VJhNvZX66BcipOTOTNQCDVGKCVLUGqiKAyGTkoUQQIC5M12Moio5UIeveHbjfoMdyWkSuU8C3M0Q3hPt/ldQ4rn+ZGsu/wC+TV49bj8cDz0STSEyylx44z7/AGT/ALJJLtGEb9vqjGfokkoQbRC39fqU6ShA+/ogbl6fdJJQgZ/RA/v3SSUAhNTpJKABH2Tnv3SSTEGGZ71QFJJKQTkgkkoQFShOkiiMZ2Xp9kTc0kkQA1UFXv3SSQZEAFIe/VJJAI36qE5pJKEO28B5DqV2x79kklj83ufwi/xen+WCkkksRpP/2Q=="/>
          <p:cNvSpPr>
            <a:spLocks noChangeAspect="1" noChangeArrowheads="1"/>
          </p:cNvSpPr>
          <p:nvPr/>
        </p:nvSpPr>
        <p:spPr bwMode="auto">
          <a:xfrm>
            <a:off x="307975" y="22225"/>
            <a:ext cx="304800" cy="304800"/>
          </a:xfrm>
          <a:prstGeom prst="rect">
            <a:avLst/>
          </a:prstGeom>
          <a:noFill/>
          <a:ln w="9525">
            <a:noFill/>
            <a:miter lim="800000"/>
            <a:headEnd/>
            <a:tailEnd/>
          </a:ln>
        </p:spPr>
        <p:txBody>
          <a:bodyPr/>
          <a:lstStyle/>
          <a:p>
            <a:endParaRPr lang="en-IN"/>
          </a:p>
        </p:txBody>
      </p:sp>
      <p:pic>
        <p:nvPicPr>
          <p:cNvPr id="14341" name="Picture 5"/>
          <p:cNvPicPr>
            <a:picLocks noChangeAspect="1" noChangeArrowheads="1"/>
          </p:cNvPicPr>
          <p:nvPr/>
        </p:nvPicPr>
        <p:blipFill>
          <a:blip r:embed="rId2" cstate="print"/>
          <a:srcRect/>
          <a:stretch>
            <a:fillRect/>
          </a:stretch>
        </p:blipFill>
        <p:spPr bwMode="auto">
          <a:xfrm>
            <a:off x="5105400" y="1752600"/>
            <a:ext cx="3570288" cy="3095625"/>
          </a:xfrm>
          <a:prstGeom prst="rect">
            <a:avLst/>
          </a:prstGeom>
          <a:noFill/>
          <a:ln w="9525"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838200" y="2667000"/>
            <a:ext cx="7772400" cy="708025"/>
          </a:xfrm>
          <a:prstGeom prst="rect">
            <a:avLst/>
          </a:prstGeom>
          <a:noFill/>
          <a:ln w="9525">
            <a:noFill/>
            <a:miter lim="800000"/>
            <a:headEnd/>
            <a:tailEnd/>
          </a:ln>
        </p:spPr>
        <p:txBody>
          <a:bodyPr>
            <a:spAutoFit/>
          </a:bodyPr>
          <a:lstStyle/>
          <a:p>
            <a:r>
              <a:rPr lang="en-US" sz="4000"/>
              <a:t>Excellence =  E(Quantity, quality)</a:t>
            </a:r>
            <a:endParaRPr lang="en-IN"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838200"/>
            <a:ext cx="7772400" cy="1905000"/>
          </a:xfrm>
        </p:spPr>
        <p:txBody>
          <a:bodyPr/>
          <a:lstStyle/>
          <a:p>
            <a:pPr algn="l" eaLnBrk="1" hangingPunct="1"/>
            <a:r>
              <a:rPr lang="en-US" b="1" smtClean="0">
                <a:solidFill>
                  <a:schemeClr val="hlink"/>
                </a:solidFill>
              </a:rPr>
              <a:t/>
            </a:r>
            <a:br>
              <a:rPr lang="en-US" b="1" smtClean="0">
                <a:solidFill>
                  <a:schemeClr val="hlink"/>
                </a:solidFill>
              </a:rPr>
            </a:br>
            <a:r>
              <a:rPr lang="en-US" b="1" smtClean="0">
                <a:solidFill>
                  <a:schemeClr val="hlink"/>
                </a:solidFill>
              </a:rPr>
              <a:t/>
            </a:r>
            <a:br>
              <a:rPr lang="en-US" b="1" smtClean="0">
                <a:solidFill>
                  <a:schemeClr val="hlink"/>
                </a:solidFill>
              </a:rPr>
            </a:br>
            <a:r>
              <a:rPr lang="en-US" b="1" smtClean="0">
                <a:solidFill>
                  <a:schemeClr val="hlink"/>
                </a:solidFill>
              </a:rPr>
              <a:t>The assessment of Indian science </a:t>
            </a:r>
            <a:br>
              <a:rPr lang="en-US" b="1" smtClean="0">
                <a:solidFill>
                  <a:schemeClr val="hlink"/>
                </a:solidFill>
              </a:rPr>
            </a:br>
            <a:endParaRPr lang="en-US" b="1" smtClean="0">
              <a:solidFill>
                <a:schemeClr val="hlin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2432050" y="692150"/>
            <a:ext cx="5024438" cy="4681538"/>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3419475" y="5373688"/>
            <a:ext cx="3744913" cy="455612"/>
          </a:xfrm>
          <a:prstGeom prst="rect">
            <a:avLst/>
          </a:prstGeom>
          <a:noFill/>
          <a:ln w="9525">
            <a:noFill/>
            <a:miter lim="800000"/>
            <a:headEnd/>
            <a:tailEnd/>
          </a:ln>
        </p:spPr>
      </p:pic>
      <p:pic>
        <p:nvPicPr>
          <p:cNvPr id="17412" name="Picture 4"/>
          <p:cNvPicPr>
            <a:picLocks noChangeAspect="1" noChangeArrowheads="1"/>
          </p:cNvPicPr>
          <p:nvPr/>
        </p:nvPicPr>
        <p:blipFill>
          <a:blip r:embed="rId4" cstate="print"/>
          <a:srcRect/>
          <a:stretch>
            <a:fillRect/>
          </a:stretch>
        </p:blipFill>
        <p:spPr bwMode="auto">
          <a:xfrm>
            <a:off x="1835150" y="6237288"/>
            <a:ext cx="5800725" cy="476250"/>
          </a:xfrm>
          <a:prstGeom prst="rect">
            <a:avLst/>
          </a:prstGeom>
          <a:noFill/>
          <a:ln w="9525">
            <a:noFill/>
            <a:miter lim="800000"/>
            <a:headEnd/>
            <a:tailEnd/>
          </a:ln>
        </p:spPr>
      </p:pic>
      <p:pic>
        <p:nvPicPr>
          <p:cNvPr id="17413" name="Picture 5"/>
          <p:cNvPicPr>
            <a:picLocks noChangeAspect="1" noChangeArrowheads="1"/>
          </p:cNvPicPr>
          <p:nvPr/>
        </p:nvPicPr>
        <p:blipFill>
          <a:blip r:embed="rId5" cstate="print"/>
          <a:srcRect/>
          <a:stretch>
            <a:fillRect/>
          </a:stretch>
        </p:blipFill>
        <p:spPr bwMode="auto">
          <a:xfrm>
            <a:off x="395288" y="476250"/>
            <a:ext cx="666750" cy="5695950"/>
          </a:xfrm>
          <a:prstGeom prst="rect">
            <a:avLst/>
          </a:prstGeom>
          <a:noFill/>
          <a:ln w="9525">
            <a:noFill/>
            <a:miter lim="800000"/>
            <a:headEnd/>
            <a:tailEnd/>
          </a:ln>
        </p:spPr>
      </p:pic>
      <p:pic>
        <p:nvPicPr>
          <p:cNvPr id="17414" name="Picture 6"/>
          <p:cNvPicPr>
            <a:picLocks noChangeAspect="1" noChangeArrowheads="1"/>
          </p:cNvPicPr>
          <p:nvPr/>
        </p:nvPicPr>
        <p:blipFill>
          <a:blip r:embed="rId6" cstate="print"/>
          <a:srcRect/>
          <a:stretch>
            <a:fillRect/>
          </a:stretch>
        </p:blipFill>
        <p:spPr bwMode="auto">
          <a:xfrm>
            <a:off x="990600" y="836613"/>
            <a:ext cx="1417638" cy="3240087"/>
          </a:xfrm>
          <a:prstGeom prst="rect">
            <a:avLst/>
          </a:prstGeom>
          <a:noFill/>
          <a:ln w="9525">
            <a:noFill/>
            <a:miter lim="800000"/>
            <a:headEnd/>
            <a:tailEnd/>
          </a:ln>
        </p:spPr>
      </p:pic>
      <p:pic>
        <p:nvPicPr>
          <p:cNvPr id="17415" name="Picture 7"/>
          <p:cNvPicPr>
            <a:picLocks noChangeAspect="1" noChangeArrowheads="1"/>
          </p:cNvPicPr>
          <p:nvPr/>
        </p:nvPicPr>
        <p:blipFill>
          <a:blip r:embed="rId7" cstate="print"/>
          <a:srcRect/>
          <a:stretch>
            <a:fillRect/>
          </a:stretch>
        </p:blipFill>
        <p:spPr bwMode="auto">
          <a:xfrm>
            <a:off x="1116013" y="188913"/>
            <a:ext cx="7488237" cy="609600"/>
          </a:xfrm>
          <a:prstGeom prst="rect">
            <a:avLst/>
          </a:prstGeom>
          <a:noFill/>
          <a:ln w="9525">
            <a:noFill/>
            <a:miter lim="800000"/>
            <a:headEnd/>
            <a:tailEnd/>
          </a:ln>
        </p:spPr>
      </p:pic>
      <p:sp>
        <p:nvSpPr>
          <p:cNvPr id="8" name="Oval 7"/>
          <p:cNvSpPr/>
          <p:nvPr/>
        </p:nvSpPr>
        <p:spPr>
          <a:xfrm>
            <a:off x="2700338" y="4868863"/>
            <a:ext cx="719137" cy="288925"/>
          </a:xfrm>
          <a:prstGeom prst="ellipse">
            <a:avLst/>
          </a:prstGeom>
          <a:noFill/>
          <a:ln>
            <a:solidFill>
              <a:srgbClr val="B595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685800"/>
          <a:ext cx="6553200" cy="5956300"/>
        </p:xfrm>
        <a:graphic>
          <a:graphicData uri="http://schemas.openxmlformats.org/drawingml/2006/table">
            <a:tbl>
              <a:tblPr/>
              <a:tblGrid>
                <a:gridCol w="396520"/>
                <a:gridCol w="892169"/>
                <a:gridCol w="584158"/>
                <a:gridCol w="906332"/>
                <a:gridCol w="623104"/>
                <a:gridCol w="892169"/>
                <a:gridCol w="665588"/>
                <a:gridCol w="892169"/>
                <a:gridCol w="700991"/>
              </a:tblGrid>
              <a:tr h="148514">
                <a:tc rowSpan="2">
                  <a:txBody>
                    <a:bodyPr/>
                    <a:lstStyle/>
                    <a:p>
                      <a:pPr algn="ctr" fontAlgn="ctr"/>
                      <a:r>
                        <a:rPr lang="en-IN" sz="900" b="1" i="0" u="none" strike="noStrike" dirty="0">
                          <a:solidFill>
                            <a:srgbClr val="333333"/>
                          </a:solidFill>
                          <a:latin typeface="Arial"/>
                        </a:rPr>
                        <a:t>Rank</a:t>
                      </a:r>
                    </a:p>
                  </a:txBody>
                  <a:tcPr marL="6220" marR="6220" marT="62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b"/>
                      <a:r>
                        <a:rPr lang="en-IN" sz="900" b="1" i="0" u="none" strike="noStrike">
                          <a:latin typeface="Arial"/>
                        </a:rPr>
                        <a:t>quality indicator</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IN"/>
                    </a:p>
                  </a:txBody>
                  <a:tcPr/>
                </a:tc>
                <a:tc gridSpan="2">
                  <a:txBody>
                    <a:bodyPr/>
                    <a:lstStyle/>
                    <a:p>
                      <a:pPr algn="ctr" fontAlgn="b"/>
                      <a:r>
                        <a:rPr lang="en-IN" sz="900" b="1" i="0" u="none" strike="noStrike">
                          <a:latin typeface="Arial"/>
                        </a:rPr>
                        <a:t>Zeroth order indicator</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IN"/>
                    </a:p>
                  </a:txBody>
                  <a:tcPr/>
                </a:tc>
                <a:tc gridSpan="2">
                  <a:txBody>
                    <a:bodyPr/>
                    <a:lstStyle/>
                    <a:p>
                      <a:pPr algn="ctr" fontAlgn="b"/>
                      <a:r>
                        <a:rPr lang="en-IN" sz="900" b="1" i="0" u="none" strike="noStrike">
                          <a:latin typeface="Arial"/>
                        </a:rPr>
                        <a:t>First order indicator</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IN"/>
                    </a:p>
                  </a:txBody>
                  <a:tcPr/>
                </a:tc>
                <a:tc gridSpan="2">
                  <a:txBody>
                    <a:bodyPr/>
                    <a:lstStyle/>
                    <a:p>
                      <a:pPr algn="ctr" fontAlgn="b"/>
                      <a:r>
                        <a:rPr lang="en-IN" sz="900" b="1" i="0" u="none" strike="noStrike">
                          <a:latin typeface="Arial"/>
                        </a:rPr>
                        <a:t>Second order indicator</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IN"/>
                    </a:p>
                  </a:txBody>
                  <a:tcPr/>
                </a:tc>
              </a:tr>
              <a:tr h="419340">
                <a:tc vMerge="1">
                  <a:txBody>
                    <a:bodyPr/>
                    <a:lstStyle/>
                    <a:p>
                      <a:endParaRPr lang="en-IN"/>
                    </a:p>
                  </a:txBody>
                  <a:tcPr/>
                </a:tc>
                <a:tc>
                  <a:txBody>
                    <a:bodyPr/>
                    <a:lstStyle/>
                    <a:p>
                      <a:pPr algn="l" fontAlgn="b"/>
                      <a:r>
                        <a:rPr lang="en-IN" sz="900" b="1" i="0" u="none" strike="noStrike">
                          <a:latin typeface="Arial"/>
                        </a:rPr>
                        <a:t>Country</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333333"/>
                          </a:solidFill>
                          <a:latin typeface="Arial"/>
                        </a:rPr>
                        <a:t>Citations Per Paper</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1" i="0" u="none" strike="noStrike">
                          <a:latin typeface="Arial"/>
                        </a:rPr>
                        <a:t>Country</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1" i="0" u="none" strike="noStrike">
                          <a:latin typeface="Arial"/>
                        </a:rPr>
                        <a:t>Papers</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900" b="1" i="0" u="none" strike="noStrike">
                          <a:latin typeface="Arial"/>
                        </a:rPr>
                        <a:t>Country</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1" i="0" u="none" strike="noStrike">
                          <a:solidFill>
                            <a:srgbClr val="333333"/>
                          </a:solidFill>
                          <a:latin typeface="Arial"/>
                        </a:rPr>
                        <a:t>Citations</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1" i="0" u="none" strike="noStrike" dirty="0">
                          <a:latin typeface="Arial"/>
                        </a:rPr>
                        <a:t>Country</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latin typeface="Arial"/>
                        </a:rPr>
                        <a:t>X</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SWITZERLAND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16.66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USA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3199249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USA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50208701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USA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787970444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554">
                <a:tc>
                  <a:txBody>
                    <a:bodyPr/>
                    <a:lstStyle/>
                    <a:p>
                      <a:pPr algn="ctr" fontAlgn="b"/>
                      <a:r>
                        <a:rPr lang="en-IN" sz="900" b="1" i="0" u="none" strike="noStrike">
                          <a:solidFill>
                            <a:srgbClr val="000000"/>
                          </a:solidFill>
                          <a:latin typeface="Arial"/>
                        </a:rPr>
                        <a:t>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DENMARK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15.73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PEOPLES R CHINA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996935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GERMANY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11038202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ENGLAND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164455081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USA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15.69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GERMANY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831676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ENGLAND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11001142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GERMANY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146501647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554">
                <a:tc>
                  <a:txBody>
                    <a:bodyPr/>
                    <a:lstStyle/>
                    <a:p>
                      <a:pPr algn="ctr" fontAlgn="b"/>
                      <a:r>
                        <a:rPr lang="en-IN" sz="900" b="1" i="0" u="none" strike="noStrike">
                          <a:solidFill>
                            <a:srgbClr val="000000"/>
                          </a:solidFill>
                          <a:latin typeface="Arial"/>
                        </a:rPr>
                        <a:t>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NETHERLANDS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15.63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JAPAN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793163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JAPAN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8188434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FRANCE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91103126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SCOTLAND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15.61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ENGLAND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735916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FRANCE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7354022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JAPAN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84535526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554">
                <a:tc>
                  <a:txBody>
                    <a:bodyPr/>
                    <a:lstStyle/>
                    <a:p>
                      <a:pPr algn="ctr" fontAlgn="b"/>
                      <a:r>
                        <a:rPr lang="en-IN" sz="900" b="1" i="0" u="none" strike="noStrike">
                          <a:solidFill>
                            <a:srgbClr val="000000"/>
                          </a:solidFill>
                          <a:latin typeface="Arial"/>
                        </a:rPr>
                        <a:t>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ENGLAND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14.95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FRANCE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593631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PEOPLES R CHINA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6420348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CANADA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84511364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554">
                <a:tc>
                  <a:txBody>
                    <a:bodyPr/>
                    <a:lstStyle/>
                    <a:p>
                      <a:pPr algn="ctr" fontAlgn="b"/>
                      <a:r>
                        <a:rPr lang="en-IN" sz="900" b="1" i="0" u="none" strike="noStrike">
                          <a:solidFill>
                            <a:srgbClr val="000000"/>
                          </a:solidFill>
                          <a:latin typeface="Arial"/>
                        </a:rPr>
                        <a:t>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SWEDEN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14.75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CANADA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485580</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CANADA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6406015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NETHERLANDS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66465443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BELGIUM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13.91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ITALY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462968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ITALY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5534428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ITALY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66159850</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554">
                <a:tc>
                  <a:txBody>
                    <a:bodyPr/>
                    <a:lstStyle/>
                    <a:p>
                      <a:pPr algn="ctr" fontAlgn="b"/>
                      <a:r>
                        <a:rPr lang="en-IN" sz="900" b="1" i="0" u="none" strike="noStrike">
                          <a:solidFill>
                            <a:srgbClr val="000000"/>
                          </a:solidFill>
                          <a:latin typeface="Arial"/>
                        </a:rPr>
                        <a:t>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FINLAND</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13.50</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SPAIN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375263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NETHERLANDS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4252011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SWITZERLAND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54722857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10</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GERMANY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13.27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AUSTRALIA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332527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AUSTRALIA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3976977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AUSTRALIA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47564096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11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CANADA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13.19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INDIA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327924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SPAIN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3960297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SPAIN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41794561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554">
                <a:tc>
                  <a:txBody>
                    <a:bodyPr/>
                    <a:lstStyle/>
                    <a:p>
                      <a:pPr algn="ctr" fontAlgn="b"/>
                      <a:r>
                        <a:rPr lang="en-IN" sz="900" b="1" i="0" u="none" strike="noStrike">
                          <a:solidFill>
                            <a:srgbClr val="000000"/>
                          </a:solidFill>
                          <a:latin typeface="Arial"/>
                        </a:rPr>
                        <a:t>12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AUSTRIA</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13.02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dirty="0">
                          <a:solidFill>
                            <a:srgbClr val="000000"/>
                          </a:solidFill>
                          <a:latin typeface="Arial"/>
                        </a:rPr>
                        <a:t>SOUTH KOREA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318539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SWITZERLAND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3283869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PEOPLES R CHINA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41347599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dirty="0">
                          <a:solidFill>
                            <a:srgbClr val="000000"/>
                          </a:solidFill>
                          <a:latin typeface="Arial"/>
                        </a:rPr>
                        <a:t>13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NORWAY</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12.64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NETHERLANDS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272015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SWEDEN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2773025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SWEDEN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40901182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14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ISRAEL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12.56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RUSSIA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271611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SOUTH KOREA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2311340</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BELGIUM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28895779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15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FRANCE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12.39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BRAZIL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239055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BELGIUM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2077628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SCOTLAND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28002468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16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AUSTRALIA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11.96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TAIWAN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199135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dirty="0">
                          <a:solidFill>
                            <a:srgbClr val="000000"/>
                          </a:solidFill>
                          <a:latin typeface="Arial"/>
                        </a:rPr>
                        <a:t>INDIA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1994057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DENMARK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26080375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dirty="0">
                          <a:solidFill>
                            <a:srgbClr val="000000"/>
                          </a:solidFill>
                          <a:latin typeface="Arial"/>
                        </a:rPr>
                        <a:t>17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ITALY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11.95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SWITZERLAND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197062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SCOTLAND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1794156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ISRAEL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18318297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18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NEW ZEALAND</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10.99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SWEDEN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188006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dirty="0">
                          <a:solidFill>
                            <a:srgbClr val="000000"/>
                          </a:solidFill>
                          <a:latin typeface="Arial"/>
                        </a:rPr>
                        <a:t>DENMARK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1658499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AUSTRIA</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17458873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19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SPAIN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10.55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TURKEY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171883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BRAZIL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1533297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FINLAND</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17085514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20</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JAPAN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10.32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POLAND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167132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ISRAEL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1457925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SOUTH KOREA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16771236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253">
                <a:tc>
                  <a:txBody>
                    <a:bodyPr/>
                    <a:lstStyle/>
                    <a:p>
                      <a:pPr algn="ctr" fontAlgn="b"/>
                      <a:r>
                        <a:rPr lang="en-IN" sz="900" b="1" i="0" u="none" strike="noStrike">
                          <a:solidFill>
                            <a:srgbClr val="000000"/>
                          </a:solidFill>
                          <a:latin typeface="Arial"/>
                        </a:rPr>
                        <a:t>21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SINGAPORE</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10.22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BELGIUM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149383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TAIWAN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1441074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NORWAY</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12656411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22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GREECE</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9.12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ISRAEL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116034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AUSTRIA</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1340896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INDIA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12125564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23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SOUTH KOREA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7.26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SCOTLAND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114954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RUSSIA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1337782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TAIWAN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10428575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dirty="0">
                          <a:solidFill>
                            <a:srgbClr val="000000"/>
                          </a:solidFill>
                          <a:latin typeface="Arial"/>
                        </a:rPr>
                        <a:t>24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TAIWAN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7.24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DENMARK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900" b="0" i="0" u="none" strike="noStrike">
                          <a:latin typeface="Arial"/>
                        </a:rPr>
                        <a:t>105467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FINLAND</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1265994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dirty="0">
                          <a:solidFill>
                            <a:srgbClr val="000000"/>
                          </a:solidFill>
                          <a:latin typeface="Arial"/>
                        </a:rPr>
                        <a:t>BRAZIL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9834556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25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POLAND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6.75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AUSTRIA</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102985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POLAND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1127867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SINGAPORE</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7777696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554">
                <a:tc>
                  <a:txBody>
                    <a:bodyPr/>
                    <a:lstStyle/>
                    <a:p>
                      <a:pPr algn="ctr" fontAlgn="b"/>
                      <a:r>
                        <a:rPr lang="en-IN" sz="900" b="0" i="0" u="none" strike="noStrike">
                          <a:solidFill>
                            <a:srgbClr val="000000"/>
                          </a:solidFill>
                          <a:latin typeface="Arial"/>
                        </a:rPr>
                        <a:t>26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PEOPLES R CHINA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6.44</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FINLAND</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93807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NORWAY</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1001427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POLAND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7611253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27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BRAZIL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6.41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GREECE</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90902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TURKEY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946496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GREECE</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7557961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28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dirty="0">
                          <a:solidFill>
                            <a:srgbClr val="000000"/>
                          </a:solidFill>
                          <a:latin typeface="Arial"/>
                        </a:rPr>
                        <a:t>INDIA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latin typeface="Arial"/>
                        </a:rPr>
                        <a:t>6.08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NORWAY</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79237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GREECE</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828875</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NEW ZEALAND</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7547552</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29</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TURKEY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5.51</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SINGAPORE</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74396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SINGAPORE</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760677</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RUSSIA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6589058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514">
                <a:tc>
                  <a:txBody>
                    <a:bodyPr/>
                    <a:lstStyle/>
                    <a:p>
                      <a:pPr algn="ctr" fontAlgn="b"/>
                      <a:r>
                        <a:rPr lang="en-IN" sz="900" b="1" i="0" u="none" strike="noStrike">
                          <a:solidFill>
                            <a:srgbClr val="000000"/>
                          </a:solidFill>
                          <a:latin typeface="Arial"/>
                        </a:rPr>
                        <a:t>30</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RUSSIA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4.93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NEW ZEALAND</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62536</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900" b="0" i="0" u="none" strike="noStrike">
                          <a:solidFill>
                            <a:srgbClr val="000000"/>
                          </a:solidFill>
                          <a:latin typeface="Arial"/>
                        </a:rPr>
                        <a:t>NEW ZEALAND</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latin typeface="Arial"/>
                        </a:rPr>
                        <a:t>687018</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900" b="0" i="0" u="none" strike="noStrike">
                          <a:solidFill>
                            <a:srgbClr val="000000"/>
                          </a:solidFill>
                          <a:latin typeface="Arial"/>
                        </a:rPr>
                        <a:t>TURKEY </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latin typeface="Arial"/>
                        </a:rPr>
                        <a:t>5212003</a:t>
                      </a:r>
                    </a:p>
                  </a:txBody>
                  <a:tcPr marL="6220" marR="6220" marT="62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8761" name="TextBox 2"/>
          <p:cNvSpPr txBox="1">
            <a:spLocks noChangeArrowheads="1"/>
          </p:cNvSpPr>
          <p:nvPr/>
        </p:nvSpPr>
        <p:spPr bwMode="auto">
          <a:xfrm>
            <a:off x="1981200" y="381000"/>
            <a:ext cx="4876800" cy="341313"/>
          </a:xfrm>
          <a:prstGeom prst="rect">
            <a:avLst/>
          </a:prstGeom>
          <a:noFill/>
          <a:ln w="9525">
            <a:noFill/>
            <a:miter lim="800000"/>
            <a:headEnd/>
            <a:tailEnd/>
          </a:ln>
        </p:spPr>
        <p:txBody>
          <a:bodyPr>
            <a:spAutoFit/>
          </a:bodyPr>
          <a:lstStyle/>
          <a:p>
            <a:r>
              <a:rPr lang="en-US"/>
              <a:t>Top 30 in All Fields 2002-2012 GDP wise</a:t>
            </a:r>
            <a:endParaRPr lang="en-IN"/>
          </a:p>
        </p:txBody>
      </p:sp>
      <p:sp>
        <p:nvSpPr>
          <p:cNvPr id="18762" name="Oval 3"/>
          <p:cNvSpPr>
            <a:spLocks noChangeArrowheads="1"/>
          </p:cNvSpPr>
          <p:nvPr/>
        </p:nvSpPr>
        <p:spPr bwMode="auto">
          <a:xfrm>
            <a:off x="1524000" y="6172200"/>
            <a:ext cx="457200" cy="228600"/>
          </a:xfrm>
          <a:prstGeom prst="ellipse">
            <a:avLst/>
          </a:prstGeom>
          <a:noFill/>
          <a:ln w="9525" algn="ctr">
            <a:solidFill>
              <a:srgbClr val="FF0000"/>
            </a:solidFill>
            <a:round/>
            <a:headEnd/>
            <a:tailEnd/>
          </a:ln>
        </p:spPr>
        <p:txBody>
          <a:bodyPr/>
          <a:lstStyle/>
          <a:p>
            <a:pPr marL="342900" indent="-342900"/>
            <a:endParaRPr lang="en-IN"/>
          </a:p>
        </p:txBody>
      </p:sp>
      <p:sp>
        <p:nvSpPr>
          <p:cNvPr id="18763" name="Oval 4"/>
          <p:cNvSpPr>
            <a:spLocks noChangeArrowheads="1"/>
          </p:cNvSpPr>
          <p:nvPr/>
        </p:nvSpPr>
        <p:spPr bwMode="auto">
          <a:xfrm>
            <a:off x="2971800" y="3352800"/>
            <a:ext cx="457200" cy="228600"/>
          </a:xfrm>
          <a:prstGeom prst="ellipse">
            <a:avLst/>
          </a:prstGeom>
          <a:noFill/>
          <a:ln w="9525" algn="ctr">
            <a:solidFill>
              <a:srgbClr val="FF0000"/>
            </a:solidFill>
            <a:round/>
            <a:headEnd/>
            <a:tailEnd/>
          </a:ln>
        </p:spPr>
        <p:txBody>
          <a:bodyPr/>
          <a:lstStyle/>
          <a:p>
            <a:pPr marL="342900" indent="-342900"/>
            <a:endParaRPr lang="en-IN"/>
          </a:p>
        </p:txBody>
      </p:sp>
      <p:sp>
        <p:nvSpPr>
          <p:cNvPr id="18764" name="Oval 5"/>
          <p:cNvSpPr>
            <a:spLocks noChangeArrowheads="1"/>
          </p:cNvSpPr>
          <p:nvPr/>
        </p:nvSpPr>
        <p:spPr bwMode="auto">
          <a:xfrm>
            <a:off x="4495800" y="4267200"/>
            <a:ext cx="457200" cy="228600"/>
          </a:xfrm>
          <a:prstGeom prst="ellipse">
            <a:avLst/>
          </a:prstGeom>
          <a:noFill/>
          <a:ln w="9525" algn="ctr">
            <a:solidFill>
              <a:srgbClr val="FF0000"/>
            </a:solidFill>
            <a:round/>
            <a:headEnd/>
            <a:tailEnd/>
          </a:ln>
        </p:spPr>
        <p:txBody>
          <a:bodyPr/>
          <a:lstStyle/>
          <a:p>
            <a:pPr marL="342900" indent="-342900"/>
            <a:endParaRPr lang="en-IN"/>
          </a:p>
        </p:txBody>
      </p:sp>
      <p:sp>
        <p:nvSpPr>
          <p:cNvPr id="18765" name="Oval 6"/>
          <p:cNvSpPr>
            <a:spLocks noChangeArrowheads="1"/>
          </p:cNvSpPr>
          <p:nvPr/>
        </p:nvSpPr>
        <p:spPr bwMode="auto">
          <a:xfrm>
            <a:off x="6019800" y="5105400"/>
            <a:ext cx="457200" cy="228600"/>
          </a:xfrm>
          <a:prstGeom prst="ellipse">
            <a:avLst/>
          </a:prstGeom>
          <a:noFill/>
          <a:ln w="9525" algn="ctr">
            <a:solidFill>
              <a:srgbClr val="FF0000"/>
            </a:solidFill>
            <a:round/>
            <a:headEnd/>
            <a:tailEnd/>
          </a:ln>
        </p:spPr>
        <p:txBody>
          <a:bodyPr/>
          <a:lstStyle/>
          <a:p>
            <a:pPr marL="342900" indent="-342900"/>
            <a:endParaRPr lang="en-IN"/>
          </a:p>
        </p:txBody>
      </p:sp>
      <p:sp>
        <p:nvSpPr>
          <p:cNvPr id="18766" name="Oval 7"/>
          <p:cNvSpPr>
            <a:spLocks noChangeArrowheads="1"/>
          </p:cNvSpPr>
          <p:nvPr/>
        </p:nvSpPr>
        <p:spPr bwMode="auto">
          <a:xfrm>
            <a:off x="1066800" y="3352800"/>
            <a:ext cx="457200" cy="228600"/>
          </a:xfrm>
          <a:prstGeom prst="ellipse">
            <a:avLst/>
          </a:prstGeom>
          <a:noFill/>
          <a:ln w="9525" algn="ctr">
            <a:solidFill>
              <a:srgbClr val="FF0000"/>
            </a:solidFill>
            <a:round/>
            <a:headEnd/>
            <a:tailEnd/>
          </a:ln>
        </p:spPr>
        <p:txBody>
          <a:bodyPr/>
          <a:lstStyle/>
          <a:p>
            <a:pPr marL="342900" indent="-342900"/>
            <a:endParaRPr lang="en-IN"/>
          </a:p>
        </p:txBody>
      </p:sp>
      <p:sp>
        <p:nvSpPr>
          <p:cNvPr id="18767" name="Oval 8"/>
          <p:cNvSpPr>
            <a:spLocks noChangeArrowheads="1"/>
          </p:cNvSpPr>
          <p:nvPr/>
        </p:nvSpPr>
        <p:spPr bwMode="auto">
          <a:xfrm>
            <a:off x="1066800" y="4191000"/>
            <a:ext cx="457200" cy="228600"/>
          </a:xfrm>
          <a:prstGeom prst="ellipse">
            <a:avLst/>
          </a:prstGeom>
          <a:noFill/>
          <a:ln w="9525" algn="ctr">
            <a:solidFill>
              <a:srgbClr val="FF0000"/>
            </a:solidFill>
            <a:round/>
            <a:headEnd/>
            <a:tailEnd/>
          </a:ln>
        </p:spPr>
        <p:txBody>
          <a:bodyPr/>
          <a:lstStyle/>
          <a:p>
            <a:pPr marL="342900" indent="-342900"/>
            <a:endParaRPr lang="en-IN"/>
          </a:p>
        </p:txBody>
      </p:sp>
      <p:sp>
        <p:nvSpPr>
          <p:cNvPr id="18768" name="Oval 9"/>
          <p:cNvSpPr>
            <a:spLocks noChangeArrowheads="1"/>
          </p:cNvSpPr>
          <p:nvPr/>
        </p:nvSpPr>
        <p:spPr bwMode="auto">
          <a:xfrm>
            <a:off x="1066800" y="5105400"/>
            <a:ext cx="457200" cy="228600"/>
          </a:xfrm>
          <a:prstGeom prst="ellipse">
            <a:avLst/>
          </a:prstGeom>
          <a:noFill/>
          <a:ln w="9525" algn="ctr">
            <a:solidFill>
              <a:srgbClr val="FF0000"/>
            </a:solidFill>
            <a:round/>
            <a:headEnd/>
            <a:tailEnd/>
          </a:ln>
        </p:spPr>
        <p:txBody>
          <a:bodyPr/>
          <a:lstStyle/>
          <a:p>
            <a:pPr marL="342900" indent="-342900"/>
            <a:endParaRPr lang="en-IN"/>
          </a:p>
        </p:txBody>
      </p:sp>
      <p:sp>
        <p:nvSpPr>
          <p:cNvPr id="18769" name="Oval 10"/>
          <p:cNvSpPr>
            <a:spLocks noChangeArrowheads="1"/>
          </p:cNvSpPr>
          <p:nvPr/>
        </p:nvSpPr>
        <p:spPr bwMode="auto">
          <a:xfrm>
            <a:off x="1066800" y="6172200"/>
            <a:ext cx="457200" cy="228600"/>
          </a:xfrm>
          <a:prstGeom prst="ellipse">
            <a:avLst/>
          </a:prstGeom>
          <a:noFill/>
          <a:ln w="9525" algn="ctr">
            <a:solidFill>
              <a:srgbClr val="FF0000"/>
            </a:solidFill>
            <a:round/>
            <a:headEnd/>
            <a:tailEnd/>
          </a:ln>
        </p:spPr>
        <p:txBody>
          <a:bodyPr/>
          <a:lstStyle/>
          <a:p>
            <a:pPr marL="342900" indent="-342900"/>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sz="3600" b="1" smtClean="0"/>
              <a:t>R&amp;D Personnel</a:t>
            </a:r>
          </a:p>
        </p:txBody>
      </p:sp>
      <p:graphicFrame>
        <p:nvGraphicFramePr>
          <p:cNvPr id="14368" name="Group 32"/>
          <p:cNvGraphicFramePr>
            <a:graphicFrameLocks noGrp="1"/>
          </p:cNvGraphicFramePr>
          <p:nvPr>
            <p:ph type="tbl" idx="4294967295"/>
          </p:nvPr>
        </p:nvGraphicFramePr>
        <p:xfrm>
          <a:off x="1524000" y="1676400"/>
          <a:ext cx="5943600" cy="4283075"/>
        </p:xfrm>
        <a:graphic>
          <a:graphicData uri="http://schemas.openxmlformats.org/drawingml/2006/table">
            <a:tbl>
              <a:tblPr/>
              <a:tblGrid>
                <a:gridCol w="1981200"/>
                <a:gridCol w="1981200"/>
                <a:gridCol w="1981200"/>
              </a:tblGrid>
              <a:tr h="1457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FTERs per million of population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PhDs in </a:t>
                      </a:r>
                      <a:r>
                        <a:rPr kumimoji="0" lang="en-US" sz="2800" b="0" i="0" u="none" strike="noStrike" cap="none" normalizeH="0" baseline="0" dirty="0" err="1" smtClean="0">
                          <a:ln>
                            <a:noFill/>
                          </a:ln>
                          <a:solidFill>
                            <a:schemeClr val="tx1"/>
                          </a:solidFill>
                          <a:effectLst/>
                          <a:latin typeface="Arial" charset="0"/>
                          <a:cs typeface="Arial" charset="0"/>
                        </a:rPr>
                        <a:t>Engg</a:t>
                      </a:r>
                      <a:endParaRPr kumimoji="0" lang="en-US" sz="2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Annually</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9414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USA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4628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8110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9430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China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715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15073</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9414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India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119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1058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r>
            </a:tbl>
          </a:graphicData>
        </a:graphic>
      </p:graphicFrame>
      <p:sp>
        <p:nvSpPr>
          <p:cNvPr id="19481" name="Rectangle 3"/>
          <p:cNvSpPr>
            <a:spLocks noChangeArrowheads="1"/>
          </p:cNvSpPr>
          <p:nvPr/>
        </p:nvSpPr>
        <p:spPr bwMode="auto">
          <a:xfrm>
            <a:off x="762000" y="6096000"/>
            <a:ext cx="7162800" cy="590550"/>
          </a:xfrm>
          <a:prstGeom prst="rect">
            <a:avLst/>
          </a:prstGeom>
          <a:noFill/>
          <a:ln w="9525">
            <a:noFill/>
            <a:miter lim="800000"/>
            <a:headEnd/>
            <a:tailEnd/>
          </a:ln>
        </p:spPr>
        <p:txBody>
          <a:bodyPr>
            <a:spAutoFit/>
          </a:bodyPr>
          <a:lstStyle/>
          <a:p>
            <a:pPr algn="r"/>
            <a:r>
              <a:rPr lang="en-IN">
                <a:solidFill>
                  <a:srgbClr val="0000CC"/>
                </a:solidFill>
              </a:rPr>
              <a:t>E C Subba Rao, CURRENT SCIENCE, VOL. 104, NO. 1, 10 JANUARY 2013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cstate="print"/>
          <a:srcRect/>
          <a:stretch>
            <a:fillRect/>
          </a:stretch>
        </p:blipFill>
        <p:spPr bwMode="auto">
          <a:xfrm>
            <a:off x="644525" y="190500"/>
            <a:ext cx="7854950" cy="5743575"/>
          </a:xfrm>
          <a:prstGeom prst="rect">
            <a:avLst/>
          </a:prstGeom>
          <a:noFill/>
          <a:ln w="9525">
            <a:noFill/>
            <a:miter lim="800000"/>
            <a:headEnd/>
            <a:tailEnd/>
          </a:ln>
        </p:spPr>
      </p:pic>
      <p:sp>
        <p:nvSpPr>
          <p:cNvPr id="20483" name="Text Box 3"/>
          <p:cNvSpPr txBox="1">
            <a:spLocks noChangeArrowheads="1"/>
          </p:cNvSpPr>
          <p:nvPr/>
        </p:nvSpPr>
        <p:spPr bwMode="auto">
          <a:xfrm>
            <a:off x="879475" y="5905500"/>
            <a:ext cx="7796213" cy="763588"/>
          </a:xfrm>
          <a:prstGeom prst="rect">
            <a:avLst/>
          </a:prstGeom>
          <a:noFill/>
          <a:ln w="9525">
            <a:noFill/>
            <a:miter lim="800000"/>
            <a:headEnd/>
            <a:tailEnd/>
          </a:ln>
        </p:spPr>
        <p:txBody>
          <a:bodyPr lIns="72731" tIns="36366" rIns="72731" bIns="36366">
            <a:spAutoFit/>
          </a:bodyPr>
          <a:lstStyle/>
          <a:p>
            <a:pPr defTabSz="873125">
              <a:lnSpc>
                <a:spcPct val="100000"/>
              </a:lnSpc>
              <a:spcBef>
                <a:spcPct val="0"/>
              </a:spcBef>
            </a:pPr>
            <a:r>
              <a:rPr lang="en-US" sz="1400" b="1">
                <a:solidFill>
                  <a:schemeClr val="folHlink"/>
                </a:solidFill>
              </a:rPr>
              <a:t>Research Funding and Research Output: A Bibliometric Contribution to the US Federal Research Roadmap</a:t>
            </a:r>
          </a:p>
          <a:p>
            <a:pPr algn="r" defTabSz="873125">
              <a:lnSpc>
                <a:spcPct val="100000"/>
              </a:lnSpc>
              <a:spcBef>
                <a:spcPct val="0"/>
              </a:spcBef>
            </a:pPr>
            <a:r>
              <a:rPr lang="en-US" sz="1400">
                <a:solidFill>
                  <a:srgbClr val="0000FF"/>
                </a:solidFill>
              </a:rPr>
              <a:t>Loet Leydesdorff &amp; Caroline Wagner</a:t>
            </a:r>
          </a:p>
        </p:txBody>
      </p:sp>
      <p:sp>
        <p:nvSpPr>
          <p:cNvPr id="20484" name="Oval 4"/>
          <p:cNvSpPr>
            <a:spLocks noChangeArrowheads="1"/>
          </p:cNvSpPr>
          <p:nvPr/>
        </p:nvSpPr>
        <p:spPr bwMode="auto">
          <a:xfrm>
            <a:off x="1700213" y="3810000"/>
            <a:ext cx="117475" cy="63500"/>
          </a:xfrm>
          <a:prstGeom prst="ellipse">
            <a:avLst/>
          </a:prstGeom>
          <a:solidFill>
            <a:schemeClr val="folHlink"/>
          </a:solidFill>
          <a:ln w="9525">
            <a:solidFill>
              <a:schemeClr val="tx1"/>
            </a:solidFill>
            <a:round/>
            <a:headEnd/>
            <a:tailEnd/>
          </a:ln>
        </p:spPr>
        <p:txBody>
          <a:bodyPr wrap="none" anchor="ctr"/>
          <a:lstStyle/>
          <a:p>
            <a:endParaRPr lang="en-IN"/>
          </a:p>
        </p:txBody>
      </p:sp>
      <p:sp>
        <p:nvSpPr>
          <p:cNvPr id="20485" name="Text Box 5"/>
          <p:cNvSpPr txBox="1">
            <a:spLocks noChangeArrowheads="1"/>
          </p:cNvSpPr>
          <p:nvPr/>
        </p:nvSpPr>
        <p:spPr bwMode="auto">
          <a:xfrm>
            <a:off x="152400" y="3657600"/>
            <a:ext cx="762000" cy="331788"/>
          </a:xfrm>
          <a:prstGeom prst="rect">
            <a:avLst/>
          </a:prstGeom>
          <a:noFill/>
          <a:ln w="9525">
            <a:noFill/>
            <a:miter lim="800000"/>
            <a:headEnd/>
            <a:tailEnd/>
          </a:ln>
        </p:spPr>
        <p:txBody>
          <a:bodyPr lIns="72731" tIns="36366" rIns="72731" bIns="36366">
            <a:spAutoFit/>
          </a:bodyPr>
          <a:lstStyle/>
          <a:p>
            <a:pPr defTabSz="873125">
              <a:lnSpc>
                <a:spcPct val="100000"/>
              </a:lnSpc>
              <a:spcBef>
                <a:spcPct val="50000"/>
              </a:spcBef>
            </a:pPr>
            <a:r>
              <a:rPr lang="en-US" sz="1700" b="1">
                <a:solidFill>
                  <a:schemeClr val="folHlink"/>
                </a:solidFill>
              </a:rPr>
              <a:t>India</a:t>
            </a:r>
          </a:p>
        </p:txBody>
      </p:sp>
      <p:sp>
        <p:nvSpPr>
          <p:cNvPr id="20486" name="Line 6"/>
          <p:cNvSpPr>
            <a:spLocks noChangeShapeType="1"/>
          </p:cNvSpPr>
          <p:nvPr/>
        </p:nvSpPr>
        <p:spPr bwMode="auto">
          <a:xfrm>
            <a:off x="762000" y="3810000"/>
            <a:ext cx="938213" cy="0"/>
          </a:xfrm>
          <a:prstGeom prst="line">
            <a:avLst/>
          </a:prstGeom>
          <a:noFill/>
          <a:ln w="9525">
            <a:solidFill>
              <a:schemeClr val="folHlink"/>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49400" y="304800"/>
          <a:ext cx="6118225" cy="6172200"/>
        </p:xfrm>
        <a:graphic>
          <a:graphicData uri="http://schemas.openxmlformats.org/presentationml/2006/ole">
            <p:oleObj spid="_x0000_s1026" name="Chart" r:id="rId4" imgW="4143451" imgH="3857549" progId="Excel.Chart.8">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95400" y="274638"/>
            <a:ext cx="6629400" cy="944562"/>
          </a:xfrm>
        </p:spPr>
        <p:txBody>
          <a:bodyPr/>
          <a:lstStyle/>
          <a:p>
            <a:pPr eaLnBrk="1" hangingPunct="1"/>
            <a:r>
              <a:rPr lang="en-US" sz="3200" smtClean="0">
                <a:solidFill>
                  <a:schemeClr val="folHlink"/>
                </a:solidFill>
              </a:rPr>
              <a:t>Science as a source of progress</a:t>
            </a:r>
          </a:p>
        </p:txBody>
      </p:sp>
      <p:sp>
        <p:nvSpPr>
          <p:cNvPr id="4099" name="Rectangle 3"/>
          <p:cNvSpPr>
            <a:spLocks noGrp="1" noChangeArrowheads="1"/>
          </p:cNvSpPr>
          <p:nvPr>
            <p:ph type="body" idx="1"/>
          </p:nvPr>
        </p:nvSpPr>
        <p:spPr/>
        <p:txBody>
          <a:bodyPr/>
          <a:lstStyle/>
          <a:p>
            <a:pPr eaLnBrk="1" hangingPunct="1">
              <a:lnSpc>
                <a:spcPct val="90000"/>
              </a:lnSpc>
              <a:buFontTx/>
              <a:buNone/>
            </a:pPr>
            <a:r>
              <a:rPr lang="en-US" sz="2800" smtClean="0"/>
              <a:t>	</a:t>
            </a:r>
            <a:r>
              <a:rPr lang="en-US" sz="2400" smtClean="0"/>
              <a:t>During the 18th century, scientists convinced governments to finance their work: </a:t>
            </a:r>
          </a:p>
          <a:p>
            <a:pPr eaLnBrk="1" hangingPunct="1">
              <a:lnSpc>
                <a:spcPct val="90000"/>
              </a:lnSpc>
              <a:buFontTx/>
              <a:buNone/>
            </a:pPr>
            <a:endParaRPr lang="en-US" sz="2400" smtClean="0"/>
          </a:p>
          <a:p>
            <a:pPr eaLnBrk="1" hangingPunct="1">
              <a:lnSpc>
                <a:spcPct val="90000"/>
              </a:lnSpc>
              <a:buFontTx/>
              <a:buNone/>
            </a:pPr>
            <a:r>
              <a:rPr lang="en-US" sz="2400" smtClean="0"/>
              <a:t>		1) science inculcates intellectual virtues like objectivity, logic and rationality in individuals</a:t>
            </a:r>
          </a:p>
          <a:p>
            <a:pPr eaLnBrk="1" hangingPunct="1">
              <a:lnSpc>
                <a:spcPct val="90000"/>
              </a:lnSpc>
              <a:buFontTx/>
              <a:buNone/>
            </a:pPr>
            <a:endParaRPr lang="en-US" sz="2400" smtClean="0"/>
          </a:p>
          <a:p>
            <a:pPr eaLnBrk="1" hangingPunct="1">
              <a:lnSpc>
                <a:spcPct val="90000"/>
              </a:lnSpc>
              <a:buFontTx/>
              <a:buNone/>
            </a:pPr>
            <a:r>
              <a:rPr lang="en-US" sz="2400" smtClean="0"/>
              <a:t>		2) science drives socio-economic progress</a:t>
            </a:r>
          </a:p>
          <a:p>
            <a:pPr eaLnBrk="1" hangingPunct="1">
              <a:lnSpc>
                <a:spcPct val="90000"/>
              </a:lnSpc>
              <a:buFontTx/>
              <a:buNone/>
            </a:pPr>
            <a:endParaRPr lang="en-US" sz="2400" smtClean="0"/>
          </a:p>
          <a:p>
            <a:pPr eaLnBrk="1" hangingPunct="1">
              <a:lnSpc>
                <a:spcPct val="90000"/>
              </a:lnSpc>
              <a:buFontTx/>
              <a:buNone/>
            </a:pPr>
            <a:r>
              <a:rPr lang="en-US" sz="2400" smtClean="0"/>
              <a:t>  	Also, universities have for many centuries (Bologna 1088, Oxford 1096) been autonomous institutions, committed to teaching and research.</a:t>
            </a:r>
          </a:p>
          <a:p>
            <a:pPr eaLnBrk="1" hangingPunct="1">
              <a:lnSpc>
                <a:spcPct val="90000"/>
              </a:lnSpc>
            </a:pPr>
            <a:endParaRPr lang="en-US" sz="2400" smtClean="0"/>
          </a:p>
        </p:txBody>
      </p:sp>
      <p:sp>
        <p:nvSpPr>
          <p:cNvPr id="4100" name="Rectangle 4"/>
          <p:cNvSpPr>
            <a:spLocks noChangeArrowheads="1"/>
          </p:cNvSpPr>
          <p:nvPr/>
        </p:nvSpPr>
        <p:spPr bwMode="auto">
          <a:xfrm>
            <a:off x="2133600" y="6324600"/>
            <a:ext cx="6584950" cy="339725"/>
          </a:xfrm>
          <a:prstGeom prst="rect">
            <a:avLst/>
          </a:prstGeom>
          <a:noFill/>
          <a:ln w="9525" algn="ctr">
            <a:noFill/>
            <a:miter lim="800000"/>
            <a:headEnd/>
            <a:tailEnd/>
          </a:ln>
        </p:spPr>
        <p:txBody>
          <a:bodyPr wrap="none">
            <a:spAutoFit/>
          </a:bodyPr>
          <a:lstStyle/>
          <a:p>
            <a:pPr marL="342900" indent="-342900">
              <a:spcBef>
                <a:spcPct val="50000"/>
              </a:spcBef>
            </a:pPr>
            <a:r>
              <a:rPr lang="en-US" b="1">
                <a:solidFill>
                  <a:srgbClr val="006600"/>
                </a:solidFill>
              </a:rPr>
              <a:t>Outline for a History of Science Measurement, </a:t>
            </a:r>
            <a:r>
              <a:rPr lang="en-US" i="1">
                <a:solidFill>
                  <a:srgbClr val="006600"/>
                </a:solidFill>
              </a:rPr>
              <a:t>Benoît Godin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838200" y="677863"/>
            <a:ext cx="7696200" cy="4702175"/>
          </a:xfrm>
          <a:prstGeom prst="rect">
            <a:avLst/>
          </a:prstGeom>
          <a:noFill/>
          <a:ln w="9525" algn="ctr">
            <a:noFill/>
            <a:miter lim="800000"/>
            <a:headEnd/>
            <a:tailEnd/>
          </a:ln>
        </p:spPr>
        <p:txBody>
          <a:bodyPr anchor="ctr">
            <a:spAutoFit/>
          </a:bodyPr>
          <a:lstStyle/>
          <a:p>
            <a:pPr indent="136525" algn="just" eaLnBrk="0" hangingPunct="0"/>
            <a:r>
              <a:rPr lang="en-AU" altLang="zh-CN" sz="2800">
                <a:solidFill>
                  <a:srgbClr val="000000"/>
                </a:solidFill>
                <a:latin typeface="Times New Roman" pitchFamily="18" charset="0"/>
                <a:ea typeface="宋体" pitchFamily="2" charset="-122"/>
              </a:rPr>
              <a:t>In the present exercise, the scientific output measured in terms of articles published from the various states of India as registered by the Web of Science over a 3 year period (2007-2009)   </a:t>
            </a:r>
            <a:r>
              <a:rPr lang="en-AU" altLang="zh-CN" sz="2800" i="1">
                <a:solidFill>
                  <a:srgbClr val="000000"/>
                </a:solidFill>
                <a:latin typeface="Times New Roman" pitchFamily="18" charset="0"/>
                <a:ea typeface="宋体" pitchFamily="2" charset="-122"/>
              </a:rPr>
              <a:t>P</a:t>
            </a:r>
            <a:r>
              <a:rPr lang="en-AU" altLang="zh-CN" sz="2800">
                <a:solidFill>
                  <a:srgbClr val="000000"/>
                </a:solidFill>
                <a:latin typeface="Times New Roman" pitchFamily="18" charset="0"/>
                <a:ea typeface="宋体" pitchFamily="2" charset="-122"/>
              </a:rPr>
              <a:t>,  is taken as the output term. </a:t>
            </a:r>
          </a:p>
          <a:p>
            <a:pPr indent="136525" eaLnBrk="0" hangingPunct="0"/>
            <a:endParaRPr lang="en-AU" altLang="zh-CN" sz="2800">
              <a:solidFill>
                <a:srgbClr val="000000"/>
              </a:solidFill>
              <a:latin typeface="Times New Roman" pitchFamily="18" charset="0"/>
              <a:ea typeface="宋体" pitchFamily="2" charset="-122"/>
            </a:endParaRPr>
          </a:p>
          <a:p>
            <a:pPr indent="136525" eaLnBrk="0" hangingPunct="0"/>
            <a:r>
              <a:rPr lang="en-AU" altLang="zh-CN" sz="2800">
                <a:solidFill>
                  <a:srgbClr val="000000"/>
                </a:solidFill>
                <a:latin typeface="Times New Roman" pitchFamily="18" charset="0"/>
                <a:ea typeface="宋体" pitchFamily="2" charset="-122"/>
              </a:rPr>
              <a:t>The GDP of each state,  in billions of dollar in 2009  </a:t>
            </a:r>
            <a:r>
              <a:rPr lang="en-AU" altLang="zh-CN" sz="2800" i="1">
                <a:solidFill>
                  <a:srgbClr val="000000"/>
                </a:solidFill>
                <a:latin typeface="Times New Roman" pitchFamily="18" charset="0"/>
                <a:ea typeface="宋体" pitchFamily="2" charset="-122"/>
              </a:rPr>
              <a:t>($Bn</a:t>
            </a:r>
            <a:r>
              <a:rPr lang="en-AU" altLang="zh-CN" sz="2800">
                <a:solidFill>
                  <a:srgbClr val="000000"/>
                </a:solidFill>
                <a:latin typeface="Times New Roman" pitchFamily="18" charset="0"/>
                <a:ea typeface="宋体" pitchFamily="2" charset="-122"/>
              </a:rPr>
              <a:t>) is taken as the proxy for the input term</a:t>
            </a:r>
            <a:r>
              <a:rPr lang="en-AU" altLang="zh-CN" sz="2800">
                <a:latin typeface="Times New Roman" pitchFamily="18" charset="0"/>
                <a:ea typeface="宋体" pitchFamily="2" charset="-122"/>
              </a:rPr>
              <a:t> </a:t>
            </a:r>
          </a:p>
          <a:p>
            <a:pPr indent="136525" eaLnBrk="0" hangingPunct="0"/>
            <a:endParaRPr lang="en-US" altLang="zh-CN" sz="2800">
              <a:ea typeface="宋体" pitchFamily="2" charset="-122"/>
            </a:endParaRPr>
          </a:p>
          <a:p>
            <a:pPr indent="136525" eaLnBrk="0" hangingPunct="0">
              <a:lnSpc>
                <a:spcPct val="100000"/>
              </a:lnSpc>
              <a:spcBef>
                <a:spcPct val="0"/>
              </a:spcBef>
            </a:pPr>
            <a:r>
              <a:rPr lang="en-AU" altLang="zh-CN" sz="2800">
                <a:latin typeface="Times New Roman" pitchFamily="18" charset="0"/>
                <a:ea typeface="宋体" pitchFamily="2" charset="-122"/>
              </a:rPr>
              <a:t>(</a:t>
            </a:r>
            <a:r>
              <a:rPr lang="en-AU" altLang="zh-CN" sz="2800">
                <a:solidFill>
                  <a:srgbClr val="000000"/>
                </a:solidFill>
                <a:latin typeface="Times New Roman" pitchFamily="18" charset="0"/>
                <a:ea typeface="宋体" pitchFamily="2" charset="-122"/>
                <a:hlinkClick r:id="rId2"/>
              </a:rPr>
              <a:t>http://www.economist.com/content/indian-summary</a:t>
            </a:r>
            <a:r>
              <a:rPr lang="en-AU" altLang="zh-CN" sz="2800">
                <a:solidFill>
                  <a:srgbClr val="000000"/>
                </a:solidFill>
                <a:latin typeface="Times New Roman" pitchFamily="18" charset="0"/>
                <a:ea typeface="宋体" pitchFamily="2" charset="-122"/>
              </a:rPr>
              <a:t>  accessed on 22 July 2011). </a:t>
            </a:r>
            <a:endParaRPr lang="en-AU" altLang="zh-CN" sz="280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600200" y="685800"/>
            <a:ext cx="5867400" cy="5438775"/>
          </a:xfrm>
          <a:prstGeom prst="rect">
            <a:avLst/>
          </a:prstGeom>
          <a:noFill/>
          <a:ln w="9525">
            <a:noFill/>
            <a:miter lim="800000"/>
            <a:headEnd/>
            <a:tailEnd/>
          </a:ln>
        </p:spPr>
        <p:txBody>
          <a:bodyPr>
            <a:spAutoFit/>
          </a:bodyPr>
          <a:lstStyle/>
          <a:p>
            <a:r>
              <a:rPr lang="en-AU"/>
              <a:t>quality of scientific activity, the ratio of  Output to Input,  </a:t>
            </a:r>
          </a:p>
          <a:p>
            <a:endParaRPr lang="en-AU"/>
          </a:p>
          <a:p>
            <a:r>
              <a:rPr lang="en-AU">
                <a:solidFill>
                  <a:srgbClr val="FF0000"/>
                </a:solidFill>
              </a:rPr>
              <a:t>    </a:t>
            </a:r>
            <a:r>
              <a:rPr lang="en-AU" i="1">
                <a:solidFill>
                  <a:srgbClr val="FF0000"/>
                </a:solidFill>
              </a:rPr>
              <a:t>q  =  P/$Bn</a:t>
            </a:r>
            <a:r>
              <a:rPr lang="en-AU">
                <a:solidFill>
                  <a:srgbClr val="FF0000"/>
                </a:solidFill>
              </a:rPr>
              <a:t>. </a:t>
            </a:r>
          </a:p>
          <a:p>
            <a:endParaRPr lang="en-AU"/>
          </a:p>
          <a:p>
            <a:r>
              <a:rPr lang="en-AU"/>
              <a:t>This indicator usually favours small states at the expense of larger states where the law of diminishing returns sets in. Indeed, there will always be cases of high input but low output and therefore low quality,  or  low input and medium output but of high quality, etc. </a:t>
            </a:r>
          </a:p>
          <a:p>
            <a:endParaRPr lang="en-AU"/>
          </a:p>
          <a:p>
            <a:r>
              <a:rPr lang="en-AU"/>
              <a:t>It is therefore desirable to assess overall performance in terms of a single indicator. </a:t>
            </a:r>
          </a:p>
          <a:p>
            <a:endParaRPr lang="en-AU"/>
          </a:p>
          <a:p>
            <a:r>
              <a:rPr lang="en-AU"/>
              <a:t>output or outcome  (</a:t>
            </a:r>
            <a:r>
              <a:rPr lang="en-AU" i="1">
                <a:solidFill>
                  <a:srgbClr val="FF0000"/>
                </a:solidFill>
              </a:rPr>
              <a:t>O</a:t>
            </a:r>
            <a:r>
              <a:rPr lang="en-AU"/>
              <a:t>), </a:t>
            </a:r>
          </a:p>
          <a:p>
            <a:r>
              <a:rPr lang="en-AU"/>
              <a:t>an input of  size  </a:t>
            </a:r>
            <a:r>
              <a:rPr lang="en-AU" i="1">
                <a:solidFill>
                  <a:srgbClr val="FF0000"/>
                </a:solidFill>
              </a:rPr>
              <a:t>Q</a:t>
            </a:r>
            <a:r>
              <a:rPr lang="en-AU"/>
              <a:t>,   </a:t>
            </a:r>
          </a:p>
          <a:p>
            <a:endParaRPr lang="en-AU"/>
          </a:p>
          <a:p>
            <a:r>
              <a:rPr lang="en-AU"/>
              <a:t>to combine quality </a:t>
            </a:r>
            <a:r>
              <a:rPr lang="en-AU" i="1">
                <a:solidFill>
                  <a:srgbClr val="FF0000"/>
                </a:solidFill>
              </a:rPr>
              <a:t>q</a:t>
            </a:r>
            <a:r>
              <a:rPr lang="en-AU"/>
              <a:t>  with quantity </a:t>
            </a:r>
            <a:r>
              <a:rPr lang="en-AU" i="1">
                <a:solidFill>
                  <a:srgbClr val="FF0000"/>
                </a:solidFill>
              </a:rPr>
              <a:t>Q</a:t>
            </a:r>
            <a:r>
              <a:rPr lang="en-AU"/>
              <a:t>  and/or  output  </a:t>
            </a:r>
            <a:r>
              <a:rPr lang="en-AU" i="1">
                <a:solidFill>
                  <a:srgbClr val="FF0000"/>
                </a:solidFill>
              </a:rPr>
              <a:t>O</a:t>
            </a:r>
            <a:r>
              <a:rPr lang="en-AU"/>
              <a:t>   to yield a  single indicator that is the best proxy for performance. </a:t>
            </a: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2286000" y="615950"/>
            <a:ext cx="4572000" cy="4911725"/>
          </a:xfrm>
          <a:prstGeom prst="rect">
            <a:avLst/>
          </a:prstGeom>
          <a:noFill/>
          <a:ln w="9525">
            <a:noFill/>
            <a:miter lim="800000"/>
            <a:headEnd/>
            <a:tailEnd/>
          </a:ln>
        </p:spPr>
        <p:txBody>
          <a:bodyPr>
            <a:spAutoFit/>
          </a:bodyPr>
          <a:lstStyle/>
          <a:p>
            <a:r>
              <a:rPr lang="en-AU"/>
              <a:t>given an input (for quantity) </a:t>
            </a:r>
          </a:p>
          <a:p>
            <a:endParaRPr lang="en-AU" i="1"/>
          </a:p>
          <a:p>
            <a:r>
              <a:rPr lang="en-AU" i="1">
                <a:solidFill>
                  <a:srgbClr val="FF0000"/>
                </a:solidFill>
              </a:rPr>
              <a:t>Q</a:t>
            </a:r>
            <a:endParaRPr lang="en-AU"/>
          </a:p>
          <a:p>
            <a:endParaRPr lang="en-AU"/>
          </a:p>
          <a:p>
            <a:r>
              <a:rPr lang="en-AU"/>
              <a:t>output or outcome (for  quasity), </a:t>
            </a:r>
          </a:p>
          <a:p>
            <a:endParaRPr lang="en-AU" i="1">
              <a:solidFill>
                <a:srgbClr val="FF0000"/>
              </a:solidFill>
            </a:endParaRPr>
          </a:p>
          <a:p>
            <a:r>
              <a:rPr lang="en-AU" i="1">
                <a:solidFill>
                  <a:srgbClr val="FF0000"/>
                </a:solidFill>
              </a:rPr>
              <a:t>O</a:t>
            </a:r>
            <a:endParaRPr lang="en-AU"/>
          </a:p>
          <a:p>
            <a:endParaRPr lang="en-AU"/>
          </a:p>
          <a:p>
            <a:endParaRPr lang="en-AU"/>
          </a:p>
          <a:p>
            <a:r>
              <a:rPr lang="en-AU"/>
              <a:t>quality,  is defined as  quasity/quantity </a:t>
            </a:r>
          </a:p>
          <a:p>
            <a:endParaRPr lang="en-AU"/>
          </a:p>
          <a:p>
            <a:r>
              <a:rPr lang="en-AU" i="1">
                <a:solidFill>
                  <a:srgbClr val="FF0000"/>
                </a:solidFill>
              </a:rPr>
              <a:t>q  =  O/Q</a:t>
            </a:r>
            <a:endParaRPr lang="en-AU"/>
          </a:p>
          <a:p>
            <a:endParaRPr lang="en-AU"/>
          </a:p>
          <a:p>
            <a:r>
              <a:rPr lang="en-AU"/>
              <a:t>indicator for performance becomes  </a:t>
            </a:r>
          </a:p>
          <a:p>
            <a:endParaRPr lang="en-AU"/>
          </a:p>
          <a:p>
            <a:r>
              <a:rPr lang="en-AU"/>
              <a:t> </a:t>
            </a:r>
            <a:r>
              <a:rPr lang="en-AU" i="1">
                <a:solidFill>
                  <a:srgbClr val="FF0000"/>
                </a:solidFill>
              </a:rPr>
              <a:t>X  =  qO  =  q</a:t>
            </a:r>
            <a:r>
              <a:rPr lang="en-AU" i="1" baseline="30000">
                <a:solidFill>
                  <a:srgbClr val="FF0000"/>
                </a:solidFill>
              </a:rPr>
              <a:t>2</a:t>
            </a:r>
            <a:r>
              <a:rPr lang="en-AU" i="1">
                <a:solidFill>
                  <a:srgbClr val="FF0000"/>
                </a:solidFill>
              </a:rPr>
              <a:t>Q</a:t>
            </a:r>
            <a:r>
              <a:rPr lang="en-AU" i="1"/>
              <a:t>.   </a:t>
            </a: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2209800" y="631825"/>
            <a:ext cx="5029200" cy="5202238"/>
          </a:xfrm>
          <a:prstGeom prst="rect">
            <a:avLst/>
          </a:prstGeom>
          <a:noFill/>
          <a:ln w="9525" algn="ctr">
            <a:noFill/>
            <a:miter lim="800000"/>
            <a:headEnd/>
            <a:tailEnd/>
          </a:ln>
        </p:spPr>
        <p:txBody>
          <a:bodyPr anchor="ctr">
            <a:spAutoFit/>
          </a:bodyPr>
          <a:lstStyle/>
          <a:p>
            <a:pPr indent="136525" eaLnBrk="0" hangingPunct="0"/>
            <a:r>
              <a:rPr lang="en-AU" sz="2000" i="1">
                <a:solidFill>
                  <a:srgbClr val="FF0000"/>
                </a:solidFill>
              </a:rPr>
              <a:t>Q</a:t>
            </a:r>
            <a:r>
              <a:rPr lang="en-AU" sz="2000" i="1"/>
              <a:t>  </a:t>
            </a:r>
            <a:r>
              <a:rPr lang="en-AU" sz="2000" i="1">
                <a:solidFill>
                  <a:srgbClr val="FF0000"/>
                </a:solidFill>
              </a:rPr>
              <a:t>= $Bn</a:t>
            </a:r>
            <a:r>
              <a:rPr lang="en-AU" sz="2000">
                <a:solidFill>
                  <a:srgbClr val="FF0000"/>
                </a:solidFill>
              </a:rPr>
              <a:t>  </a:t>
            </a:r>
            <a:r>
              <a:rPr lang="en-AU" sz="2000"/>
              <a:t>(billion dollars of GDP),  </a:t>
            </a:r>
          </a:p>
          <a:p>
            <a:pPr indent="136525" eaLnBrk="0" hangingPunct="0"/>
            <a:endParaRPr lang="en-AU" sz="2000"/>
          </a:p>
          <a:p>
            <a:pPr indent="136525" eaLnBrk="0" hangingPunct="0"/>
            <a:r>
              <a:rPr lang="en-AU" sz="2000"/>
              <a:t>and   </a:t>
            </a:r>
          </a:p>
          <a:p>
            <a:pPr indent="136525" eaLnBrk="0" hangingPunct="0"/>
            <a:endParaRPr lang="en-AU" sz="2000" i="1"/>
          </a:p>
          <a:p>
            <a:pPr indent="136525" eaLnBrk="0" hangingPunct="0"/>
            <a:r>
              <a:rPr lang="en-AU" sz="2000" i="1">
                <a:solidFill>
                  <a:srgbClr val="FF0000"/>
                </a:solidFill>
              </a:rPr>
              <a:t>O  = P</a:t>
            </a:r>
            <a:r>
              <a:rPr lang="en-AU" sz="2000">
                <a:solidFill>
                  <a:srgbClr val="FF0000"/>
                </a:solidFill>
              </a:rPr>
              <a:t> </a:t>
            </a:r>
            <a:r>
              <a:rPr lang="en-AU" sz="2000"/>
              <a:t>(papers published during 2007-2009).   </a:t>
            </a:r>
          </a:p>
          <a:p>
            <a:pPr indent="136525" eaLnBrk="0" hangingPunct="0"/>
            <a:endParaRPr lang="en-AU" sz="2000" i="1"/>
          </a:p>
          <a:p>
            <a:pPr indent="136525" eaLnBrk="0" hangingPunct="0"/>
            <a:endParaRPr lang="en-AU" sz="2000"/>
          </a:p>
          <a:p>
            <a:pPr indent="136525" eaLnBrk="0" hangingPunct="0"/>
            <a:r>
              <a:rPr lang="en-AU" sz="2000">
                <a:solidFill>
                  <a:srgbClr val="FF0000"/>
                </a:solidFill>
              </a:rPr>
              <a:t>q = </a:t>
            </a:r>
            <a:r>
              <a:rPr lang="en-AU" sz="2000" i="1">
                <a:solidFill>
                  <a:srgbClr val="FF0000"/>
                </a:solidFill>
              </a:rPr>
              <a:t>P/$Bn</a:t>
            </a:r>
            <a:r>
              <a:rPr lang="en-AU" sz="2000">
                <a:solidFill>
                  <a:srgbClr val="FF0000"/>
                </a:solidFill>
              </a:rPr>
              <a:t> </a:t>
            </a:r>
          </a:p>
          <a:p>
            <a:pPr indent="136525" eaLnBrk="0" hangingPunct="0"/>
            <a:endParaRPr lang="en-AU" sz="2000" i="1"/>
          </a:p>
          <a:p>
            <a:pPr indent="136525" eaLnBrk="0" hangingPunct="0"/>
            <a:r>
              <a:rPr lang="en-AU" sz="2000" i="1">
                <a:solidFill>
                  <a:srgbClr val="FF0000"/>
                </a:solidFill>
              </a:rPr>
              <a:t>X  =   P</a:t>
            </a:r>
            <a:r>
              <a:rPr lang="en-AU" sz="2000" i="1" baseline="30000">
                <a:solidFill>
                  <a:srgbClr val="FF0000"/>
                </a:solidFill>
              </a:rPr>
              <a:t>2</a:t>
            </a:r>
            <a:r>
              <a:rPr lang="en-AU" sz="2000" i="1">
                <a:solidFill>
                  <a:srgbClr val="FF0000"/>
                </a:solidFill>
              </a:rPr>
              <a:t>/$Bn</a:t>
            </a:r>
            <a:r>
              <a:rPr lang="en-AU" sz="2000"/>
              <a:t>. </a:t>
            </a:r>
          </a:p>
          <a:p>
            <a:pPr indent="136525" eaLnBrk="0" hangingPunct="0"/>
            <a:endParaRPr lang="en-AU" sz="2000"/>
          </a:p>
          <a:p>
            <a:pPr indent="136525" algn="just" eaLnBrk="0" hangingPunct="0"/>
            <a:r>
              <a:rPr lang="en-AU" altLang="zh-CN" sz="2000">
                <a:solidFill>
                  <a:srgbClr val="FF0000"/>
                </a:solidFill>
                <a:latin typeface="Times New Roman" pitchFamily="18" charset="0"/>
                <a:ea typeface="宋体" pitchFamily="2" charset="-122"/>
              </a:rPr>
              <a:t>X</a:t>
            </a:r>
            <a:r>
              <a:rPr lang="en-AU" altLang="zh-CN" sz="2000">
                <a:solidFill>
                  <a:srgbClr val="000000"/>
                </a:solidFill>
                <a:latin typeface="Times New Roman" pitchFamily="18" charset="0"/>
                <a:ea typeface="宋体" pitchFamily="2" charset="-122"/>
              </a:rPr>
              <a:t>  is a product of the quality and the quasity term and perhaps best represents the </a:t>
            </a:r>
            <a:r>
              <a:rPr lang="en-AU" altLang="zh-CN" sz="2000">
                <a:solidFill>
                  <a:srgbClr val="000000"/>
                </a:solidFill>
                <a:ea typeface="宋体" pitchFamily="2" charset="-122"/>
              </a:rPr>
              <a:t>“</a:t>
            </a:r>
            <a:r>
              <a:rPr lang="en-AU" altLang="zh-CN" sz="2000">
                <a:solidFill>
                  <a:srgbClr val="000000"/>
                </a:solidFill>
                <a:latin typeface="Times New Roman" pitchFamily="18" charset="0"/>
                <a:ea typeface="宋体" pitchFamily="2" charset="-122"/>
              </a:rPr>
              <a:t>performance</a:t>
            </a:r>
            <a:r>
              <a:rPr lang="en-AU" altLang="zh-CN" sz="2000">
                <a:solidFill>
                  <a:srgbClr val="000000"/>
                </a:solidFill>
                <a:ea typeface="宋体" pitchFamily="2" charset="-122"/>
              </a:rPr>
              <a:t>”</a:t>
            </a:r>
            <a:r>
              <a:rPr lang="en-AU" altLang="zh-CN" sz="2000">
                <a:solidFill>
                  <a:srgbClr val="000000"/>
                </a:solidFill>
                <a:latin typeface="Times New Roman" pitchFamily="18" charset="0"/>
                <a:ea typeface="宋体" pitchFamily="2" charset="-122"/>
              </a:rPr>
              <a:t> of each state on a per GDP basis.</a:t>
            </a:r>
            <a:endParaRPr lang="en-AU" altLang="zh-CN" sz="2000">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657600" y="228600"/>
          <a:ext cx="3962400" cy="6494463"/>
        </p:xfrm>
        <a:graphic>
          <a:graphicData uri="http://schemas.openxmlformats.org/drawingml/2006/table">
            <a:tbl>
              <a:tblPr/>
              <a:tblGrid>
                <a:gridCol w="2334133"/>
                <a:gridCol w="1628267"/>
              </a:tblGrid>
              <a:tr h="229391">
                <a:tc>
                  <a:txBody>
                    <a:bodyPr/>
                    <a:lstStyle/>
                    <a:p>
                      <a:pPr algn="just">
                        <a:spcAft>
                          <a:spcPts val="0"/>
                        </a:spcAft>
                      </a:pPr>
                      <a:r>
                        <a:rPr lang="en-IN" sz="1200" b="1" dirty="0">
                          <a:solidFill>
                            <a:srgbClr val="000000"/>
                          </a:solidFill>
                          <a:latin typeface="Times New Roman"/>
                          <a:ea typeface="SimSun"/>
                          <a:cs typeface="Times New Roman"/>
                        </a:rPr>
                        <a:t>State</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200" b="1">
                          <a:solidFill>
                            <a:srgbClr val="000000"/>
                          </a:solidFill>
                          <a:latin typeface="Times New Roman"/>
                          <a:ea typeface="SimSun"/>
                          <a:cs typeface="Times New Roman"/>
                        </a:rPr>
                        <a:t>Number of Papers  P</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dirty="0">
                          <a:solidFill>
                            <a:srgbClr val="000000"/>
                          </a:solidFill>
                          <a:latin typeface="Times New Roman"/>
                          <a:ea typeface="SimSun"/>
                          <a:cs typeface="Times New Roman"/>
                        </a:rPr>
                        <a:t>Tamil Nadu</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a:solidFill>
                            <a:srgbClr val="000000"/>
                          </a:solidFill>
                          <a:latin typeface="Times New Roman"/>
                          <a:ea typeface="SimSun"/>
                          <a:cs typeface="Times New Roman"/>
                        </a:rPr>
                        <a:t>17507</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dirty="0">
                          <a:solidFill>
                            <a:srgbClr val="000000"/>
                          </a:solidFill>
                          <a:latin typeface="Times New Roman"/>
                          <a:ea typeface="SimSun"/>
                          <a:cs typeface="Times New Roman"/>
                        </a:rPr>
                        <a:t>Maharashtra</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a:solidFill>
                            <a:srgbClr val="000000"/>
                          </a:solidFill>
                          <a:latin typeface="Times New Roman"/>
                          <a:ea typeface="SimSun"/>
                          <a:cs typeface="Times New Roman"/>
                        </a:rPr>
                        <a:t>16577</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dirty="0">
                          <a:solidFill>
                            <a:srgbClr val="000000"/>
                          </a:solidFill>
                          <a:latin typeface="Times New Roman"/>
                          <a:ea typeface="SimSun"/>
                          <a:cs typeface="Times New Roman"/>
                        </a:rPr>
                        <a:t>Uttar Pradesh</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a:solidFill>
                            <a:srgbClr val="000000"/>
                          </a:solidFill>
                          <a:latin typeface="Times New Roman"/>
                          <a:ea typeface="SimSun"/>
                          <a:cs typeface="Times New Roman"/>
                        </a:rPr>
                        <a:t>15843</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dirty="0">
                          <a:solidFill>
                            <a:srgbClr val="000000"/>
                          </a:solidFill>
                          <a:latin typeface="Times New Roman"/>
                          <a:ea typeface="SimSun"/>
                          <a:cs typeface="Times New Roman"/>
                        </a:rPr>
                        <a:t>Karnataka</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a:solidFill>
                            <a:srgbClr val="000000"/>
                          </a:solidFill>
                          <a:latin typeface="Times New Roman"/>
                          <a:ea typeface="SimSun"/>
                          <a:cs typeface="Times New Roman"/>
                        </a:rPr>
                        <a:t>15156</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dirty="0">
                          <a:solidFill>
                            <a:srgbClr val="000000"/>
                          </a:solidFill>
                          <a:latin typeface="Times New Roman"/>
                          <a:ea typeface="SimSun"/>
                          <a:cs typeface="Times New Roman"/>
                        </a:rPr>
                        <a:t>West Bengal</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a:solidFill>
                            <a:srgbClr val="000000"/>
                          </a:solidFill>
                          <a:latin typeface="Times New Roman"/>
                          <a:ea typeface="SimSun"/>
                          <a:cs typeface="Times New Roman"/>
                        </a:rPr>
                        <a:t>14471</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dirty="0">
                          <a:solidFill>
                            <a:srgbClr val="000000"/>
                          </a:solidFill>
                          <a:latin typeface="Times New Roman"/>
                          <a:ea typeface="SimSun"/>
                          <a:cs typeface="Times New Roman"/>
                        </a:rPr>
                        <a:t>Delhi</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14157</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Andhra Pradesh</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9494</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Kerala</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4559</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Gujarat</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4094</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Madhya Pradesh</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3835</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Punjab</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3151</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Rajasthan</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2814</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Chandigarh</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2640</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Haryana</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2555</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Assam</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2210</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Orissa</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2105</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Uttarakhand</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1223</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Himachal Pradesh</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1137</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Bihar</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1019</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Jammu &amp; Kashmir</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988</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Pondicherry</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875</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Jharkhand</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698</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Goa</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626</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Meghalaya</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364</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Chhattisgarh</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238</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Arunachal Pradesh</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195</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Manipur</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156</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Sikkim</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124</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Tripura</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96</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Mizoram</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84</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391">
                <a:tc>
                  <a:txBody>
                    <a:bodyPr/>
                    <a:lstStyle/>
                    <a:p>
                      <a:pPr algn="just">
                        <a:spcAft>
                          <a:spcPts val="0"/>
                        </a:spcAft>
                      </a:pPr>
                      <a:r>
                        <a:rPr lang="en-IN" sz="1200">
                          <a:solidFill>
                            <a:srgbClr val="000000"/>
                          </a:solidFill>
                          <a:latin typeface="Times New Roman"/>
                          <a:ea typeface="SimSun"/>
                          <a:cs typeface="Times New Roman"/>
                        </a:rPr>
                        <a:t>Andaman &amp; Nicobar Islands</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77</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Nagaland</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68</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a:solidFill>
                            <a:srgbClr val="000000"/>
                          </a:solidFill>
                          <a:latin typeface="Times New Roman"/>
                          <a:ea typeface="SimSun"/>
                          <a:cs typeface="Times New Roman"/>
                        </a:rPr>
                        <a:t>Lakshadweep</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dirty="0">
                          <a:solidFill>
                            <a:srgbClr val="000000"/>
                          </a:solidFill>
                          <a:latin typeface="Times New Roman"/>
                          <a:ea typeface="SimSun"/>
                          <a:cs typeface="Times New Roman"/>
                        </a:rPr>
                        <a:t>2</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99">
                <a:tc>
                  <a:txBody>
                    <a:bodyPr/>
                    <a:lstStyle/>
                    <a:p>
                      <a:pPr algn="just">
                        <a:spcAft>
                          <a:spcPts val="0"/>
                        </a:spcAft>
                      </a:pPr>
                      <a:r>
                        <a:rPr lang="en-IN" sz="1200" b="1">
                          <a:solidFill>
                            <a:srgbClr val="000000"/>
                          </a:solidFill>
                          <a:latin typeface="Times New Roman"/>
                          <a:ea typeface="SimSun"/>
                          <a:cs typeface="Times New Roman"/>
                        </a:rPr>
                        <a:t>Total</a:t>
                      </a:r>
                      <a:endParaRPr lang="en-IN" sz="120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200" b="1" dirty="0">
                          <a:solidFill>
                            <a:srgbClr val="000000"/>
                          </a:solidFill>
                          <a:latin typeface="Times New Roman"/>
                          <a:ea typeface="SimSun"/>
                          <a:cs typeface="Times New Roman"/>
                        </a:rPr>
                        <a:t>125619</a:t>
                      </a:r>
                      <a:endParaRPr lang="en-IN" sz="1200" dirty="0">
                        <a:latin typeface="Times New Roman"/>
                        <a:ea typeface="SimSun"/>
                        <a:cs typeface="Times New Roman"/>
                      </a:endParaRPr>
                    </a:p>
                  </a:txBody>
                  <a:tcPr marL="40776" marR="407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609600" y="2057400"/>
            <a:ext cx="2667000" cy="2141538"/>
          </a:xfrm>
          <a:prstGeom prst="rect">
            <a:avLst/>
          </a:prstGeom>
        </p:spPr>
        <p:txBody>
          <a:bodyPr>
            <a:spAutoFit/>
          </a:bodyPr>
          <a:lstStyle/>
          <a:p>
            <a:pPr algn="ctr">
              <a:defRPr/>
            </a:pPr>
            <a:r>
              <a:rPr lang="en-AU" cap="small" dirty="0"/>
              <a:t>TABLE I</a:t>
            </a:r>
          </a:p>
          <a:p>
            <a:pPr algn="just">
              <a:defRPr/>
            </a:pPr>
            <a:r>
              <a:rPr lang="en-AU" cap="small" dirty="0"/>
              <a:t/>
            </a:r>
            <a:br>
              <a:rPr lang="en-AU" cap="small" dirty="0"/>
            </a:br>
            <a:r>
              <a:rPr lang="en-AU" cap="small" dirty="0"/>
              <a:t>TAMIL NADU IS RANKED FIRST ON THE BASIS OF THE NUMBER OF PAPERS PUBLISHED DURING 2007-09.</a:t>
            </a:r>
            <a:endParaRPr lang="en-IN" cap="small" dirty="0"/>
          </a:p>
        </p:txBody>
      </p:sp>
      <p:sp>
        <p:nvSpPr>
          <p:cNvPr id="25713" name="Oval 3"/>
          <p:cNvSpPr>
            <a:spLocks noChangeArrowheads="1"/>
          </p:cNvSpPr>
          <p:nvPr/>
        </p:nvSpPr>
        <p:spPr bwMode="auto">
          <a:xfrm>
            <a:off x="3352800" y="1676400"/>
            <a:ext cx="990600" cy="381000"/>
          </a:xfrm>
          <a:prstGeom prst="ellipse">
            <a:avLst/>
          </a:prstGeom>
          <a:noFill/>
          <a:ln w="9525" algn="ctr">
            <a:solidFill>
              <a:srgbClr val="FF0000"/>
            </a:solidFill>
            <a:round/>
            <a:headEnd/>
            <a:tailEnd/>
          </a:ln>
        </p:spPr>
        <p:txBody>
          <a:bodyPr/>
          <a:lstStyle/>
          <a:p>
            <a:pPr marL="342900" indent="-342900"/>
            <a:endParaRPr lang="en-US"/>
          </a:p>
        </p:txBody>
      </p:sp>
      <p:sp>
        <p:nvSpPr>
          <p:cNvPr id="25714" name="TextBox 4"/>
          <p:cNvSpPr txBox="1">
            <a:spLocks noChangeArrowheads="1"/>
          </p:cNvSpPr>
          <p:nvPr/>
        </p:nvSpPr>
        <p:spPr bwMode="auto">
          <a:xfrm>
            <a:off x="609600" y="6019800"/>
            <a:ext cx="2286000" cy="590550"/>
          </a:xfrm>
          <a:prstGeom prst="rect">
            <a:avLst/>
          </a:prstGeom>
          <a:noFill/>
          <a:ln w="9525">
            <a:noFill/>
            <a:miter lim="800000"/>
            <a:headEnd/>
            <a:tailEnd/>
          </a:ln>
        </p:spPr>
        <p:txBody>
          <a:bodyPr>
            <a:spAutoFit/>
          </a:bodyPr>
          <a:lstStyle/>
          <a:p>
            <a:r>
              <a:rPr lang="en-US" b="1">
                <a:solidFill>
                  <a:srgbClr val="FF0000"/>
                </a:solidFill>
              </a:rPr>
              <a:t>Kerala ranks 8</a:t>
            </a:r>
            <a:r>
              <a:rPr lang="en-US" b="1" baseline="30000">
                <a:solidFill>
                  <a:srgbClr val="FF0000"/>
                </a:solidFill>
              </a:rPr>
              <a:t>th</a:t>
            </a:r>
            <a:r>
              <a:rPr lang="en-US" b="1">
                <a:solidFill>
                  <a:srgbClr val="FF0000"/>
                </a:solidFill>
              </a:rPr>
              <a:t> in India in raw output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733800" y="457200"/>
          <a:ext cx="4783138" cy="6102350"/>
        </p:xfrm>
        <a:graphic>
          <a:graphicData uri="http://schemas.openxmlformats.org/drawingml/2006/table">
            <a:tbl>
              <a:tblPr/>
              <a:tblGrid>
                <a:gridCol w="1823252"/>
                <a:gridCol w="856756"/>
                <a:gridCol w="715809"/>
                <a:gridCol w="1387320"/>
              </a:tblGrid>
              <a:tr h="335253">
                <a:tc>
                  <a:txBody>
                    <a:bodyPr/>
                    <a:lstStyle/>
                    <a:p>
                      <a:pPr algn="just">
                        <a:spcAft>
                          <a:spcPts val="0"/>
                        </a:spcAft>
                      </a:pPr>
                      <a:r>
                        <a:rPr lang="en-IN" sz="1100" b="1" dirty="0">
                          <a:solidFill>
                            <a:srgbClr val="000000"/>
                          </a:solidFill>
                          <a:latin typeface="Times New Roman"/>
                          <a:ea typeface="SimSun"/>
                          <a:cs typeface="Times New Roman"/>
                        </a:rPr>
                        <a:t>States/UTs</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100" b="1">
                          <a:solidFill>
                            <a:srgbClr val="000000"/>
                          </a:solidFill>
                          <a:latin typeface="Times New Roman"/>
                          <a:ea typeface="SimSun"/>
                          <a:cs typeface="Times New Roman"/>
                        </a:rPr>
                        <a:t>GDP $Billion</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a:solidFill>
                            <a:srgbClr val="000000"/>
                          </a:solidFill>
                          <a:latin typeface="Times New Roman"/>
                          <a:ea typeface="SimSun"/>
                          <a:cs typeface="Times New Roman"/>
                        </a:rPr>
                        <a:t>q  =   P/$Bn</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100" b="1">
                          <a:solidFill>
                            <a:srgbClr val="000000"/>
                          </a:solidFill>
                          <a:latin typeface="Times New Roman"/>
                          <a:ea typeface="SimSun"/>
                          <a:cs typeface="Times New Roman"/>
                        </a:rPr>
                        <a:t>Exergy  X  =  P x P/$Bn</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dirty="0">
                          <a:solidFill>
                            <a:srgbClr val="000000"/>
                          </a:solidFill>
                          <a:latin typeface="Times New Roman"/>
                          <a:ea typeface="SimSun"/>
                          <a:cs typeface="Times New Roman"/>
                        </a:rPr>
                        <a:t>Chandigarh</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4.1</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643.90</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1699902.44</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dirty="0">
                          <a:solidFill>
                            <a:srgbClr val="000000"/>
                          </a:solidFill>
                          <a:latin typeface="Times New Roman"/>
                          <a:ea typeface="SimSun"/>
                          <a:cs typeface="Times New Roman"/>
                        </a:rPr>
                        <a:t>Delhi</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36.1</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392.16</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5551818.53</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dirty="0" err="1">
                          <a:solidFill>
                            <a:srgbClr val="000000"/>
                          </a:solidFill>
                          <a:latin typeface="Times New Roman"/>
                          <a:ea typeface="SimSun"/>
                          <a:cs typeface="Times New Roman"/>
                        </a:rPr>
                        <a:t>Puducherry</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2.8</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312.50</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273437.50</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dirty="0">
                          <a:solidFill>
                            <a:srgbClr val="000000"/>
                          </a:solidFill>
                          <a:latin typeface="Times New Roman"/>
                          <a:ea typeface="SimSun"/>
                          <a:cs typeface="Times New Roman"/>
                        </a:rPr>
                        <a:t>Karnataka</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62.9</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240.95</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3651897.23</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Tamil Nadu</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80</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218.84</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3831188.11</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Sikkim</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0.6</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206.67</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25626.67</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Arunachal Pradesh</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195.00</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38025.00</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West Bengal</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76.9</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188.18</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2723144.88</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Meghalaya</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2.1</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173.33</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63093.33</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422">
                <a:tc>
                  <a:txBody>
                    <a:bodyPr/>
                    <a:lstStyle/>
                    <a:p>
                      <a:pPr>
                        <a:spcAft>
                          <a:spcPts val="0"/>
                        </a:spcAft>
                      </a:pPr>
                      <a:r>
                        <a:rPr lang="en-IN" sz="1100">
                          <a:solidFill>
                            <a:srgbClr val="000000"/>
                          </a:solidFill>
                          <a:latin typeface="Times New Roman"/>
                          <a:ea typeface="SimSun"/>
                          <a:cs typeface="Times New Roman"/>
                        </a:rPr>
                        <a:t>Andaman &amp; Nicobar Islands</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0.5</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154.00</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11858.00</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Uttar Pradesh</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103.5</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153.07</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2425127.04</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Goa</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4.2</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149.05</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93303.81</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Jammu &amp; Kashmir</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7.6</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130.00</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128440.00</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Himachal Pradesh</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8.9</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127.75</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145254.94</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Uttarakhand</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9.9</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123.54</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151083.74</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Assam</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18.6</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118.82</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262586.02</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b="1">
                          <a:solidFill>
                            <a:srgbClr val="000000"/>
                          </a:solidFill>
                          <a:latin typeface="Times New Roman"/>
                          <a:ea typeface="SimSun"/>
                          <a:cs typeface="Times New Roman"/>
                        </a:rPr>
                        <a:t>India</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b="1">
                          <a:solidFill>
                            <a:srgbClr val="000000"/>
                          </a:solidFill>
                          <a:latin typeface="Times New Roman"/>
                          <a:ea typeface="SimSun"/>
                          <a:cs typeface="Times New Roman"/>
                        </a:rPr>
                        <a:t>1081.8</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b="1">
                          <a:solidFill>
                            <a:srgbClr val="000000"/>
                          </a:solidFill>
                          <a:latin typeface="Times New Roman"/>
                          <a:ea typeface="SimSun"/>
                          <a:cs typeface="Times New Roman"/>
                        </a:rPr>
                        <a:t>116.12</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b="1" dirty="0">
                          <a:solidFill>
                            <a:srgbClr val="000000"/>
                          </a:solidFill>
                          <a:latin typeface="Times New Roman"/>
                          <a:ea typeface="SimSun"/>
                          <a:cs typeface="Times New Roman"/>
                        </a:rPr>
                        <a:t>14586922.87</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Manipur</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1.4</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111.43</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17382.86</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Andhra Pradesh</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85.7</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110.78</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1051762.38</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dirty="0">
                          <a:solidFill>
                            <a:srgbClr val="000000"/>
                          </a:solidFill>
                          <a:latin typeface="Times New Roman"/>
                          <a:ea typeface="SimSun"/>
                          <a:cs typeface="Times New Roman"/>
                        </a:rPr>
                        <a:t>Kerala</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41.2</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110.66</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504477.69</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Mizoram</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0.8</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105.00</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8820.00</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Madhya Pradesh</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37.3</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102.82</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394295.58</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Maharashtra</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175.3</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94.56</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1567580.88</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Punjab</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40.5</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77.80</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245155.58</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Orissa</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31.8</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66.19</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139340.41</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Rajasthan</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46.3</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60.78</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171027.99</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Haryana</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44.2</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57.81</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147692.87</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Gujarat</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80.1</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51.11</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209248.89</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Nagaland</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1.5</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45.33</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3082.67</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Jharkhand</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17.5</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39.89</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27840.23</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Tripura</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2.6</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36.92</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3544.62</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Bihar</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32.7</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31.16</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31754.16</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Chhattisgarh</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22.7</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10.48</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2495.33</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27">
                <a:tc>
                  <a:txBody>
                    <a:bodyPr/>
                    <a:lstStyle/>
                    <a:p>
                      <a:pPr>
                        <a:spcAft>
                          <a:spcPts val="0"/>
                        </a:spcAft>
                      </a:pPr>
                      <a:r>
                        <a:rPr lang="en-IN" sz="1100">
                          <a:solidFill>
                            <a:srgbClr val="000000"/>
                          </a:solidFill>
                          <a:latin typeface="Times New Roman"/>
                          <a:ea typeface="SimSun"/>
                          <a:cs typeface="Times New Roman"/>
                        </a:rPr>
                        <a:t>Lakshadweep</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0.3</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latin typeface="Times New Roman"/>
                          <a:ea typeface="SimSun"/>
                          <a:cs typeface="Times New Roman"/>
                        </a:rPr>
                        <a:t>6.67</a:t>
                      </a:r>
                      <a:endParaRPr lang="en-IN" sz="110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latin typeface="Times New Roman"/>
                          <a:ea typeface="SimSun"/>
                          <a:cs typeface="Times New Roman"/>
                        </a:rPr>
                        <a:t>13.33</a:t>
                      </a:r>
                      <a:endParaRPr lang="en-IN" sz="1100" dirty="0">
                        <a:latin typeface="Times New Roman"/>
                        <a:ea typeface="SimSun"/>
                        <a:cs typeface="Times New Roman"/>
                      </a:endParaRPr>
                    </a:p>
                  </a:txBody>
                  <a:tcPr marL="40776" marR="4077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808" name="Rectangle 1"/>
          <p:cNvSpPr>
            <a:spLocks noChangeArrowheads="1"/>
          </p:cNvSpPr>
          <p:nvPr/>
        </p:nvSpPr>
        <p:spPr bwMode="auto">
          <a:xfrm>
            <a:off x="381000" y="381000"/>
            <a:ext cx="2743200" cy="3940175"/>
          </a:xfrm>
          <a:prstGeom prst="rect">
            <a:avLst/>
          </a:prstGeom>
          <a:noFill/>
          <a:ln w="9525" algn="ctr">
            <a:noFill/>
            <a:miter lim="800000"/>
            <a:headEnd/>
            <a:tailEnd/>
          </a:ln>
        </p:spPr>
        <p:txBody>
          <a:bodyPr anchor="ctr">
            <a:spAutoFit/>
          </a:bodyPr>
          <a:lstStyle/>
          <a:p>
            <a:pPr algn="ctr" eaLnBrk="0" hangingPunct="0"/>
            <a:r>
              <a:rPr lang="en-AU" altLang="zh-CN" sz="2000">
                <a:latin typeface="Times New Roman" pitchFamily="18" charset="0"/>
                <a:ea typeface="宋体" pitchFamily="2" charset="-122"/>
              </a:rPr>
              <a:t>TABLE II</a:t>
            </a:r>
          </a:p>
          <a:p>
            <a:pPr eaLnBrk="0" hangingPunct="0"/>
            <a:r>
              <a:rPr lang="en-AU" altLang="zh-CN" sz="2000">
                <a:latin typeface="Times New Roman" pitchFamily="18" charset="0"/>
                <a:ea typeface="宋体" pitchFamily="2" charset="-122"/>
              </a:rPr>
              <a:t/>
            </a:r>
            <a:br>
              <a:rPr lang="en-AU" altLang="zh-CN" sz="2000">
                <a:latin typeface="Times New Roman" pitchFamily="18" charset="0"/>
                <a:ea typeface="宋体" pitchFamily="2" charset="-122"/>
              </a:rPr>
            </a:br>
            <a:r>
              <a:rPr lang="en-AU" altLang="zh-CN" sz="2000">
                <a:latin typeface="Times New Roman" pitchFamily="18" charset="0"/>
                <a:ea typeface="宋体" pitchFamily="2" charset="-122"/>
              </a:rPr>
              <a:t>ON A QUALITY BASIS (PAPERS PER BILLION DOLLARS OF GDP), </a:t>
            </a:r>
          </a:p>
          <a:p>
            <a:pPr eaLnBrk="0" hangingPunct="0"/>
            <a:r>
              <a:rPr lang="en-AU" altLang="zh-CN" sz="2000">
                <a:latin typeface="Times New Roman" pitchFamily="18" charset="0"/>
                <a:ea typeface="宋体" pitchFamily="2" charset="-122"/>
              </a:rPr>
              <a:t>CHANDIGARH RANKS FIRST. </a:t>
            </a:r>
          </a:p>
          <a:p>
            <a:pPr eaLnBrk="0" hangingPunct="0"/>
            <a:endParaRPr lang="en-AU" altLang="zh-CN" sz="2000">
              <a:latin typeface="Times New Roman" pitchFamily="18" charset="0"/>
              <a:ea typeface="宋体" pitchFamily="2" charset="-122"/>
            </a:endParaRPr>
          </a:p>
          <a:p>
            <a:pPr eaLnBrk="0" hangingPunct="0"/>
            <a:r>
              <a:rPr lang="en-AU" altLang="zh-CN" sz="2000">
                <a:latin typeface="Times New Roman" pitchFamily="18" charset="0"/>
                <a:ea typeface="宋体" pitchFamily="2" charset="-122"/>
              </a:rPr>
              <a:t>ON THE SECOND-ORDER INDICATOR BASIS, DELHI EMERGES FIRST.</a:t>
            </a:r>
            <a:endParaRPr lang="en-AU" altLang="zh-CN" sz="2000">
              <a:ea typeface="宋体" pitchFamily="2" charset="-122"/>
            </a:endParaRPr>
          </a:p>
        </p:txBody>
      </p:sp>
      <p:sp>
        <p:nvSpPr>
          <p:cNvPr id="26809" name="Rectangle 3"/>
          <p:cNvSpPr>
            <a:spLocks noChangeArrowheads="1"/>
          </p:cNvSpPr>
          <p:nvPr/>
        </p:nvSpPr>
        <p:spPr bwMode="auto">
          <a:xfrm>
            <a:off x="228600" y="4343400"/>
            <a:ext cx="2971800" cy="1089025"/>
          </a:xfrm>
          <a:prstGeom prst="rect">
            <a:avLst/>
          </a:prstGeom>
          <a:noFill/>
          <a:ln w="9525">
            <a:noFill/>
            <a:miter lim="800000"/>
            <a:headEnd/>
            <a:tailEnd/>
          </a:ln>
        </p:spPr>
        <p:txBody>
          <a:bodyPr>
            <a:spAutoFit/>
          </a:bodyPr>
          <a:lstStyle/>
          <a:p>
            <a:r>
              <a:rPr lang="en-US" altLang="zh-CN">
                <a:latin typeface="Times New Roman" pitchFamily="18" charset="0"/>
                <a:ea typeface="宋体" pitchFamily="2" charset="-122"/>
              </a:rPr>
              <a:t>Delhi contributes 38% of India</a:t>
            </a:r>
            <a:r>
              <a:rPr lang="en-US" altLang="zh-CN">
                <a:ea typeface="宋体" pitchFamily="2" charset="-122"/>
              </a:rPr>
              <a:t>’</a:t>
            </a:r>
            <a:r>
              <a:rPr lang="en-US" altLang="zh-CN">
                <a:latin typeface="Times New Roman" pitchFamily="18" charset="0"/>
                <a:ea typeface="宋体" pitchFamily="2" charset="-122"/>
              </a:rPr>
              <a:t>s scientific output, while on GDP terms, it accounts for only  3.3% of India</a:t>
            </a:r>
            <a:r>
              <a:rPr lang="en-US" altLang="zh-CN">
                <a:ea typeface="宋体" pitchFamily="2" charset="-122"/>
              </a:rPr>
              <a:t>’</a:t>
            </a:r>
            <a:r>
              <a:rPr lang="en-US" altLang="zh-CN">
                <a:latin typeface="Times New Roman" pitchFamily="18" charset="0"/>
                <a:ea typeface="宋体" pitchFamily="2" charset="-122"/>
              </a:rPr>
              <a:t>s GDP. </a:t>
            </a:r>
            <a:endParaRPr lang="en-IN"/>
          </a:p>
        </p:txBody>
      </p:sp>
      <p:sp>
        <p:nvSpPr>
          <p:cNvPr id="26810" name="Oval 5"/>
          <p:cNvSpPr>
            <a:spLocks noChangeArrowheads="1"/>
          </p:cNvSpPr>
          <p:nvPr/>
        </p:nvSpPr>
        <p:spPr bwMode="auto">
          <a:xfrm>
            <a:off x="3429000" y="3962400"/>
            <a:ext cx="990600" cy="381000"/>
          </a:xfrm>
          <a:prstGeom prst="ellipse">
            <a:avLst/>
          </a:prstGeom>
          <a:noFill/>
          <a:ln w="9525" algn="ctr">
            <a:noFill/>
            <a:round/>
            <a:headEnd/>
            <a:tailEnd/>
          </a:ln>
        </p:spPr>
        <p:txBody>
          <a:bodyPr/>
          <a:lstStyle/>
          <a:p>
            <a:pPr marL="342900" indent="-342900"/>
            <a:endParaRPr lang="en-US"/>
          </a:p>
        </p:txBody>
      </p:sp>
      <p:sp>
        <p:nvSpPr>
          <p:cNvPr id="26811" name="Oval 6"/>
          <p:cNvSpPr>
            <a:spLocks noChangeArrowheads="1"/>
          </p:cNvSpPr>
          <p:nvPr/>
        </p:nvSpPr>
        <p:spPr bwMode="auto">
          <a:xfrm>
            <a:off x="3581400" y="4038600"/>
            <a:ext cx="685800" cy="228600"/>
          </a:xfrm>
          <a:prstGeom prst="ellipse">
            <a:avLst/>
          </a:prstGeom>
          <a:noFill/>
          <a:ln w="9525" algn="ctr">
            <a:noFill/>
            <a:round/>
            <a:headEnd/>
            <a:tailEnd/>
          </a:ln>
        </p:spPr>
        <p:txBody>
          <a:bodyPr/>
          <a:lstStyle/>
          <a:p>
            <a:pPr marL="342900" indent="-342900"/>
            <a:endParaRPr lang="en-US"/>
          </a:p>
        </p:txBody>
      </p:sp>
      <p:sp>
        <p:nvSpPr>
          <p:cNvPr id="26812" name="Oval 7"/>
          <p:cNvSpPr>
            <a:spLocks noChangeArrowheads="1"/>
          </p:cNvSpPr>
          <p:nvPr/>
        </p:nvSpPr>
        <p:spPr bwMode="auto">
          <a:xfrm>
            <a:off x="3505200" y="3962400"/>
            <a:ext cx="762000" cy="381000"/>
          </a:xfrm>
          <a:prstGeom prst="ellipse">
            <a:avLst/>
          </a:prstGeom>
          <a:noFill/>
          <a:ln w="9525" algn="ctr">
            <a:noFill/>
            <a:round/>
            <a:headEnd/>
            <a:tailEnd/>
          </a:ln>
        </p:spPr>
        <p:txBody>
          <a:bodyPr/>
          <a:lstStyle/>
          <a:p>
            <a:pPr marL="342900" indent="-342900"/>
            <a:endParaRPr lang="en-US"/>
          </a:p>
        </p:txBody>
      </p:sp>
      <p:sp>
        <p:nvSpPr>
          <p:cNvPr id="26813" name="Oval 8"/>
          <p:cNvSpPr>
            <a:spLocks noChangeArrowheads="1"/>
          </p:cNvSpPr>
          <p:nvPr/>
        </p:nvSpPr>
        <p:spPr bwMode="auto">
          <a:xfrm>
            <a:off x="3505200" y="3962400"/>
            <a:ext cx="990600" cy="381000"/>
          </a:xfrm>
          <a:prstGeom prst="ellipse">
            <a:avLst/>
          </a:prstGeom>
          <a:noFill/>
          <a:ln w="9525" algn="ctr">
            <a:solidFill>
              <a:srgbClr val="FF0000"/>
            </a:solidFill>
            <a:round/>
            <a:headEnd/>
            <a:tailEnd/>
          </a:ln>
        </p:spPr>
        <p:txBody>
          <a:bodyPr/>
          <a:lstStyle/>
          <a:p>
            <a:pPr marL="342900" indent="-342900"/>
            <a:endParaRPr lang="en-US"/>
          </a:p>
        </p:txBody>
      </p:sp>
      <p:sp>
        <p:nvSpPr>
          <p:cNvPr id="26814" name="Oval 9"/>
          <p:cNvSpPr>
            <a:spLocks noChangeArrowheads="1"/>
          </p:cNvSpPr>
          <p:nvPr/>
        </p:nvSpPr>
        <p:spPr bwMode="auto">
          <a:xfrm>
            <a:off x="2743200" y="3886200"/>
            <a:ext cx="685800" cy="609600"/>
          </a:xfrm>
          <a:prstGeom prst="ellipse">
            <a:avLst/>
          </a:prstGeom>
          <a:noFill/>
          <a:ln w="9525" algn="ctr">
            <a:solidFill>
              <a:schemeClr val="accent1"/>
            </a:solidFill>
            <a:round/>
            <a:headEnd/>
            <a:tailEnd/>
          </a:ln>
        </p:spPr>
        <p:txBody>
          <a:bodyPr/>
          <a:lstStyle/>
          <a:p>
            <a:pPr marL="342900" indent="-342900"/>
            <a:endParaRPr lang="en-US"/>
          </a:p>
        </p:txBody>
      </p:sp>
      <p:sp>
        <p:nvSpPr>
          <p:cNvPr id="26815" name="TextBox 10"/>
          <p:cNvSpPr txBox="1">
            <a:spLocks noChangeArrowheads="1"/>
          </p:cNvSpPr>
          <p:nvPr/>
        </p:nvSpPr>
        <p:spPr bwMode="auto">
          <a:xfrm>
            <a:off x="609600" y="5562600"/>
            <a:ext cx="2286000" cy="839788"/>
          </a:xfrm>
          <a:prstGeom prst="rect">
            <a:avLst/>
          </a:prstGeom>
          <a:noFill/>
          <a:ln w="9525">
            <a:noFill/>
            <a:miter lim="800000"/>
            <a:headEnd/>
            <a:tailEnd/>
          </a:ln>
        </p:spPr>
        <p:txBody>
          <a:bodyPr>
            <a:spAutoFit/>
          </a:bodyPr>
          <a:lstStyle/>
          <a:p>
            <a:r>
              <a:rPr lang="en-US" b="1">
                <a:solidFill>
                  <a:srgbClr val="FF0000"/>
                </a:solidFill>
              </a:rPr>
              <a:t>Kerala ranks 19</a:t>
            </a:r>
            <a:r>
              <a:rPr lang="en-US" b="1" baseline="30000">
                <a:solidFill>
                  <a:srgbClr val="FF0000"/>
                </a:solidFill>
              </a:rPr>
              <a:t>th</a:t>
            </a:r>
            <a:r>
              <a:rPr lang="en-US" b="1">
                <a:solidFill>
                  <a:srgbClr val="FF0000"/>
                </a:solidFill>
              </a:rPr>
              <a:t> in India in per GDP output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85800" y="838200"/>
            <a:ext cx="7772400" cy="1905000"/>
          </a:xfrm>
        </p:spPr>
        <p:txBody>
          <a:bodyPr/>
          <a:lstStyle/>
          <a:p>
            <a:pPr algn="l" eaLnBrk="1" hangingPunct="1"/>
            <a:r>
              <a:rPr lang="en-US" b="1" smtClean="0">
                <a:solidFill>
                  <a:schemeClr val="hlink"/>
                </a:solidFill>
              </a:rPr>
              <a:t/>
            </a:r>
            <a:br>
              <a:rPr lang="en-US" b="1" smtClean="0">
                <a:solidFill>
                  <a:schemeClr val="hlink"/>
                </a:solidFill>
              </a:rPr>
            </a:br>
            <a:r>
              <a:rPr lang="en-US" b="1" smtClean="0">
                <a:solidFill>
                  <a:schemeClr val="hlink"/>
                </a:solidFill>
              </a:rPr>
              <a:t/>
            </a:r>
            <a:br>
              <a:rPr lang="en-US" b="1" smtClean="0">
                <a:solidFill>
                  <a:schemeClr val="hlink"/>
                </a:solidFill>
              </a:rPr>
            </a:br>
            <a:r>
              <a:rPr lang="en-US" b="1" smtClean="0">
                <a:solidFill>
                  <a:schemeClr val="hlink"/>
                </a:solidFill>
              </a:rPr>
              <a:t>The assessment of Indian universities</a:t>
            </a:r>
            <a:br>
              <a:rPr lang="en-US" b="1" smtClean="0">
                <a:solidFill>
                  <a:schemeClr val="hlink"/>
                </a:solidFill>
              </a:rPr>
            </a:br>
            <a:endParaRPr lang="en-US" b="1" smtClean="0">
              <a:solidFill>
                <a:schemeClr val="hlink"/>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cstate="print"/>
          <a:srcRect/>
          <a:stretch>
            <a:fillRect/>
          </a:stretch>
        </p:blipFill>
        <p:spPr bwMode="auto">
          <a:xfrm>
            <a:off x="228600" y="63500"/>
            <a:ext cx="8610600" cy="5346700"/>
          </a:xfrm>
          <a:prstGeom prst="rect">
            <a:avLst/>
          </a:prstGeom>
          <a:noFill/>
          <a:ln w="9525">
            <a:noFill/>
            <a:miter lim="800000"/>
            <a:headEnd/>
            <a:tailEnd/>
          </a:ln>
        </p:spPr>
      </p:pic>
      <p:sp>
        <p:nvSpPr>
          <p:cNvPr id="28675" name="Text Box 3"/>
          <p:cNvSpPr txBox="1">
            <a:spLocks noChangeArrowheads="1"/>
          </p:cNvSpPr>
          <p:nvPr/>
        </p:nvSpPr>
        <p:spPr bwMode="auto">
          <a:xfrm>
            <a:off x="685800" y="5638800"/>
            <a:ext cx="8077200" cy="366713"/>
          </a:xfrm>
          <a:prstGeom prst="rect">
            <a:avLst/>
          </a:prstGeom>
          <a:noFill/>
          <a:ln w="9525">
            <a:noFill/>
            <a:miter lim="800000"/>
            <a:headEnd/>
            <a:tailEnd/>
          </a:ln>
        </p:spPr>
        <p:txBody>
          <a:bodyPr>
            <a:spAutoFit/>
          </a:bodyPr>
          <a:lstStyle/>
          <a:p>
            <a:pPr>
              <a:spcBef>
                <a:spcPct val="50000"/>
              </a:spcBef>
            </a:pPr>
            <a:endParaRPr lang="en-US"/>
          </a:p>
        </p:txBody>
      </p:sp>
      <p:sp>
        <p:nvSpPr>
          <p:cNvPr id="28676" name="Rectangle 4"/>
          <p:cNvSpPr>
            <a:spLocks noChangeArrowheads="1"/>
          </p:cNvSpPr>
          <p:nvPr/>
        </p:nvSpPr>
        <p:spPr bwMode="auto">
          <a:xfrm>
            <a:off x="381000" y="5562600"/>
            <a:ext cx="8229600" cy="1069975"/>
          </a:xfrm>
          <a:prstGeom prst="rect">
            <a:avLst/>
          </a:prstGeom>
          <a:noFill/>
          <a:ln w="9525">
            <a:noFill/>
            <a:miter lim="800000"/>
            <a:headEnd/>
            <a:tailEnd/>
          </a:ln>
        </p:spPr>
        <p:txBody>
          <a:bodyPr>
            <a:spAutoFit/>
          </a:bodyPr>
          <a:lstStyle/>
          <a:p>
            <a:r>
              <a:rPr lang="en-US" sz="1600"/>
              <a:t>In economic terms, India was the world’s largest economy in the first millennium, producing a third of global GDP. By 1500 its share had declined to 25 percent, as China overtook it and Western Europe’s share began to expand rapidly. India’s share continued to fall after 1700. </a:t>
            </a:r>
          </a:p>
        </p:txBody>
      </p:sp>
      <p:sp>
        <p:nvSpPr>
          <p:cNvPr id="28677" name="AutoShape 6" descr="data:image/jpg;base64,/9j/4AAQSkZJRgABAQAAAQABAAD/2wCEAAkGBhQSERQUExQWFRUWGB4XGRgYGBwaHBwZHBgaGhkfGBweHCYfGB0jGhgXHy8gIycpLCwsGh4xNTAqNSYrLCkBCQoKDgwOGg8PGiwkHyQvLCwqLCwsLCwsLCwsLCwsLCwsLCwsLCwsLCwsLCwsKSwsLCwsLCwsLCwsLCwsLCwsLP/AABEIAPIA0AMBIgACEQEDEQH/xAAcAAACAgMBAQAAAAAAAAAAAAAEBQMGAAIHAQj/xAA/EAACAQIEAwYEAwcDBAIDAAABAhEAAwQSITEFQVEGEyJhcYEykbHwocHRBxQjQlLh8WJygiQzkqIVskSDwv/EABoBAAMBAQEBAAAAAAAAAAAAAAECAwQABQb/xAAoEQACAgICAQMEAgMAAAAAAAAAAQIRAyESMUEEUWETIjLwI5FxgaH/2gAMAwEAAhEDEQA/AKlcvrPhnXbX84rzLzO/KvQtb27RYhRudq+jhBxX3uz56eRSa4RoK4RdRbkuAVgiD1IqBbea5lTUzAGn1rW7hyujaHpIP02oKwCtwrqcwgQCTr+cdKz5ZuE1ki9PXwasMIzg8c1Ulv5ryMO4M6a6wGG0joaixzByzMAS2sjmY+zUvErPdLaRDICS2+rMJJ/9gI8vOhRaJERrtJ+9qlHI8yvjtL9/srPDHA65ab/f6DcPwm4VQkEhgCCOhMe0c+grXiHEkUC2haQxJ18JBiQPKRz6ede48vZtW1DTOdPCZnVdiN/70DwzhpuXcpkkK2YjUZcpg/PKPesc8ryfa3SX7/s348cca5QVt/tETX31DL8RWJGgiYjy8VEXH7p/C4IYlcwEwo0BjnpJ9qYXuGQ62tyEBdtDuNYHULAg0tvYHISFJZ1GUgDMJgg7c/0qShGT0/8AJR5Jx/Jb8Hlm7lCqSQG1JBEEr8Pp7+tRW8S2nKNxP/Ex6701tYIW4F624GpUEROmoDbaEjXz2pHfuHWOkTGp/vQdKS4uwK5J8lQXctS4VFzNEmCD8400FaiwSzKWgwTvzgGD+NeWsSwVTOQqIWBBIPxSRrJnn1qK5iCSWgAnWRp7DkBSNtu2UjFRVB3Z/h9u/cyXCVABJIOukADXzI+VM+JcDVcJbu2ndyoOfpqxy6fygbEe9IcLxDJcZtJYa+UxqPemFjjr2lIRpB+IHUGf0296VjxSq0wTh2IIF0TobZkdRmH4iZ9BXl/HsbfdmSAQwM7GIPzGX5Ch+9U3AQsLIkL/AE/zAe01NauIzt8WRfhgA5tYGbkNPxrn7jOWqHuDxpw627cMoKhwWicx1JAB0G0A/nVbxGIJdvFOp16mYojF3jcGaG0hQdSAABAB6wKGvMsQukfqP81yBKWlEFuD09Kf3OJ/wFToAvsCSfypbawQaTrIljGwXKuX3LEim1jgQfDuRrdEnKTEKD4o6nKBp50ZNHQbVk2MwN1LYeIHdq7mdyxOUMOZy8uUUmvXS5GZ9fLaPKm3E+LE2SpaZ0ikGTyplJ1Vi5sKhO/J5dbn/VRvDOH97mLtlVVJn/UCNPzoLYa6/lUnfnLodBv70HdUIh0otnMcxACyJ110gfWoCSPh0PI0tS1OaDy5mmIYQNZMbe3+a9X0+ZzTWR99HleqwxxyjLEtrv8A4D4TMCcx16eQj+1MbF1rbBgCNOY3B+oNRfuxCi6RCyV3G8DWJmNBXuKxU3bjFiVJBUnpH5bU0MkIfwv5sTLinkTz+dURLejEhm+HeCdIGsflR3FsQmbOuVM6ZgBt4tdv5SDI6UBiLJdSBAO4J3kHlSq+j/zT4evLpFYs+KUNRujdgyxyfdKuQfi75ZUzP8A0GpIga6AQB7zpU3DLl5fFbGroVMwZU6nT2FQcIsq094wVVgkcydYEb0XiOMlSBa8OmWdJ1mTPKQY9qiuCW9srJ5HKo6SA24i2c6yTodDPpE1qeIuB4Tl9BtI1BJ12NQ3SzOAoLGSTpJ0Gp9AJ/E1G1sjL4SM2oJ5iY08pBqSReTvsOxONU2gRLPocxJJ6EQTETrQl28GGwzHWdem1a2MIzoxRSQoliNgPOjcBhDIuZVIGwOxYcoG4mio26QJzVW9HmA4LcujMPCnO45yr6T/MfITUGKwgV2C6qpjNED5U5xl+6oD3Wl48I2VBt4QNAfTbSlf76oBGQFm0kyY1/lHXz1rtpixuWyDIOQ0qXD4USsjMDJygwRyGvrBivLq5dNZ56RFXLgHBFOHS+NLwnKwJ08UCV2OgPzoeAxBOHraThjgBS7NnJI5g+Ea8h+Z61VMLiMjEToRB56TP36054lfYi4HhH0lRseciOu/zpX3JUJcdVIOmpBnQjxCZB00mhpotkio1RMuGdrd24oJtIRm3iSYAHznyFBNlYiByGnnGtHOIs2+6zDN8UtoxnkuwAiJO+tRXsKRqVzKNjrBMbSNNK5aJNNdkMhLYOoYmDB3Xl8iPpRlzGXApvpoouZQeeYrmMeUDX1FLP3iWM/pA/Km1y/mwqWwNAWc/7jp9IHtXPQ0G9gik3cqIJZmBjl7+Q69KZ3rds37mQAIRkXocgCk+5BPvSfDO6HNtIIgb+mnXb51JZxeeJIUoNNDB6j1JO9c1qkc5ctsie2JMfD1P4aUIlyJA56e00yawUUow8RYllI1XYDXmCDPyoe6kDIQQynT8I9OtFMmkGWsAVJmGB21ivU4frJP9ukH0phFakV76wY+qPnn6nK92C4lXAEMxA5TtUFjFQ2dlIgEDLG/LNmB5zp0Aim1uxzJAGkk6b1Fi8ZaUQqhzO7DToNNz15V5/qY4oytPfsj0vS5M0opSWvdkfCeG/vBRUbUeJzMRvMCddhtG9FYmzaW2O7XO+50aSQZEAjUaTPQGheA5bYvXQ0MFyhY5PImZ0gwNudLruOY5RJyroNfp0FYnkl0j0FjjfN+OjW2FAYN8X2f00rQt9K9Cg6gctfvzNeKhJ2MnlQC2b4PFtbckbkFfYiDW+KxmddRBVQo9PLrTW32buMFECefQa/yn0o6x2V1g8um+0EdPzruLYPqpKiv4GxnULsqmSfX6noKaC7lKi2uaNAOQnQHzM9abL2SUnQsOomZ+eophhuAi3GUmR56TTpuJGX8jXwVo4S49l5bQsZk/zAjXyNK7eDKsCQcwI06wda6EuB5R7dfv8qGxvAcxBtyCY9QRpS0mtDcmuxV2m47bxTCFCvsGbof6j01IPSg8DxYpaUo2gEONZkaATtB360VxbgQBJjKB9dZ/xVWS25J36R6b6egpWmjRDKu0hiQl+4c85zATUBTuPF0jT6c6hxOCdGtvcWEeIPIgBSYB5ax5waBay51IIB2Maeg/Crv2vymwqIR4AAkb6QunnpS9HVyeinX7wBESYMCdI0nRdY9zTjG4g3VtWrX8iEnXQKBLE/8ALU9fwqbC8FsdxhzekMWLuVOpUKYUbgHQGf8AU3lTXB2FwVq8yghrlsbnRc2ZgoO8QyjUySpNdY8YyqmuyhvbK6gydiI+nlpWW8XCMB9/Zn5VY8LwGcK9640KVXIoMZmI0JMaASdKRGzBAgfFEHbWACfrrXXZFJo2wmKWc+zCSFjTbL106/pWJftli2WCR0BEgg/TSt+I8JNlgMyGNJRgwPrQauVggweo030/OjQOgjH45rjFm1YwBG0a17hcJcv3AN2aBJPQfoKJ4Lh01Fy7kYoQnhBUsZXxMfgA6x8tKtdzGWBgrYuZndrRHxQqEDTLkO4MGCCdeU0NLSBbekJ1tSJ2A3J2ofE49E0TxHWWO3sKExGPZ4nYchtQbtW3L6qeTS0jHh9JDHt7ZLexrOZYz98qjJrSYryayG0ksqWOVdzpuBPzqBEy6GtxRuBwodhM78ufkPbntXAbon4XgWunKqkidY/OrxwvsuFgldfPWPSa27P4FRA0UchVlxYygAVTUUZm3N6F7YBV6V5dwUwaLW31qVFjlWeWY2Y/T+4F+7bHmN/OpVw/lRi2xFYVqLmaVBIV3bQB9ajJj796MxAoVhQU2mPLGpIB4mVZSG0nQ1UeO8KNsEoIMkyvTp8pqz46zIoYXtArGfPoYrTHIpaZhlhcPuiUgMy2wZkAgQeUg8ue1F4LHL3d7OAwAhZ/qcjbzgEzTfjnZ0C1Agk6hgfn7QfzqtYvCt3hDCAze0e3KKMonQmu0NsDjvCtxgGS0p0OxOgAPzGn60v4jxl7m+oYT/yhQY9ljyBodcGcrg3F0OgBBmBrznp+Na4J0Qq5AfIVOQ6A7Eg/SlNMstosWMzFMNYedNGWQhAVeract+lK8bwdoW5/21uHMBqYtnMFYnczl006HSa9xllrz94wWxafMVAOYKF00WSwEnyG/SnD4a8cGL7OGS1cyCzc/lKwAWBjNAGUKZge9DojOfJ6EHDMELl62hMZiAY5Dnl84B1q/wCK4FZtPltM1pQmUZI8Vwk6vprEkzyG0AVWrnF0uX2a1aW0SqgQMu3xGOUs0+ir51rjOOuO8zakFh6TPz3PKjZWGNSjyZnD+BriMTes3ndrgXNbe0J8Uy2YGJBzazG29K8dgL9l/wB3u5ll9j8Mnwgj9RuIprY4XfwN+xfvKYu/CUcBpZRpr8J1gyI1OtXWxwFWRruLz3Lk5wjGO6BklbZ01130BKiBXN0Zu5aOUE1qaypLWFZjoPeqpN9HNpdkM1kUXiuHG2FJOpO3tUHd+1c006OUk1aPFFOOE29RH35em1KlYA9af9n08RJ0AP0oInN6Lv2fwpka605xFuG9KB4LdA6UXjL0tUs0qQ/p42zxWmibKiKXC7UyX/wrFz2ejx0HMooR7utaXcSSKBe9rXOQYxYTiHFBG5BrW85ihrtLZSjTE3hrSTF3pMCmmItmKRX7ZB1608HsVxVD3guNDrkYSQDEkAT+QikXEbRS7/LIJI561DZ4l3V4HlpPzovH43u7+dIPMaDmCPoa3p8o0zyskOM9Cvh/As5a4QGYMB3eV/FJBbMUUhFg7yPKhOIXVJ7jKspADqRp4peYUZ+Qn/TI3ppie0V4q6Jp3rAkKNSxAURHkBoKTWMFne2BlLOwXKTrOgkk6AH1pFdlF8h/C71ubfc2Fa6j5mLklTEhFAnWTDER/KOU1piTcR8792xOZwggqrScxyzlUiDprW2Cxr4J7oWM9xDagySnig8t/DFMe0HZtLN20hLrO5yiXWSQygMSGIgZSoj2ogapjCx2asvhrn8Rw9qHuNMiGVCVKxKGSwmP5DO2lexHDFSyl3PnBulXQlQSFKjTUnWY25+U0wxnGms32awTbR1UIoInIIIzkH4gcwOaTqaztDw1beS7baEuW2Yt/VezgOFEQB4gYEQA3Shs5Nok4h2oXEF0vpAuFVlSP4dtczZV665CTuYI5CnfDe0LXEAcyxAEjy8P4xUHZPs1acJcNxLkQGtm2I+IFgddTCxrSvGW3sYnJCqc0qF+GCTljoPLyoRaNGBR5NP2K9ae0igt4mOsdPKsu8Ubl4fIfrRXBeDi9JJ25c/L2o3tVwVUa0LKEZk23JaSJA8+laeb6RgajeyvvimY1smGY76fWn1vsjeFt7jQpVkXKfiOdZmBqI86JwXZ0k66n+kan/xAJ+dTeh+aK/YwQnYk1ZMFZKBSRvyp1heylzLOXIoEkvoYHRRJ+cV5iuGslwDmNfKPsnegqJyk2M8Jc06Gp7l7Wg0vAwDv5VLeGgNZs/ua/TaJGBit8Ld9JrTDknTlRf7sP5axJWb7o3YTUX7vrUGLe4oGUBjz128z1qLE8Syb09hXwSX1E6VHbsAk70pucZ8XrRi8aVV1ME1w9OjbGoAN6r2PX3qfF8Wa4YTUbUK+GdqeK2K2kV3iDeOt7mIJAPlFecUwuRyJqC1qK3x6POydjREMoLOY3XWIEElmOWPIAEmd63Th2j2Htm3iM692SQogaMGkgZSPFn1+GmvYPEpZu3L9z+RIUbksx2UcyQD9mui8K4aWLX8QoNxwFCGCLduZCDqZ8THmfQV1EnKjm3CezpTHorqbgLlFdhIzZc4YFH0OXz8MzOgp/wAR7P33uXMUEW4bTDu1yjLcVSwfMCxY6ExudNNxV4xagAKgAd9AQBIH8zew/GBzqazZCqFGgAgeldQnI45gb6Mr2zk1u5rd3KygAEnIh1KbtK6/FNPLuB/fMOuHS4oW2VW3bUallWWe4xJIUAtqNyd+VNe3HBbmK/h2shFs5yFUhhI1kzlJO4AEn60w8OxGAxI7u5nlCysh+K3lYyVJ5RMa7UrWyipr5POIHEYZ7QQkkJplTL4FdkAcDTN4DrJ9TU/abvCUOIXK6gMrKwi4hg+A/wAxEzPLXyqa7w9hh8PcLG89wgQoOYWEXvWEjUElhOmkjXeWWGu28ThO7KnukY21zEF0CoMjExoxJJ6akbaUEtlYN9IqfCclm6rO8DWY6wYmPOm3abFhxaNsPIGUNGUSSYiYO9WjjNmxbyYYIqh2GgG48Q189/lVX7QYMC0kA76y0gnw667b/wDtVYu2Y34G3AsDeK3QxQFjhyyaPoq5SWM+GVUnTmRyq8cMwqpaQKAoyjYRrAk1TexMgtMEG1ZBMxACGI5NoBzq48NxINtNdYAPqB+G1LPsMQi8nhI8qQ4+wGYM220c/KR+PyqxOdKU8RIyBep+9aRaYzQge2dCRBip0Ej0oi8AxAA8q0QQYqWbo04NsgGJjTroK14hxDKBHLod6g4kAnjJ2GlVHHdq9wFzfSs0YuXRrl8hfEu1Tj4RK+9KrvaRnInl60BjeNXbmmUKPIfnQkM3LWtccaraIudP7Sy8Px/fXhOgUE/pQfFuKawDMGrL2L7MRbLXJzMJERtVV7WcN7u8YBCnmY/Kpw4udIrOUlE9wPHskCJ11PP2psONK3iGukQd/wBPlVUscPd/hmBzrRldTE1ocItma5DXieNFxidPbp5ih7K6UGjnnTDCU9UhHss3ZTFKt1Ee2oZX7xndpMKCyLbGwJYCTvVq4b+0FTfuLdKraCkq3OVjMCOZMmANZFc5v2gpDBwxK7dDEAE8jv8AKl5TKwOaWzTHTnvz50pzUK6OvWu2WGDd4zsbrjKFAMIszlBMLMxmM7joBQHE/wBo+pt2QFYj4yc+XXoBBJ5akczXOrL96SFDM0adSfvWjrHZ7EreVO6IUkfxD8MExObYa6RuK7ZKlZ0HsbjLn8a73ea2cyhlJOe6kTO5BMnxHQ6VKFS/isPetkCFYlXGn8QZMsrqCWLEBuZfbWtP2e8R7tbeEYKG7trk5pLMbhmI0+E9f5aU9o+0dq3ibYtoI77vXywCxCny3jn5z50Eq6H4Nt2E43BziWFzECycPY7u26qFQsRmZII8QW2bYImfFVa4HjP3RbxbM1wuJQaWwBqMzgwD4gdtgRVnNq/bw7o2FW5dysblwnP8csTnOUqYMRm/lqmWsFexGEC2lK2lIZmI+O7opymCzNB2mBroKdqyUZUy4Yi2Ll57wGgdYmd1jX0BDfM0p49Zm0NYCkgT8v8A+fwrTgXG1/dxnIY5yzydR4hM+Wp1/wBXlUPFOLC4hCAQCZYnck6a7dD8+tJB8XsEk2WHsHaRJC3A5ypMAxoWUEExIMdKfphc6SDDgkAjyYjXqNNqpfA8T3Vksvxpb7uCwGzlwQBMgFiJnaasuA42O7kyCSTsSJLHn0muySVnRTDk4uD/AA7kB4JjqOo6jX2oLFvO2oGgO/3/AGpD2jxJLLdIMo3hnUiY2gaA+Z6RU3C+JtcABiAAdPMfXTnUlLZRx0TnFRtv+u1SIZIFClIZiBoNG025D2jWpu+g+dQySs24oV0E4jhlq4IeWHTMQD60oxV5bXhWyIGw0A+ZpqJO1E2+EBh4wCOlQVvo00l2UnGX2ubhLY6DUn0FWTgPZhUUO9sZjsCNaZrw7D2PGEUN1Osek7UDguMPibr5Dlt24BI5t09AIqvwd2tDZLQVugiKq3aThgLByJCmSDzH3rVow5kwxFKuMusNqDRSpAW9FbvSlkNbXTXMFqqcQvBzOk+n1qwcMY25hsyMxX0I2+Y+lMcXwqzdGZlAb+oaH+/vTwahLYs4ucdFFVaa4DD+ENOpYqRzAAUz5amtcfwjuxIOYV5hcO62TdA8Ofu55TAIB9RPyNbFJNaMMotaC7uHtXLi23uC3rBc7eRI6e/Os4bgUN5Ue4e5LEZyAJtrmmdTEsAI1+KmXCOH4e/kzP3d9GAQgd5nE5lzWwCXiCCPrSTjIIxNwD4Q0g5QunLwgkD0mgtoG7oddheJNZfEZbQYhMzsAMwXMA0CIKyVJHlNTce7U3LxKWCMujnLpBEk77enOnX7PuMF8VctC3ZRRZJDW7YVmIKCS2pO530kVSOKYFLV+4LDm4g18cKdJmR5fjNFpBhLdUSrxS7YxVq80z8W/wAQcQRPIwxFTdm7dm9i/wDqbq20VWMtzbQKNfMz/wAY50uwD/vFy3adiqyZYRKr8TRJA0AMfLpRHGLKd4beHzMCzOFOuUbSSeZVQxnYRtrQSDKV2vcsLY69i7DWGvRZslkD20Ym+xJ7scgJ0PiI3B13oHjnGlS4tqyrIFUK4gSXUFTABYDSAYico6VdOyP7ph1bDgszsYdWXOrXEXx92yrDjnl1iD51XuJfs0xAxefDwlouGRwwJSTI00JAMRzj8Wq1RnTSdsrWLi3efIAVAjQaFdtes9aFuY1ioAWAuxAg9dfnWMxOnKPxNQ2gVHiPhPKdyP0mpIYJw98yM5JQkEgfj6GJFdD4dgLL2FayZWOTNMxrInX09650mKC+FZIYc4/z/mrtwsjD2M2VhbYZm0zZCRvpupEabjXrSyOZpxHhq3NUyrrBy6R8IGYk6AaHpqOtZwzAsbjtbAyKQpgiZB8vi9tDRnD8Oty3dNwKQZgqI0KrkI8ifx3pthuCJ/EKtcGsKA2i6ASDvtyJMUqRzlqgLCITnjc79NqguW+de4pDazC0SeQzH58qxXkT5flUcsWnbN2CScKQRau5Y51Le4tApRcuEUt4hiiBUlfSNiSfZr2k7RHKVB3rOznE2wuFzuIV3Jn5DX5VX8FhGxN+J8I1Y+VXrEYe01rujqsZY6elWaUFRP8AN34Et/toGJhv70g4n2hZ5ANR8b7NG1rbJZfTUUlKnnV4Y4PaITyzSoITGsBoec+9W3B8Sz2gZ5VTLaxR3DcUVJXkabLj5IXDk4umHY7F+IjlRfAOJolm/bukhLoWPDmGdWBnqpAmDSbEPJqycH7OjEYG8QJuo+ZY+KIUQxJAybnTUHXyLRVIjllbdj/s5xN2xq5RbYEEK0hAxYoWKwupgCRApB2owHe8RdLaqJuhGIkKCTBOp5ankNOVQcFNzDX7a3syd0+ZdQBmMCecgrPkfnRmBxzvjdGYu15WI1UFu8EFv6dIGYDn5UOhGvIx7L8Lu5TdzG2Al22bmUH4SCAw0OVhPUyBFIMTwO6hc3EtpPJyFZSwmImfwq3diUi81xhcuNmvWzrm0VQYAJknlSnttjycUJtCc9u4hBBZlBgQZ5xtyNNxroSEpXpkHZXsIMYEgqot/wDcdSWzZmkLGysFEf8AJSehsHZ7s9h7oxxsqozNetpdYyETIoI3kjxTPrr1VYrtTdtDFWFUIb11zvOXvDqJHOOdFdmMBcbBYyylxidAqADxFkJiYkSFAnQU1g4S48mBcB4g1vGYe0UU934ECuAHZlYB83wspzbjfTc11e3YclWYjSZUDTXnrqSPzOlK8XwlGt2ptm8yQyNmCshAEZWER7dK2dMQwAggaHW9rprutuT89aKVCTnydnE+IcMZTMEA6jN0IB1/8hS69On4elN2x7F47z+UAFtQIgAeQhY8qWXbXKRoT6aelTj8jGluyxKgTOwEayZjTn/eus9ksPdt4Md+hTKSfFvl0IJ+Zrn/AGd4SxxFhmByO6wesNy89Nq7Fxsf9Ne0n+G2n/Emi1aFbOc8a4tZtYhe7VkQNN1VMAmf6DoDMExoaf8ABO2lu5cSyLbTcaMxIjXbz2AqPiPZsYoDNCXCBr0kAkHrVQ4XhXs463bZ8uTEMguEAgMIiAdtSNPOpx2HTOncbwCd2xMCAdfaqvduQdNiJHuJqycQZ7lorcCyVKnKSFMyJE6iRGnLzqoYQm7hrZ2ZR3beTJofpUs9NaNHptNk9xgdaDvWs4ivLN4iVO/T9KnsPzrI9HpJ6FGKw/cIwQHMx5Tr0ovB8Kxq21IW3JEwza++kTR3D0LXS0TGm1P326Gn562B/BVrvDseQCWtemo+fh1pHxbgN9vGe7neFmT/AOtW3H2HcwXIUamND6UkxWHuCchboAxNVhPyjnGLWylPbYaHQ1vaFN34LcbMxienX0pWVg1tUk+jz5RcezcGuvcVxX/xvCraAAvAQ7aM0s8/+w+Vc+7E8F/eMUoIORB3jkAnRdtBJ1Yr7TTjHcNxWOvXbLtHcpn/ANM8iTOx9z5bxwrSabb6LBwrE2sYLb3FUqwyMrAEalQwPuunrQvGOEi3jlfv7VtUVSM9zx6OGJhgdJ2DH8NiOCd1ba05JkKgzMpkQokA5Y0AOonQbkVX8Rw52xytdu5zPeDT4v4y5R6FSG6RU4tU7JqLb0eYTjF7CsXSCS9xjIgqXYAyJifAdJ0JPrS/tVi87i/4bneBDMRBy5iMoJA1kHrv50fc4fbuYy7aa6LQOIuiTJAAJK+HRQJYjcbmlPabh9u06hWUpBClZIOTwljJkFiGn0kb027GTgop1sGsYO9iFuXgQe7TPlG5CkKYA5gGTPKTRfZ/tlfwvepZynvCCWK5mBAgFdY0HI9au/DOzma5eOGu929q/mtwgyQ1m2TJPi8QYiM3QxVGGBNq2bvhlbpS6seJFDAAkTHxFhA/09aL10dGalp9DHF9uMRiEOGCeITlNsFGJBJzEAkzHIHmd6HwnanG27LW1djbQlc3QgFiA/kNYnpTzs1wrLicSH7lO+X+HmMo1p2LSgzTplXnIkc4qHC4EWy2ALo9u6BfZmZlKuqtmWQPFJEgwNBz0pqYnJLRWyg7xAQCDAJ8ppo/BB310AZbdozp4pEkqD1mB+FI7sq6jlMa7jWIq68MsG++IUOuryrRoAPLbQ1CVoDNuy/DRNsb5XzA67AkD2MT7xV94is2bg/0N/8AU1XOy2Fa2jZtgzQeZhjP0o3ivadFUoozMwIjkJHP9KdSSVsVRbdI3wtwSpOmikz6ClHDcAz4i7duFSFuMUywRBiNYEwQTr1FL2vMQMxmBA6aCBpVl4ZZC2UEiCMxI5ltflrHtUYTvoo4cVs0xRLDSfbT8aqliz3OKe0T4b/jQmP+6PiA8iKtTksdNB1I5eQ296Tce4IbqSLhDp4kMDRhtrGx+9q5q9BhLi7BcVhA2o0YafqDSv8Aecu/WD5UzGK7y3njK6nLdT+lhufTbXoQaR8YhlzKSGGhHIj9ayKO+LPST1aH/C7y8qbNc6b1zfh3GjbPlT9O06ld9ad43EMZplst3FAMmlnEsQInprSlePLG/ptSjivaEEFVMzTqLeqC6jtsPvcQTKT0HyqoXHzMT1rz94J+ImPuKjW8VIIMHcHzG1a4Y+Jiy5OZ2n9mvBBhrLZ9L7wzrzVf5FPQ6knzMcqs2LVHzghSyrBkagMDHsa4Vgu22KtuXF0liIJO5Hmdz71YT+0NbkO6ut7LkJU+BgGkFl/qB9taptEOHJh/EFXEPaR27t0uEISMy+FwgDidmED/ADBG7WYS3g8eGcOyuFZVRsoSLiyokGVyiI05bRFKOFr+9B0LZLiqSrawRAGsGOQ+dNO3eBvWr1pr10XcqABoynTeRqJzdDJj1qa8phnSdRYjx2Mc3LyXABmd7gYqc0tmjLrIB0BGvvFeGw+HfLisKbpyeBHZkyknfwnWdtaPwF0Y/GIGbIblzWAIymS2QkmG+Z5zpTD9qeESzcsiygHgYExmOsakmZaOZ11mmSfYrlX2jq9x5FW6LFp8udczoBlZmtLBcvAQjkdJKqRuKpmF73DYxCy94bpIOe5GbvQU8TKSAdTr6107s4oN3Ehjoy2G3iZw4BB6jSpsb2KwNxxc7tUYbFGyCeRKg5ZHpTUxVKNU0c07WtirWKtXGsCz3UNb0WMquD4mQw2pCzpOm00Vwzi+Eu3RcxFlFvA5gxaUfXUXF1BbUkHQaSYiou2XGFt4h7eH8CFGtXVMkt4iSWnU6QR05bzU/YHsdeuJ+9W3RZLIM2aRBElSNRzXSDvqKJ3grHEIN26CCfGchG059z1GWRpGsVZ+Ad5ZNwgZAwMKdYmJ+UaVMmBRWZwupJMnlJnTpvyrW9iBzNZJ5fCKxx32EvjWCBAYXoPz9f1oUnVT97Utv8Q5KNPvyrExZa0Z3WfyIqDTe2XSSG/eVaOGXg1m3/tA+Qj8qo1i/Os1Zuzt4myRPwsQPQw3502LTaJ5VoOxWI1yjVunIeZ/TnURsKR4/GfPb2GwrDcg/e+nL86iVixIBMcyOemwP1Py8rNGdC3iKxdz2EJZVyuiL4WQCSCfhDASRz5RrSHiGGlRdtktaOvmv9vpV7zraTSFVRy/Ic/qSar/AAbCnNftt4BbhkUx8DksM2vLby13qcovtGnFlrT6KFftQfKoinSrPxHh4k5F/wB1s6e6dPpSWwclxSNp57jkQapDJaLSh7CwuwrNTReJgsTtJoXEPlq6dkZKiC+/Ktk6e4oZjrRUaTzFUojZpWwPyrHOvl+taMa4Idgce9pgyMQfL1n8q6r+zfjlh0YPcJxLMSe88RK7jIeYGpjeST51x5GoixiWRgykqQZBG4I2IpWvIrR9FYi7aVZIUgGQBbnUnkOsmtOH92puFCQXbO2ZWHiIA8IOgGnKqBgP2iMyL/0zu0QSjaFgNdI06x51O/7Q8vxYW+Pf9RQslTOgXrlsjxlCP9QAE+9RzhoJ/g6f7KoR7WjFPbtLYu6trnjLG5n0ANW1MBagfw0/8V/Sh9TdBolTgmDvsL/dWrjFFAMAgLqRC7A67xO3Sq9g+0NzCXTYuLa7gLntFFCZkJkFI8JPUaa+opxb4XaVMgQKvRfD1O4g86X3uyGHe13bBjE5WzMWWTIyyTEaDzAocwxpPfRTL+OkQtL7t4nf79daia59YrRm+/xrIom00ut5VthbujD3+Uj86hcj7/zWmGuw485Hz259YqlaBYxweIgQdx/erB2bxUXHT+pQ3y0P1FVKy0ORtTTBYru71o9SUP8Ay0+oFBKpCz3EuTHl184/xWqmDt5Dl8vao3ea0z+f3z5fetUMoRYXOwJ2B8PTTdvyHz50DxzEG1ibbqAe8Q2YO2ac1ufKS0+9F2rxH9/vSB16Us4/Zz2jd3a2Q6+ShvFHmRr7DpQ8jIb4jhqJh8j+MiWLtuCdSQeWuvtSPHcCzWUdYYXACFMBgSBEHYnlymnuKIvoqz4XGZo/oEGPcwPSa17Q2/4BC/yLI9hIj8KRxTKQySj0ci4hYuWrkOrKZ0zAihbz5j612nieEW41sMitbaMwYSBm0BHQyRr51Su0HY423JsqTbiY5qdJ9tZrTGaA5NlOt2DM9KIVKmFkg1t3dVEsAuLBjl+tZFT4y3sfv7mh1NcMjwipENeV5zoBLz+zPieTENaO1waf7l1+k/hXS8V8PI+v4elcGwGONt0dd1IYeoNdrw/G7b2EvH4XA9iTEexn5VmyaYtWF2ASojnvRN1wo1gADUkwI86jt3hHh2qRLRcEQCNjMfI9dKRNdLsWjTvQRpWG8FEnaJJPL1qkdpDf4dGUHuSfA28bnI3pyncec1JwbjS8QBN90t27cZrQaDcY7E8yukZBJJ/EtSQ7iqtMpOY/pWj3IrBZJ3P39+Ve3rYjcz6/pR0WNBQ18wZB1FT2IPIn1POvL6yCIFMtMBjXPGCOf+fpReOfwgjkwIpPbuaDqCPv8KZY25Nv3Fc400demXjD4jMqnqAfmNKkI1nrFLOz1+bCeWnyOnvTQ7/f31otbMpImog6g8jr96flWmIsAq401VgZ21BX1EA1uh31++f5fZohDodJ+/s/YpWFCLs3xRgO7gSq8jJABykEbjxyYjYjen2LvBxlaNSAY6DVp9hHvVS4kP3XE94o1D6/6kuCR6kMtwf+NW206XFDgBgQIJ38tdxrPz51zXkYkbEKyZZnQj8NPyo7D38yhjo2k+sfQ0H+7qdiY1jxSNp2M+lS28IATDGT6dfsUAAvF+zuHvqWK5G3zKIM+Y2NUHjPAnw7EGCs6MOftyrpi4MDXMSSeoHU8h1O3pWl2zbUHwrqNZ1nQbzM6QPQ08ZNAON4gcjpQWUg+utWTtZwxRd8IhTqB09KrtyyRsfP9a0doZM1NY1ehCRmjTb35fOD8qwCgOag0/4Fx42lKnxAMHUeY3/I1XnFS2Gg0JKwpuLtHVsNxtxwrvl0YE5iRy70ho+e9bcJ/aFaGEUtDX4ggiACDlDO2yqdDMH02FacMZbvD1tWYt2u7PfXXUlVJksqAnxuSd9hI3JApbw39nVwMGKrlf8AqYhkWZByj+eANDMT1E1DUdiv7k0E8Nf97dcRjsRaGHViLdqCqOw5uvlo0NJOmw0qyYP/AONtEG2cGpEkEbyehJnl7cqX8S7JAYezaF1/DczTzJdgPwigj+z8n/8AJue/+aP1FdE+JQ7Tff37Vtf2++n9qjtHX0rbFc/vl9/Ol8moFwrwY60ViBQCnxUdd2FNJbAuhQpgkUzxNz+GPWll8Q5ou4/gT5/lVGraEvstfZVv4Z8ifkYn02B9qsAG0/f398qr3ZRotn1/IVY7f+fuPuPKll2QNk+/vlp97UTa3+/vrQ6J7D7+/wDFT2wOn3y+n3rSHCTtdZUWlciCCq9PCG2A6iQR/tPKa24QxtHuyfDmZR0DgQOezLDes8qh7aYYvZSNFDEsQOeRsvTQscs8pHpWuHui6U10v2gQRyuIBr6zNFdDeCyyQRqdv7D7+nMgN+OnP1+v30C4ZiM9sMR4iIPkRofkZ/zRhbkfXf703/xMrQCQn9frP4R97hYk+f3pP1FGtsfL709vvoFfTcnofp+mvt7UUAqfaHDF2BA8vz/QVX24UxZFjVjCydCdo+lXa/ZzMs6gcvPf6zQF+2ou5SJGuk7QdIPXQDyrQnoWyhuhWV+/ua1NWXiXZy8Fe9cTUsYAZZGYghmgQRLRpERSG7g3UkEbSNNRpznpzoWi6dgzLXq0RZwLvsPnQzoVJB3GhrrT0GmdD/ZhjA7mzcfwoe9toSAC8gT55dwOpncV04oCZ5jTQg1wfsrjTaxNt15GD6N4T+Bmui9oMS9uyFuKIJguqiSJ1mNAxHPnSNpaolJFvxGFzRuIKnboZrYoen4Vz3H/ALQbOSLasrgrEggaETsdomi7X7RLB/rH/wCw/nFdr2FpnPsJ8S/fSpMYPv51lZUX+RsfQsPxffWj0HhNZWVSfgEfIqxXxe1Sn4V9PzNZWVT2Jst3Zf8A7X/MfQVZ7HxfL86ysqcuyJMg39R9TUoG3t+VeVlA4F4qgNm4CARkbQ+k/Wqii5Vw2XTc6aa97BPrAHyrKyuj2HwW3gY/ht/vf601vGCsf1H6GsrK59io1J0Hov1FRPz9D9DWVlcEV3Pif750n4kf4q+o+pr2sqsRWWHHicJcnX+GTr1y1SrA8aeaL/8AWsrKz5OjRh7Zpw8/wz5Ex8zSPiI/jewrKyjj/NlZfihgigW9B9zV57dXD+72tTuOf+6srKfH2QzeDn0yD6ihGGn35V5WVZiI/9k="/>
          <p:cNvSpPr>
            <a:spLocks noChangeAspect="1" noChangeArrowheads="1"/>
          </p:cNvSpPr>
          <p:nvPr/>
        </p:nvSpPr>
        <p:spPr bwMode="auto">
          <a:xfrm>
            <a:off x="77788" y="-1104900"/>
            <a:ext cx="1981200" cy="2305050"/>
          </a:xfrm>
          <a:prstGeom prst="rect">
            <a:avLst/>
          </a:prstGeom>
          <a:noFill/>
          <a:ln w="9525">
            <a:noFill/>
            <a:miter lim="800000"/>
            <a:headEnd/>
            <a:tailEnd/>
          </a:ln>
        </p:spPr>
        <p:txBody>
          <a:bodyPr/>
          <a:lstStyle/>
          <a:p>
            <a:endParaRPr lang="en-IN"/>
          </a:p>
        </p:txBody>
      </p:sp>
      <p:sp>
        <p:nvSpPr>
          <p:cNvPr id="28678" name="AutoShape 8" descr="data:image/jpg;base64,/9j/4AAQSkZJRgABAQAAAQABAAD/2wCEAAkGBhQSERQUExQWFRUWGB4XGRgYGBwaHBwZHBgaGhkfGBweHCYfGB0jGhgXHy8gIycpLCwsGh4xNTAqNSYrLCkBCQoKDgwOGg8PGiwkHyQvLCwqLCwsLCwsLCwsLCwsLCwsLCwsLCwsLCwsLCwsKSwsLCwsLCwsLCwsLCwsLCwsLP/AABEIAPIA0AMBIgACEQEDEQH/xAAcAAACAgMBAQAAAAAAAAAAAAAEBQMGAAIHAQj/xAA/EAACAQIEAwYEAwcDBAIDAAABAhEAAwQSITEFQVEGEyJhcYEykbHwocHRBxQjQlLh8WJygiQzkqIVskSDwv/EABoBAAMBAQEBAAAAAAAAAAAAAAECAwQABQb/xAAoEQACAgICAQMEAgMAAAAAAAAAAQIRAyESMUEEUWETIjLwI5FxgaH/2gAMAwEAAhEDEQA/AKlcvrPhnXbX84rzLzO/KvQtb27RYhRudq+jhBxX3uz56eRSa4RoK4RdRbkuAVgiD1IqBbea5lTUzAGn1rW7hyujaHpIP02oKwCtwrqcwgQCTr+cdKz5ZuE1ki9PXwasMIzg8c1Ulv5ryMO4M6a6wGG0joaixzByzMAS2sjmY+zUvErPdLaRDICS2+rMJJ/9gI8vOhRaJERrtJ+9qlHI8yvjtL9/srPDHA65ab/f6DcPwm4VQkEhgCCOhMe0c+grXiHEkUC2haQxJ18JBiQPKRz6ede48vZtW1DTOdPCZnVdiN/70DwzhpuXcpkkK2YjUZcpg/PKPesc8ryfa3SX7/s348cca5QVt/tETX31DL8RWJGgiYjy8VEXH7p/C4IYlcwEwo0BjnpJ9qYXuGQ62tyEBdtDuNYHULAg0tvYHISFJZ1GUgDMJgg7c/0qShGT0/8AJR5Jx/Jb8Hlm7lCqSQG1JBEEr8Pp7+tRW8S2nKNxP/Ex6701tYIW4F624GpUEROmoDbaEjXz2pHfuHWOkTGp/vQdKS4uwK5J8lQXctS4VFzNEmCD8400FaiwSzKWgwTvzgGD+NeWsSwVTOQqIWBBIPxSRrJnn1qK5iCSWgAnWRp7DkBSNtu2UjFRVB3Z/h9u/cyXCVABJIOukADXzI+VM+JcDVcJbu2ndyoOfpqxy6fygbEe9IcLxDJcZtJYa+UxqPemFjjr2lIRpB+IHUGf0296VjxSq0wTh2IIF0TobZkdRmH4iZ9BXl/HsbfdmSAQwM7GIPzGX5Ch+9U3AQsLIkL/AE/zAe01NauIzt8WRfhgA5tYGbkNPxrn7jOWqHuDxpw627cMoKhwWicx1JAB0G0A/nVbxGIJdvFOp16mYojF3jcGaG0hQdSAABAB6wKGvMsQukfqP81yBKWlEFuD09Kf3OJ/wFToAvsCSfypbawQaTrIljGwXKuX3LEim1jgQfDuRrdEnKTEKD4o6nKBp50ZNHQbVk2MwN1LYeIHdq7mdyxOUMOZy8uUUmvXS5GZ9fLaPKm3E+LE2SpaZ0ikGTyplJ1Vi5sKhO/J5dbn/VRvDOH97mLtlVVJn/UCNPzoLYa6/lUnfnLodBv70HdUIh0otnMcxACyJ110gfWoCSPh0PI0tS1OaDy5mmIYQNZMbe3+a9X0+ZzTWR99HleqwxxyjLEtrv8A4D4TMCcx16eQj+1MbF1rbBgCNOY3B+oNRfuxCi6RCyV3G8DWJmNBXuKxU3bjFiVJBUnpH5bU0MkIfwv5sTLinkTz+dURLejEhm+HeCdIGsflR3FsQmbOuVM6ZgBt4tdv5SDI6UBiLJdSBAO4J3kHlSq+j/zT4evLpFYs+KUNRujdgyxyfdKuQfi75ZUzP8A0GpIga6AQB7zpU3DLl5fFbGroVMwZU6nT2FQcIsq094wVVgkcydYEb0XiOMlSBa8OmWdJ1mTPKQY9qiuCW9srJ5HKo6SA24i2c6yTodDPpE1qeIuB4Tl9BtI1BJ12NQ3SzOAoLGSTpJ0Gp9AJ/E1G1sjL4SM2oJ5iY08pBqSReTvsOxONU2gRLPocxJJ6EQTETrQl28GGwzHWdem1a2MIzoxRSQoliNgPOjcBhDIuZVIGwOxYcoG4mio26QJzVW9HmA4LcujMPCnO45yr6T/MfITUGKwgV2C6qpjNED5U5xl+6oD3Wl48I2VBt4QNAfTbSlf76oBGQFm0kyY1/lHXz1rtpixuWyDIOQ0qXD4USsjMDJygwRyGvrBivLq5dNZ56RFXLgHBFOHS+NLwnKwJ08UCV2OgPzoeAxBOHraThjgBS7NnJI5g+Ea8h+Z61VMLiMjEToRB56TP36054lfYi4HhH0lRseciOu/zpX3JUJcdVIOmpBnQjxCZB00mhpotkio1RMuGdrd24oJtIRm3iSYAHznyFBNlYiByGnnGtHOIs2+6zDN8UtoxnkuwAiJO+tRXsKRqVzKNjrBMbSNNK5aJNNdkMhLYOoYmDB3Xl8iPpRlzGXApvpoouZQeeYrmMeUDX1FLP3iWM/pA/Km1y/mwqWwNAWc/7jp9IHtXPQ0G9gik3cqIJZmBjl7+Q69KZ3rds37mQAIRkXocgCk+5BPvSfDO6HNtIIgb+mnXb51JZxeeJIUoNNDB6j1JO9c1qkc5ctsie2JMfD1P4aUIlyJA56e00yawUUow8RYllI1XYDXmCDPyoe6kDIQQynT8I9OtFMmkGWsAVJmGB21ivU4frJP9ukH0phFakV76wY+qPnn6nK92C4lXAEMxA5TtUFjFQ2dlIgEDLG/LNmB5zp0Aim1uxzJAGkk6b1Fi8ZaUQqhzO7DToNNz15V5/qY4oytPfsj0vS5M0opSWvdkfCeG/vBRUbUeJzMRvMCddhtG9FYmzaW2O7XO+50aSQZEAjUaTPQGheA5bYvXQ0MFyhY5PImZ0gwNudLruOY5RJyroNfp0FYnkl0j0FjjfN+OjW2FAYN8X2f00rQt9K9Cg6gctfvzNeKhJ2MnlQC2b4PFtbckbkFfYiDW+KxmddRBVQo9PLrTW32buMFECefQa/yn0o6x2V1g8um+0EdPzruLYPqpKiv4GxnULsqmSfX6noKaC7lKi2uaNAOQnQHzM9abL2SUnQsOomZ+eophhuAi3GUmR56TTpuJGX8jXwVo4S49l5bQsZk/zAjXyNK7eDKsCQcwI06wda6EuB5R7dfv8qGxvAcxBtyCY9QRpS0mtDcmuxV2m47bxTCFCvsGbof6j01IPSg8DxYpaUo2gEONZkaATtB360VxbgQBJjKB9dZ/xVWS25J36R6b6egpWmjRDKu0hiQl+4c85zATUBTuPF0jT6c6hxOCdGtvcWEeIPIgBSYB5ax5waBay51IIB2Maeg/Crv2vymwqIR4AAkb6QunnpS9HVyeinX7wBESYMCdI0nRdY9zTjG4g3VtWrX8iEnXQKBLE/8ALU9fwqbC8FsdxhzekMWLuVOpUKYUbgHQGf8AU3lTXB2FwVq8yghrlsbnRc2ZgoO8QyjUySpNdY8YyqmuyhvbK6gydiI+nlpWW8XCMB9/Zn5VY8LwGcK9640KVXIoMZmI0JMaASdKRGzBAgfFEHbWACfrrXXZFJo2wmKWc+zCSFjTbL106/pWJftli2WCR0BEgg/TSt+I8JNlgMyGNJRgwPrQauVggweo030/OjQOgjH45rjFm1YwBG0a17hcJcv3AN2aBJPQfoKJ4Lh01Fy7kYoQnhBUsZXxMfgA6x8tKtdzGWBgrYuZndrRHxQqEDTLkO4MGCCdeU0NLSBbekJ1tSJ2A3J2ofE49E0TxHWWO3sKExGPZ4nYchtQbtW3L6qeTS0jHh9JDHt7ZLexrOZYz98qjJrSYryayG0ksqWOVdzpuBPzqBEy6GtxRuBwodhM78ufkPbntXAbon4XgWunKqkidY/OrxwvsuFgldfPWPSa27P4FRA0UchVlxYygAVTUUZm3N6F7YBV6V5dwUwaLW31qVFjlWeWY2Y/T+4F+7bHmN/OpVw/lRi2xFYVqLmaVBIV3bQB9ajJj796MxAoVhQU2mPLGpIB4mVZSG0nQ1UeO8KNsEoIMkyvTp8pqz46zIoYXtArGfPoYrTHIpaZhlhcPuiUgMy2wZkAgQeUg8ue1F4LHL3d7OAwAhZ/qcjbzgEzTfjnZ0C1Agk6hgfn7QfzqtYvCt3hDCAze0e3KKMonQmu0NsDjvCtxgGS0p0OxOgAPzGn60v4jxl7m+oYT/yhQY9ljyBodcGcrg3F0OgBBmBrznp+Na4J0Qq5AfIVOQ6A7Eg/SlNMstosWMzFMNYedNGWQhAVeract+lK8bwdoW5/21uHMBqYtnMFYnczl006HSa9xllrz94wWxafMVAOYKF00WSwEnyG/SnD4a8cGL7OGS1cyCzc/lKwAWBjNAGUKZge9DojOfJ6EHDMELl62hMZiAY5Dnl84B1q/wCK4FZtPltM1pQmUZI8Vwk6vprEkzyG0AVWrnF0uX2a1aW0SqgQMu3xGOUs0+ir51rjOOuO8zakFh6TPz3PKjZWGNSjyZnD+BriMTes3ndrgXNbe0J8Uy2YGJBzazG29K8dgL9l/wB3u5ll9j8Mnwgj9RuIprY4XfwN+xfvKYu/CUcBpZRpr8J1gyI1OtXWxwFWRruLz3Lk5wjGO6BklbZ01130BKiBXN0Zu5aOUE1qaypLWFZjoPeqpN9HNpdkM1kUXiuHG2FJOpO3tUHd+1c006OUk1aPFFOOE29RH35em1KlYA9af9n08RJ0AP0oInN6Lv2fwpka605xFuG9KB4LdA6UXjL0tUs0qQ/p42zxWmibKiKXC7UyX/wrFz2ejx0HMooR7utaXcSSKBe9rXOQYxYTiHFBG5BrW85ihrtLZSjTE3hrSTF3pMCmmItmKRX7ZB1608HsVxVD3guNDrkYSQDEkAT+QikXEbRS7/LIJI561DZ4l3V4HlpPzovH43u7+dIPMaDmCPoa3p8o0zyskOM9Cvh/As5a4QGYMB3eV/FJBbMUUhFg7yPKhOIXVJ7jKspADqRp4peYUZ+Qn/TI3ppie0V4q6Jp3rAkKNSxAURHkBoKTWMFne2BlLOwXKTrOgkk6AH1pFdlF8h/C71ubfc2Fa6j5mLklTEhFAnWTDER/KOU1piTcR8792xOZwggqrScxyzlUiDprW2Cxr4J7oWM9xDagySnig8t/DFMe0HZtLN20hLrO5yiXWSQygMSGIgZSoj2ogapjCx2asvhrn8Rw9qHuNMiGVCVKxKGSwmP5DO2lexHDFSyl3PnBulXQlQSFKjTUnWY25+U0wxnGms32awTbR1UIoInIIIzkH4gcwOaTqaztDw1beS7baEuW2Yt/VezgOFEQB4gYEQA3Shs5Nok4h2oXEF0vpAuFVlSP4dtczZV665CTuYI5CnfDe0LXEAcyxAEjy8P4xUHZPs1acJcNxLkQGtm2I+IFgddTCxrSvGW3sYnJCqc0qF+GCTljoPLyoRaNGBR5NP2K9ae0igt4mOsdPKsu8Ubl4fIfrRXBeDi9JJ25c/L2o3tVwVUa0LKEZk23JaSJA8+laeb6RgajeyvvimY1smGY76fWn1vsjeFt7jQpVkXKfiOdZmBqI86JwXZ0k66n+kan/xAJ+dTeh+aK/YwQnYk1ZMFZKBSRvyp1heylzLOXIoEkvoYHRRJ+cV5iuGslwDmNfKPsnegqJyk2M8Jc06Gp7l7Wg0vAwDv5VLeGgNZs/ua/TaJGBit8Ld9JrTDknTlRf7sP5axJWb7o3YTUX7vrUGLe4oGUBjz128z1qLE8Syb09hXwSX1E6VHbsAk70pucZ8XrRi8aVV1ME1w9OjbGoAN6r2PX3qfF8Wa4YTUbUK+GdqeK2K2kV3iDeOt7mIJAPlFecUwuRyJqC1qK3x6POydjREMoLOY3XWIEElmOWPIAEmd63Th2j2Htm3iM692SQogaMGkgZSPFn1+GmvYPEpZu3L9z+RIUbksx2UcyQD9mui8K4aWLX8QoNxwFCGCLduZCDqZ8THmfQV1EnKjm3CezpTHorqbgLlFdhIzZc4YFH0OXz8MzOgp/wAR7P33uXMUEW4bTDu1yjLcVSwfMCxY6ExudNNxV4xagAKgAd9AQBIH8zew/GBzqazZCqFGgAgeldQnI45gb6Mr2zk1u5rd3KygAEnIh1KbtK6/FNPLuB/fMOuHS4oW2VW3bUallWWe4xJIUAtqNyd+VNe3HBbmK/h2shFs5yFUhhI1kzlJO4AEn60w8OxGAxI7u5nlCysh+K3lYyVJ5RMa7UrWyipr5POIHEYZ7QQkkJplTL4FdkAcDTN4DrJ9TU/abvCUOIXK6gMrKwi4hg+A/wAxEzPLXyqa7w9hh8PcLG89wgQoOYWEXvWEjUElhOmkjXeWWGu28ThO7KnukY21zEF0CoMjExoxJJ6akbaUEtlYN9IqfCclm6rO8DWY6wYmPOm3abFhxaNsPIGUNGUSSYiYO9WjjNmxbyYYIqh2GgG48Q189/lVX7QYMC0kA76y0gnw667b/wDtVYu2Y34G3AsDeK3QxQFjhyyaPoq5SWM+GVUnTmRyq8cMwqpaQKAoyjYRrAk1TexMgtMEG1ZBMxACGI5NoBzq48NxINtNdYAPqB+G1LPsMQi8nhI8qQ4+wGYM220c/KR+PyqxOdKU8RIyBep+9aRaYzQge2dCRBip0Ej0oi8AxAA8q0QQYqWbo04NsgGJjTroK14hxDKBHLod6g4kAnjJ2GlVHHdq9wFzfSs0YuXRrl8hfEu1Tj4RK+9KrvaRnInl60BjeNXbmmUKPIfnQkM3LWtccaraIudP7Sy8Px/fXhOgUE/pQfFuKawDMGrL2L7MRbLXJzMJERtVV7WcN7u8YBCnmY/Kpw4udIrOUlE9wPHskCJ11PP2psONK3iGukQd/wBPlVUscPd/hmBzrRldTE1ocItma5DXieNFxidPbp5ih7K6UGjnnTDCU9UhHss3ZTFKt1Ee2oZX7xndpMKCyLbGwJYCTvVq4b+0FTfuLdKraCkq3OVjMCOZMmANZFc5v2gpDBwxK7dDEAE8jv8AKl5TKwOaWzTHTnvz50pzUK6OvWu2WGDd4zsbrjKFAMIszlBMLMxmM7joBQHE/wBo+pt2QFYj4yc+XXoBBJ5akczXOrL96SFDM0adSfvWjrHZ7EreVO6IUkfxD8MExObYa6RuK7ZKlZ0HsbjLn8a73ea2cyhlJOe6kTO5BMnxHQ6VKFS/isPetkCFYlXGn8QZMsrqCWLEBuZfbWtP2e8R7tbeEYKG7trk5pLMbhmI0+E9f5aU9o+0dq3ibYtoI77vXywCxCny3jn5z50Eq6H4Nt2E43BziWFzECycPY7u26qFQsRmZII8QW2bYImfFVa4HjP3RbxbM1wuJQaWwBqMzgwD4gdtgRVnNq/bw7o2FW5dysblwnP8csTnOUqYMRm/lqmWsFexGEC2lK2lIZmI+O7opymCzNB2mBroKdqyUZUy4Yi2Ll57wGgdYmd1jX0BDfM0p49Zm0NYCkgT8v8A+fwrTgXG1/dxnIY5yzydR4hM+Wp1/wBXlUPFOLC4hCAQCZYnck6a7dD8+tJB8XsEk2WHsHaRJC3A5ypMAxoWUEExIMdKfphc6SDDgkAjyYjXqNNqpfA8T3Vksvxpb7uCwGzlwQBMgFiJnaasuA42O7kyCSTsSJLHn0muySVnRTDk4uD/AA7kB4JjqOo6jX2oLFvO2oGgO/3/AGpD2jxJLLdIMo3hnUiY2gaA+Z6RU3C+JtcABiAAdPMfXTnUlLZRx0TnFRtv+u1SIZIFClIZiBoNG025D2jWpu+g+dQySs24oV0E4jhlq4IeWHTMQD60oxV5bXhWyIGw0A+ZpqJO1E2+EBh4wCOlQVvo00l2UnGX2ubhLY6DUn0FWTgPZhUUO9sZjsCNaZrw7D2PGEUN1Osek7UDguMPibr5Dlt24BI5t09AIqvwd2tDZLQVugiKq3aThgLByJCmSDzH3rVow5kwxFKuMusNqDRSpAW9FbvSlkNbXTXMFqqcQvBzOk+n1qwcMY25hsyMxX0I2+Y+lMcXwqzdGZlAb+oaH+/vTwahLYs4ucdFFVaa4DD+ENOpYqRzAAUz5amtcfwjuxIOYV5hcO62TdA8Ofu55TAIB9RPyNbFJNaMMotaC7uHtXLi23uC3rBc7eRI6e/Os4bgUN5Ue4e5LEZyAJtrmmdTEsAI1+KmXCOH4e/kzP3d9GAQgd5nE5lzWwCXiCCPrSTjIIxNwD4Q0g5QunLwgkD0mgtoG7oddheJNZfEZbQYhMzsAMwXMA0CIKyVJHlNTce7U3LxKWCMujnLpBEk77enOnX7PuMF8VctC3ZRRZJDW7YVmIKCS2pO530kVSOKYFLV+4LDm4g18cKdJmR5fjNFpBhLdUSrxS7YxVq80z8W/wAQcQRPIwxFTdm7dm9i/wDqbq20VWMtzbQKNfMz/wAY50uwD/vFy3adiqyZYRKr8TRJA0AMfLpRHGLKd4beHzMCzOFOuUbSSeZVQxnYRtrQSDKV2vcsLY69i7DWGvRZslkD20Ym+xJ7scgJ0PiI3B13oHjnGlS4tqyrIFUK4gSXUFTABYDSAYico6VdOyP7ph1bDgszsYdWXOrXEXx92yrDjnl1iD51XuJfs0xAxefDwlouGRwwJSTI00JAMRzj8Wq1RnTSdsrWLi3efIAVAjQaFdtes9aFuY1ioAWAuxAg9dfnWMxOnKPxNQ2gVHiPhPKdyP0mpIYJw98yM5JQkEgfj6GJFdD4dgLL2FayZWOTNMxrInX09650mKC+FZIYc4/z/mrtwsjD2M2VhbYZm0zZCRvpupEabjXrSyOZpxHhq3NUyrrBy6R8IGYk6AaHpqOtZwzAsbjtbAyKQpgiZB8vi9tDRnD8Oty3dNwKQZgqI0KrkI8ifx3pthuCJ/EKtcGsKA2i6ASDvtyJMUqRzlqgLCITnjc79NqguW+de4pDazC0SeQzH58qxXkT5flUcsWnbN2CScKQRau5Y51Le4tApRcuEUt4hiiBUlfSNiSfZr2k7RHKVB3rOznE2wuFzuIV3Jn5DX5VX8FhGxN+J8I1Y+VXrEYe01rujqsZY6elWaUFRP8AN34Et/toGJhv70g4n2hZ5ANR8b7NG1rbJZfTUUlKnnV4Y4PaITyzSoITGsBoec+9W3B8Sz2gZ5VTLaxR3DcUVJXkabLj5IXDk4umHY7F+IjlRfAOJolm/bukhLoWPDmGdWBnqpAmDSbEPJqycH7OjEYG8QJuo+ZY+KIUQxJAybnTUHXyLRVIjllbdj/s5xN2xq5RbYEEK0hAxYoWKwupgCRApB2owHe8RdLaqJuhGIkKCTBOp5ankNOVQcFNzDX7a3syd0+ZdQBmMCecgrPkfnRmBxzvjdGYu15WI1UFu8EFv6dIGYDn5UOhGvIx7L8Lu5TdzG2Al22bmUH4SCAw0OVhPUyBFIMTwO6hc3EtpPJyFZSwmImfwq3diUi81xhcuNmvWzrm0VQYAJknlSnttjycUJtCc9u4hBBZlBgQZ5xtyNNxroSEpXpkHZXsIMYEgqot/wDcdSWzZmkLGysFEf8AJSehsHZ7s9h7oxxsqozNetpdYyETIoI3kjxTPrr1VYrtTdtDFWFUIb11zvOXvDqJHOOdFdmMBcbBYyylxidAqADxFkJiYkSFAnQU1g4S48mBcB4g1vGYe0UU934ECuAHZlYB83wspzbjfTc11e3YclWYjSZUDTXnrqSPzOlK8XwlGt2ptm8yQyNmCshAEZWER7dK2dMQwAggaHW9rprutuT89aKVCTnydnE+IcMZTMEA6jN0IB1/8hS69On4elN2x7F47z+UAFtQIgAeQhY8qWXbXKRoT6aelTj8jGluyxKgTOwEayZjTn/eus9ksPdt4Md+hTKSfFvl0IJ+Zrn/AGd4SxxFhmByO6wesNy89Nq7Fxsf9Ne0n+G2n/Emi1aFbOc8a4tZtYhe7VkQNN1VMAmf6DoDMExoaf8ABO2lu5cSyLbTcaMxIjXbz2AqPiPZsYoDNCXCBr0kAkHrVQ4XhXs463bZ8uTEMguEAgMIiAdtSNPOpx2HTOncbwCd2xMCAdfaqvduQdNiJHuJqycQZ7lorcCyVKnKSFMyJE6iRGnLzqoYQm7hrZ2ZR3beTJofpUs9NaNHptNk9xgdaDvWs4ivLN4iVO/T9KnsPzrI9HpJ6FGKw/cIwQHMx5Tr0ovB8Kxq21IW3JEwza++kTR3D0LXS0TGm1P326Gn562B/BVrvDseQCWtemo+fh1pHxbgN9vGe7neFmT/AOtW3H2HcwXIUamND6UkxWHuCchboAxNVhPyjnGLWylPbYaHQ1vaFN34LcbMxienX0pWVg1tUk+jz5RcezcGuvcVxX/xvCraAAvAQ7aM0s8/+w+Vc+7E8F/eMUoIORB3jkAnRdtBJ1Yr7TTjHcNxWOvXbLtHcpn/ANM8iTOx9z5bxwrSabb6LBwrE2sYLb3FUqwyMrAEalQwPuunrQvGOEi3jlfv7VtUVSM9zx6OGJhgdJ2DH8NiOCd1ba05JkKgzMpkQokA5Y0AOonQbkVX8Rw52xytdu5zPeDT4v4y5R6FSG6RU4tU7JqLb0eYTjF7CsXSCS9xjIgqXYAyJifAdJ0JPrS/tVi87i/4bneBDMRBy5iMoJA1kHrv50fc4fbuYy7aa6LQOIuiTJAAJK+HRQJYjcbmlPabh9u06hWUpBClZIOTwljJkFiGn0kb027GTgop1sGsYO9iFuXgQe7TPlG5CkKYA5gGTPKTRfZ/tlfwvepZynvCCWK5mBAgFdY0HI9au/DOzma5eOGu929q/mtwgyQ1m2TJPi8QYiM3QxVGGBNq2bvhlbpS6seJFDAAkTHxFhA/09aL10dGalp9DHF9uMRiEOGCeITlNsFGJBJzEAkzHIHmd6HwnanG27LW1djbQlc3QgFiA/kNYnpTzs1wrLicSH7lO+X+HmMo1p2LSgzTplXnIkc4qHC4EWy2ALo9u6BfZmZlKuqtmWQPFJEgwNBz0pqYnJLRWyg7xAQCDAJ8ppo/BB310AZbdozp4pEkqD1mB+FI7sq6jlMa7jWIq68MsG++IUOuryrRoAPLbQ1CVoDNuy/DRNsb5XzA67AkD2MT7xV94is2bg/0N/8AU1XOy2Fa2jZtgzQeZhjP0o3ivadFUoozMwIjkJHP9KdSSVsVRbdI3wtwSpOmikz6ClHDcAz4i7duFSFuMUywRBiNYEwQTr1FL2vMQMxmBA6aCBpVl4ZZC2UEiCMxI5ltflrHtUYTvoo4cVs0xRLDSfbT8aqliz3OKe0T4b/jQmP+6PiA8iKtTksdNB1I5eQ296Tce4IbqSLhDp4kMDRhtrGx+9q5q9BhLi7BcVhA2o0YafqDSv8Aecu/WD5UzGK7y3njK6nLdT+lhufTbXoQaR8YhlzKSGGhHIj9ayKO+LPST1aH/C7y8qbNc6b1zfh3GjbPlT9O06ld9ad43EMZplst3FAMmlnEsQInprSlePLG/ptSjivaEEFVMzTqLeqC6jtsPvcQTKT0HyqoXHzMT1rz94J+ImPuKjW8VIIMHcHzG1a4Y+Jiy5OZ2n9mvBBhrLZ9L7wzrzVf5FPQ6knzMcqs2LVHzghSyrBkagMDHsa4Vgu22KtuXF0liIJO5Hmdz71YT+0NbkO6ut7LkJU+BgGkFl/qB9taptEOHJh/EFXEPaR27t0uEISMy+FwgDidmED/ADBG7WYS3g8eGcOyuFZVRsoSLiyokGVyiI05bRFKOFr+9B0LZLiqSrawRAGsGOQ+dNO3eBvWr1pr10XcqABoynTeRqJzdDJj1qa8phnSdRYjx2Mc3LyXABmd7gYqc0tmjLrIB0BGvvFeGw+HfLisKbpyeBHZkyknfwnWdtaPwF0Y/GIGbIblzWAIymS2QkmG+Z5zpTD9qeESzcsiygHgYExmOsakmZaOZ11mmSfYrlX2jq9x5FW6LFp8udczoBlZmtLBcvAQjkdJKqRuKpmF73DYxCy94bpIOe5GbvQU8TKSAdTr6107s4oN3Ehjoy2G3iZw4BB6jSpsb2KwNxxc7tUYbFGyCeRKg5ZHpTUxVKNU0c07WtirWKtXGsCz3UNb0WMquD4mQw2pCzpOm00Vwzi+Eu3RcxFlFvA5gxaUfXUXF1BbUkHQaSYiou2XGFt4h7eH8CFGtXVMkt4iSWnU6QR05bzU/YHsdeuJ+9W3RZLIM2aRBElSNRzXSDvqKJ3grHEIN26CCfGchG059z1GWRpGsVZ+Ad5ZNwgZAwMKdYmJ+UaVMmBRWZwupJMnlJnTpvyrW9iBzNZJ5fCKxx32EvjWCBAYXoPz9f1oUnVT97Utv8Q5KNPvyrExZa0Z3WfyIqDTe2XSSG/eVaOGXg1m3/tA+Qj8qo1i/Os1Zuzt4myRPwsQPQw3502LTaJ5VoOxWI1yjVunIeZ/TnURsKR4/GfPb2GwrDcg/e+nL86iVixIBMcyOemwP1Py8rNGdC3iKxdz2EJZVyuiL4WQCSCfhDASRz5RrSHiGGlRdtktaOvmv9vpV7zraTSFVRy/Ic/qSar/AAbCnNftt4BbhkUx8DksM2vLby13qcovtGnFlrT6KFftQfKoinSrPxHh4k5F/wB1s6e6dPpSWwclxSNp57jkQapDJaLSh7CwuwrNTReJgsTtJoXEPlq6dkZKiC+/Ktk6e4oZjrRUaTzFUojZpWwPyrHOvl+taMa4Idgce9pgyMQfL1n8q6r+zfjlh0YPcJxLMSe88RK7jIeYGpjeST51x5GoixiWRgykqQZBG4I2IpWvIrR9FYi7aVZIUgGQBbnUnkOsmtOH92puFCQXbO2ZWHiIA8IOgGnKqBgP2iMyL/0zu0QSjaFgNdI06x51O/7Q8vxYW+Pf9RQslTOgXrlsjxlCP9QAE+9RzhoJ/g6f7KoR7WjFPbtLYu6trnjLG5n0ANW1MBagfw0/8V/Sh9TdBolTgmDvsL/dWrjFFAMAgLqRC7A67xO3Sq9g+0NzCXTYuLa7gLntFFCZkJkFI8JPUaa+opxb4XaVMgQKvRfD1O4g86X3uyGHe13bBjE5WzMWWTIyyTEaDzAocwxpPfRTL+OkQtL7t4nf79daia59YrRm+/xrIom00ut5VthbujD3+Uj86hcj7/zWmGuw485Hz259YqlaBYxweIgQdx/erB2bxUXHT+pQ3y0P1FVKy0ORtTTBYru71o9SUP8Ay0+oFBKpCz3EuTHl184/xWqmDt5Dl8vao3ea0z+f3z5fetUMoRYXOwJ2B8PTTdvyHz50DxzEG1ibbqAe8Q2YO2ac1ufKS0+9F2rxH9/vSB16Us4/Zz2jd3a2Q6+ShvFHmRr7DpQ8jIb4jhqJh8j+MiWLtuCdSQeWuvtSPHcCzWUdYYXACFMBgSBEHYnlymnuKIvoqz4XGZo/oEGPcwPSa17Q2/4BC/yLI9hIj8KRxTKQySj0ci4hYuWrkOrKZ0zAihbz5j612nieEW41sMitbaMwYSBm0BHQyRr51Su0HY423JsqTbiY5qdJ9tZrTGaA5NlOt2DM9KIVKmFkg1t3dVEsAuLBjl+tZFT4y3sfv7mh1NcMjwipENeV5zoBLz+zPieTENaO1waf7l1+k/hXS8V8PI+v4elcGwGONt0dd1IYeoNdrw/G7b2EvH4XA9iTEexn5VmyaYtWF2ASojnvRN1wo1gADUkwI86jt3hHh2qRLRcEQCNjMfI9dKRNdLsWjTvQRpWG8FEnaJJPL1qkdpDf4dGUHuSfA28bnI3pyncec1JwbjS8QBN90t27cZrQaDcY7E8yukZBJJ/EtSQ7iqtMpOY/pWj3IrBZJ3P39+Ve3rYjcz6/pR0WNBQ18wZB1FT2IPIn1POvL6yCIFMtMBjXPGCOf+fpReOfwgjkwIpPbuaDqCPv8KZY25Nv3Fc400demXjD4jMqnqAfmNKkI1nrFLOz1+bCeWnyOnvTQ7/f31otbMpImog6g8jr96flWmIsAq401VgZ21BX1EA1uh31++f5fZohDodJ+/s/YpWFCLs3xRgO7gSq8jJABykEbjxyYjYjen2LvBxlaNSAY6DVp9hHvVS4kP3XE94o1D6/6kuCR6kMtwf+NW206XFDgBgQIJ38tdxrPz51zXkYkbEKyZZnQj8NPyo7D38yhjo2k+sfQ0H+7qdiY1jxSNp2M+lS28IATDGT6dfsUAAvF+zuHvqWK5G3zKIM+Y2NUHjPAnw7EGCs6MOftyrpi4MDXMSSeoHU8h1O3pWl2zbUHwrqNZ1nQbzM6QPQ08ZNAON4gcjpQWUg+utWTtZwxRd8IhTqB09KrtyyRsfP9a0doZM1NY1ehCRmjTb35fOD8qwCgOag0/4Fx42lKnxAMHUeY3/I1XnFS2Gg0JKwpuLtHVsNxtxwrvl0YE5iRy70ho+e9bcJ/aFaGEUtDX4ggiACDlDO2yqdDMH02FacMZbvD1tWYt2u7PfXXUlVJksqAnxuSd9hI3JApbw39nVwMGKrlf8AqYhkWZByj+eANDMT1E1DUdiv7k0E8Nf97dcRjsRaGHViLdqCqOw5uvlo0NJOmw0qyYP/AONtEG2cGpEkEbyehJnl7cqX8S7JAYezaF1/DczTzJdgPwigj+z8n/8AJue/+aP1FdE+JQ7Tff37Vtf2++n9qjtHX0rbFc/vl9/Ol8moFwrwY60ViBQCnxUdd2FNJbAuhQpgkUzxNz+GPWll8Q5ou4/gT5/lVGraEvstfZVv4Z8ifkYn02B9qsAG0/f398qr3ZRotn1/IVY7f+fuPuPKll2QNk+/vlp97UTa3+/vrQ6J7D7+/wDFT2wOn3y+n3rSHCTtdZUWlciCCq9PCG2A6iQR/tPKa24QxtHuyfDmZR0DgQOezLDes8qh7aYYvZSNFDEsQOeRsvTQscs8pHpWuHui6U10v2gQRyuIBr6zNFdDeCyyQRqdv7D7+nMgN+OnP1+v30C4ZiM9sMR4iIPkRofkZ/zRhbkfXf703/xMrQCQn9frP4R97hYk+f3pP1FGtsfL709vvoFfTcnofp+mvt7UUAqfaHDF2BA8vz/QVX24UxZFjVjCydCdo+lXa/ZzMs6gcvPf6zQF+2ou5SJGuk7QdIPXQDyrQnoWyhuhWV+/ua1NWXiXZy8Fe9cTUsYAZZGYghmgQRLRpERSG7g3UkEbSNNRpznpzoWi6dgzLXq0RZwLvsPnQzoVJB3GhrrT0GmdD/ZhjA7mzcfwoe9toSAC8gT55dwOpncV04oCZ5jTQg1wfsrjTaxNt15GD6N4T+Bmui9oMS9uyFuKIJguqiSJ1mNAxHPnSNpaolJFvxGFzRuIKnboZrYoen4Vz3H/ALQbOSLasrgrEggaETsdomi7X7RLB/rH/wCw/nFdr2FpnPsJ8S/fSpMYPv51lZUX+RsfQsPxffWj0HhNZWVSfgEfIqxXxe1Sn4V9PzNZWVT2Jst3Zf8A7X/MfQVZ7HxfL86ysqcuyJMg39R9TUoG3t+VeVlA4F4qgNm4CARkbQ+k/Wqii5Vw2XTc6aa97BPrAHyrKyuj2HwW3gY/ht/vf601vGCsf1H6GsrK59io1J0Hov1FRPz9D9DWVlcEV3Pif750n4kf4q+o+pr2sqsRWWHHicJcnX+GTr1y1SrA8aeaL/8AWsrKz5OjRh7Zpw8/wz5Ex8zSPiI/jewrKyjj/NlZfihgigW9B9zV57dXD+72tTuOf+6srKfH2QzeDn0yD6ihGGn35V5WVZiI/9k="/>
          <p:cNvSpPr>
            <a:spLocks noChangeAspect="1" noChangeArrowheads="1"/>
          </p:cNvSpPr>
          <p:nvPr/>
        </p:nvSpPr>
        <p:spPr bwMode="auto">
          <a:xfrm>
            <a:off x="77788" y="-1104900"/>
            <a:ext cx="1981200" cy="2305050"/>
          </a:xfrm>
          <a:prstGeom prst="rect">
            <a:avLst/>
          </a:prstGeom>
          <a:noFill/>
          <a:ln w="9525">
            <a:noFill/>
            <a:miter lim="800000"/>
            <a:headEnd/>
            <a:tailEnd/>
          </a:ln>
        </p:spPr>
        <p:txBody>
          <a:bodyPr/>
          <a:lstStyle/>
          <a:p>
            <a:endParaRPr lang="en-IN"/>
          </a:p>
        </p:txBody>
      </p:sp>
      <p:pic>
        <p:nvPicPr>
          <p:cNvPr id="28679" name="Picture 10" descr="http://www.ggdc.net/maddison/images/picture_Maddison.gif"/>
          <p:cNvPicPr>
            <a:picLocks noChangeAspect="1" noChangeArrowheads="1"/>
          </p:cNvPicPr>
          <p:nvPr/>
        </p:nvPicPr>
        <p:blipFill>
          <a:blip r:embed="rId4" cstate="print"/>
          <a:srcRect/>
          <a:stretch>
            <a:fillRect/>
          </a:stretch>
        </p:blipFill>
        <p:spPr bwMode="auto">
          <a:xfrm>
            <a:off x="6934200" y="3657600"/>
            <a:ext cx="1576388"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4000" smtClean="0">
                <a:solidFill>
                  <a:schemeClr val="folHlink"/>
                </a:solidFill>
              </a:rPr>
              <a:t>Higher Education in Europe</a:t>
            </a:r>
          </a:p>
        </p:txBody>
      </p:sp>
      <p:sp>
        <p:nvSpPr>
          <p:cNvPr id="29699" name="Rectangle 3"/>
          <p:cNvSpPr>
            <a:spLocks noGrp="1" noChangeArrowheads="1"/>
          </p:cNvSpPr>
          <p:nvPr>
            <p:ph type="body" sz="half" idx="1"/>
          </p:nvPr>
        </p:nvSpPr>
        <p:spPr>
          <a:xfrm>
            <a:off x="457200" y="1371600"/>
            <a:ext cx="8458200" cy="5105400"/>
          </a:xfrm>
        </p:spPr>
        <p:txBody>
          <a:bodyPr/>
          <a:lstStyle/>
          <a:p>
            <a:pPr>
              <a:lnSpc>
                <a:spcPct val="90000"/>
              </a:lnSpc>
              <a:buFontTx/>
              <a:buNone/>
            </a:pPr>
            <a:r>
              <a:rPr lang="en-US" sz="2800" smtClean="0"/>
              <a:t>	                            Bologna in 1088</a:t>
            </a:r>
          </a:p>
          <a:p>
            <a:pPr>
              <a:lnSpc>
                <a:spcPct val="90000"/>
              </a:lnSpc>
              <a:buFontTx/>
              <a:buNone/>
            </a:pPr>
            <a:r>
              <a:rPr lang="en-US" sz="2800" smtClean="0"/>
              <a:t>	</a:t>
            </a:r>
          </a:p>
          <a:p>
            <a:pPr>
              <a:lnSpc>
                <a:spcPct val="90000"/>
              </a:lnSpc>
              <a:buFontTx/>
              <a:buNone/>
            </a:pPr>
            <a:endParaRPr lang="en-US" sz="2800" smtClean="0"/>
          </a:p>
          <a:p>
            <a:pPr>
              <a:lnSpc>
                <a:spcPct val="90000"/>
              </a:lnSpc>
              <a:buFontTx/>
              <a:buNone/>
            </a:pPr>
            <a:endParaRPr lang="en-US" sz="2800" smtClean="0"/>
          </a:p>
          <a:p>
            <a:pPr>
              <a:lnSpc>
                <a:spcPct val="90000"/>
              </a:lnSpc>
              <a:buFontTx/>
              <a:buNone/>
            </a:pPr>
            <a:endParaRPr lang="en-US" sz="2800" smtClean="0"/>
          </a:p>
          <a:p>
            <a:pPr>
              <a:lnSpc>
                <a:spcPct val="90000"/>
              </a:lnSpc>
              <a:buFontTx/>
              <a:buNone/>
            </a:pPr>
            <a:r>
              <a:rPr lang="en-US" sz="2800" smtClean="0"/>
              <a:t>                         Oxford in 1096</a:t>
            </a:r>
          </a:p>
          <a:p>
            <a:pPr>
              <a:lnSpc>
                <a:spcPct val="90000"/>
              </a:lnSpc>
              <a:buFontTx/>
              <a:buNone/>
            </a:pPr>
            <a:endParaRPr lang="en-US" sz="2800" smtClean="0"/>
          </a:p>
          <a:p>
            <a:pPr>
              <a:lnSpc>
                <a:spcPct val="90000"/>
              </a:lnSpc>
              <a:buFontTx/>
              <a:buNone/>
            </a:pPr>
            <a:r>
              <a:rPr lang="en-US" sz="2800" smtClean="0"/>
              <a:t>	Europe adds 70 universities in 500 years</a:t>
            </a:r>
          </a:p>
          <a:p>
            <a:pPr>
              <a:lnSpc>
                <a:spcPct val="90000"/>
              </a:lnSpc>
              <a:buFontTx/>
              <a:buNone/>
            </a:pPr>
            <a:r>
              <a:rPr lang="en-US" sz="2800" smtClean="0"/>
              <a:t>    i.e. 1 university/million population around 1500AD</a:t>
            </a:r>
          </a:p>
          <a:p>
            <a:pPr>
              <a:lnSpc>
                <a:spcPct val="90000"/>
              </a:lnSpc>
              <a:buFontTx/>
              <a:buNone/>
            </a:pPr>
            <a:r>
              <a:rPr lang="en-US" sz="2800" smtClean="0"/>
              <a:t>	India and China?  0</a:t>
            </a:r>
          </a:p>
        </p:txBody>
      </p:sp>
      <p:pic>
        <p:nvPicPr>
          <p:cNvPr id="29700" name="Picture 4" descr="Bologna_University_seal">
            <a:hlinkClick r:id="rId3" tooltip="Bologna University seal.jpg"/>
          </p:cNvPr>
          <p:cNvPicPr>
            <a:picLocks noChangeAspect="1" noChangeArrowheads="1"/>
          </p:cNvPicPr>
          <p:nvPr>
            <p:ph sz="quarter" idx="2"/>
          </p:nvPr>
        </p:nvPicPr>
        <p:blipFill>
          <a:blip r:embed="rId4" cstate="print"/>
          <a:srcRect/>
          <a:stretch>
            <a:fillRect/>
          </a:stretch>
        </p:blipFill>
        <p:spPr>
          <a:xfrm>
            <a:off x="6324600" y="1600200"/>
            <a:ext cx="2060575" cy="2060575"/>
          </a:xfrm>
        </p:spPr>
      </p:pic>
      <p:pic>
        <p:nvPicPr>
          <p:cNvPr id="29701" name="Picture 6" descr="200px-Oxford_University_Logo">
            <a:hlinkClick r:id="rId5" tooltip="Oxford University Logo.jpg"/>
          </p:cNvPr>
          <p:cNvPicPr>
            <a:picLocks noChangeAspect="1" noChangeArrowheads="1"/>
          </p:cNvPicPr>
          <p:nvPr>
            <p:ph sz="quarter" idx="3"/>
          </p:nvPr>
        </p:nvPicPr>
        <p:blipFill>
          <a:blip r:embed="rId6" cstate="print"/>
          <a:srcRect/>
          <a:stretch>
            <a:fillRect/>
          </a:stretch>
        </p:blipFill>
        <p:spPr>
          <a:xfrm>
            <a:off x="1066800" y="2438400"/>
            <a:ext cx="1828800" cy="18288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lstStyle/>
          <a:p>
            <a:r>
              <a:rPr lang="en-US" smtClean="0">
                <a:solidFill>
                  <a:srgbClr val="FFC000"/>
                </a:solidFill>
              </a:rPr>
              <a:t>India, Kerala and Scandinavia</a:t>
            </a:r>
          </a:p>
        </p:txBody>
      </p:sp>
      <p:graphicFrame>
        <p:nvGraphicFramePr>
          <p:cNvPr id="4" name="Table Placeholder 3"/>
          <p:cNvGraphicFramePr>
            <a:graphicFrameLocks noGrp="1"/>
          </p:cNvGraphicFramePr>
          <p:nvPr>
            <p:ph type="tbl" idx="4294967295"/>
          </p:nvPr>
        </p:nvGraphicFramePr>
        <p:xfrm>
          <a:off x="457200" y="2362200"/>
          <a:ext cx="8153400" cy="2103438"/>
        </p:xfrm>
        <a:graphic>
          <a:graphicData uri="http://schemas.openxmlformats.org/drawingml/2006/table">
            <a:tbl>
              <a:tblPr firstRow="1" bandRow="1">
                <a:tableStyleId>{21E4AEA4-8DFA-4A89-87EB-49C32662AFE0}</a:tableStyleId>
              </a:tblPr>
              <a:tblGrid>
                <a:gridCol w="2038350"/>
                <a:gridCol w="2038350"/>
                <a:gridCol w="2038350"/>
                <a:gridCol w="2038350"/>
              </a:tblGrid>
              <a:tr h="701146">
                <a:tc>
                  <a:txBody>
                    <a:bodyPr/>
                    <a:lstStyle/>
                    <a:p>
                      <a:endParaRPr lang="en-US" sz="1800" dirty="0"/>
                    </a:p>
                  </a:txBody>
                  <a:tcPr marT="45727" marB="45727"/>
                </a:tc>
                <a:tc>
                  <a:txBody>
                    <a:bodyPr/>
                    <a:lstStyle/>
                    <a:p>
                      <a:r>
                        <a:rPr lang="en-US" sz="1800" dirty="0" smtClean="0"/>
                        <a:t>India</a:t>
                      </a:r>
                      <a:endParaRPr lang="en-US" sz="1800" dirty="0"/>
                    </a:p>
                  </a:txBody>
                  <a:tcPr marT="45727" marB="45727"/>
                </a:tc>
                <a:tc>
                  <a:txBody>
                    <a:bodyPr/>
                    <a:lstStyle/>
                    <a:p>
                      <a:r>
                        <a:rPr lang="en-US" sz="1800" dirty="0" smtClean="0"/>
                        <a:t>Kerala</a:t>
                      </a:r>
                      <a:endParaRPr lang="en-US" sz="1800" dirty="0"/>
                    </a:p>
                  </a:txBody>
                  <a:tcPr marT="45727" marB="45727"/>
                </a:tc>
                <a:tc>
                  <a:txBody>
                    <a:bodyPr/>
                    <a:lstStyle/>
                    <a:p>
                      <a:r>
                        <a:rPr lang="en-US" sz="1800" dirty="0" smtClean="0"/>
                        <a:t>Scandinavia</a:t>
                      </a:r>
                      <a:endParaRPr lang="en-US" sz="1800" dirty="0"/>
                    </a:p>
                  </a:txBody>
                  <a:tcPr marT="45727" marB="45727"/>
                </a:tc>
              </a:tr>
              <a:tr h="701146">
                <a:tc>
                  <a:txBody>
                    <a:bodyPr/>
                    <a:lstStyle/>
                    <a:p>
                      <a:r>
                        <a:rPr lang="en-US" sz="1800" dirty="0" smtClean="0"/>
                        <a:t>Population</a:t>
                      </a:r>
                      <a:endParaRPr lang="en-US" sz="1800" dirty="0"/>
                    </a:p>
                  </a:txBody>
                  <a:tcPr marT="45727" marB="45727"/>
                </a:tc>
                <a:tc>
                  <a:txBody>
                    <a:bodyPr/>
                    <a:lstStyle/>
                    <a:p>
                      <a:r>
                        <a:rPr lang="en-US" sz="1800" dirty="0" smtClean="0"/>
                        <a:t>1238 million</a:t>
                      </a:r>
                      <a:endParaRPr lang="en-US" sz="1800" dirty="0"/>
                    </a:p>
                  </a:txBody>
                  <a:tcPr marT="45727" marB="45727"/>
                </a:tc>
                <a:tc>
                  <a:txBody>
                    <a:bodyPr/>
                    <a:lstStyle/>
                    <a:p>
                      <a:r>
                        <a:rPr lang="en-US" sz="1800" dirty="0" smtClean="0"/>
                        <a:t>33 million</a:t>
                      </a:r>
                      <a:endParaRPr lang="en-US" sz="1800" dirty="0"/>
                    </a:p>
                  </a:txBody>
                  <a:tcPr marT="45727" marB="45727"/>
                </a:tc>
                <a:tc>
                  <a:txBody>
                    <a:bodyPr/>
                    <a:lstStyle/>
                    <a:p>
                      <a:r>
                        <a:rPr lang="en-US" sz="1800" dirty="0" smtClean="0"/>
                        <a:t>26 million</a:t>
                      </a:r>
                      <a:endParaRPr lang="en-US" sz="1800" dirty="0"/>
                    </a:p>
                  </a:txBody>
                  <a:tcPr marT="45727" marB="45727"/>
                </a:tc>
              </a:tr>
              <a:tr h="701146">
                <a:tc>
                  <a:txBody>
                    <a:bodyPr/>
                    <a:lstStyle/>
                    <a:p>
                      <a:r>
                        <a:rPr lang="en-US" sz="1800" dirty="0" smtClean="0"/>
                        <a:t>No of </a:t>
                      </a:r>
                      <a:r>
                        <a:rPr lang="en-US" sz="1800" dirty="0" err="1" smtClean="0"/>
                        <a:t>Univ</a:t>
                      </a:r>
                      <a:r>
                        <a:rPr lang="en-US" sz="1800" dirty="0" smtClean="0"/>
                        <a:t> </a:t>
                      </a:r>
                    </a:p>
                    <a:p>
                      <a:r>
                        <a:rPr lang="en-US" sz="1800" dirty="0" smtClean="0"/>
                        <a:t>in ARWU Top 500</a:t>
                      </a:r>
                      <a:endParaRPr lang="en-US" sz="1800" dirty="0"/>
                    </a:p>
                  </a:txBody>
                  <a:tcPr marT="45727" marB="45727"/>
                </a:tc>
                <a:tc>
                  <a:txBody>
                    <a:bodyPr/>
                    <a:lstStyle/>
                    <a:p>
                      <a:r>
                        <a:rPr lang="en-US" sz="1800" dirty="0" smtClean="0"/>
                        <a:t>1</a:t>
                      </a:r>
                      <a:endParaRPr lang="en-US" sz="1800" dirty="0"/>
                    </a:p>
                  </a:txBody>
                  <a:tcPr marT="45727" marB="45727"/>
                </a:tc>
                <a:tc>
                  <a:txBody>
                    <a:bodyPr/>
                    <a:lstStyle/>
                    <a:p>
                      <a:r>
                        <a:rPr lang="en-US" sz="1800" dirty="0" smtClean="0"/>
                        <a:t>0</a:t>
                      </a:r>
                      <a:endParaRPr lang="en-US" sz="1800" dirty="0"/>
                    </a:p>
                  </a:txBody>
                  <a:tcPr marT="45727" marB="45727"/>
                </a:tc>
                <a:tc>
                  <a:txBody>
                    <a:bodyPr/>
                    <a:lstStyle/>
                    <a:p>
                      <a:r>
                        <a:rPr lang="en-US" sz="1800" dirty="0" smtClean="0"/>
                        <a:t>24</a:t>
                      </a:r>
                      <a:endParaRPr lang="en-US" sz="1800" dirty="0"/>
                    </a:p>
                  </a:txBody>
                  <a:tcPr marT="45727" marB="45727"/>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38400" y="304800"/>
            <a:ext cx="3810000" cy="715963"/>
          </a:xfrm>
        </p:spPr>
        <p:txBody>
          <a:bodyPr/>
          <a:lstStyle/>
          <a:p>
            <a:pPr eaLnBrk="1" hangingPunct="1"/>
            <a:r>
              <a:rPr lang="en-US" sz="4000" smtClean="0">
                <a:solidFill>
                  <a:schemeClr val="folHlink"/>
                </a:solidFill>
              </a:rPr>
              <a:t>GERD?</a:t>
            </a:r>
          </a:p>
        </p:txBody>
      </p:sp>
      <p:sp>
        <p:nvSpPr>
          <p:cNvPr id="5123" name="Rectangle 3"/>
          <p:cNvSpPr>
            <a:spLocks noGrp="1" noChangeArrowheads="1"/>
          </p:cNvSpPr>
          <p:nvPr>
            <p:ph type="body" idx="1"/>
          </p:nvPr>
        </p:nvSpPr>
        <p:spPr>
          <a:xfrm>
            <a:off x="457200" y="1219200"/>
            <a:ext cx="8305800" cy="5334000"/>
          </a:xfrm>
        </p:spPr>
        <p:txBody>
          <a:bodyPr/>
          <a:lstStyle/>
          <a:p>
            <a:pPr eaLnBrk="1" hangingPunct="1">
              <a:lnSpc>
                <a:spcPct val="80000"/>
              </a:lnSpc>
              <a:buFontTx/>
              <a:buNone/>
            </a:pPr>
            <a:r>
              <a:rPr lang="en-US" sz="2000" smtClean="0"/>
              <a:t>	</a:t>
            </a:r>
          </a:p>
          <a:p>
            <a:pPr eaLnBrk="1" hangingPunct="1">
              <a:lnSpc>
                <a:spcPct val="80000"/>
              </a:lnSpc>
              <a:buFontTx/>
              <a:buNone/>
            </a:pPr>
            <a:r>
              <a:rPr lang="en-US" sz="2000" smtClean="0"/>
              <a:t>	</a:t>
            </a:r>
            <a:r>
              <a:rPr lang="en-US" sz="2400" smtClean="0"/>
              <a:t>J. D. Bernal was the first to perform a measurement of science in a Western country.  In </a:t>
            </a:r>
            <a:r>
              <a:rPr lang="en-US" sz="2400" i="1" smtClean="0"/>
              <a:t>The Social Function of Science </a:t>
            </a:r>
            <a:r>
              <a:rPr lang="en-US" sz="2400" smtClean="0"/>
              <a:t>(1939), Bernal estimated the money devoted to science in the United Kingdom using existing sources of data: government budgets, industrial data</a:t>
            </a:r>
          </a:p>
          <a:p>
            <a:pPr eaLnBrk="1" hangingPunct="1">
              <a:lnSpc>
                <a:spcPct val="80000"/>
              </a:lnSpc>
              <a:buFontTx/>
              <a:buNone/>
            </a:pPr>
            <a:r>
              <a:rPr lang="en-US" sz="2400" smtClean="0"/>
              <a:t>	(from the Association of Scientific Workers) and University Grants Committee reports. He was also the first to suggest a type of measurement that became the main indicator of science and technology: Gross Expenditures on Research and Development (GERD) as a percentage of GDP. </a:t>
            </a:r>
          </a:p>
          <a:p>
            <a:pPr eaLnBrk="1" hangingPunct="1">
              <a:lnSpc>
                <a:spcPct val="80000"/>
              </a:lnSpc>
              <a:buFontTx/>
              <a:buNone/>
            </a:pPr>
            <a:r>
              <a:rPr lang="en-US" sz="2400" smtClean="0"/>
              <a:t>	He compared the UK’s performance (0.1%) with that of the United States (0.6%) and USSR (0.8%) and suggested that Britain should devote (0.5-1.0%)  of its national income to research.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447800" y="914400"/>
          <a:ext cx="6324600" cy="5313363"/>
        </p:xfrm>
        <a:graphic>
          <a:graphicData uri="http://schemas.openxmlformats.org/drawingml/2006/table">
            <a:tbl>
              <a:tblPr/>
              <a:tblGrid>
                <a:gridCol w="2104399"/>
                <a:gridCol w="1596833"/>
                <a:gridCol w="1528398"/>
                <a:gridCol w="1094971"/>
              </a:tblGrid>
              <a:tr h="436884">
                <a:tc gridSpan="4">
                  <a:txBody>
                    <a:bodyPr/>
                    <a:lstStyle/>
                    <a:p>
                      <a:pPr algn="ctr" fontAlgn="ctr"/>
                      <a:r>
                        <a:rPr lang="en-US" sz="2800" b="0" i="0" u="none" strike="noStrike" dirty="0">
                          <a:latin typeface="Arial"/>
                        </a:rPr>
                        <a:t>Universities per million of population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487648">
                <a:tc>
                  <a:txBody>
                    <a:bodyPr/>
                    <a:lstStyle/>
                    <a:p>
                      <a:pPr algn="l" fontAlgn="b"/>
                      <a:r>
                        <a:rPr lang="en-US" sz="1600" b="1" i="0" u="none" strike="noStrike" dirty="0">
                          <a:latin typeface="Arial"/>
                        </a:rPr>
                        <a:t>Division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a:latin typeface="Arial"/>
                        </a:rPr>
                        <a:t>Population 2001 Census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a:latin typeface="Arial"/>
                        </a:rPr>
                        <a:t>Universities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a:latin typeface="Arial"/>
                        </a:rPr>
                        <a:t>Uni/M of Pop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dirty="0">
                          <a:latin typeface="Arial"/>
                        </a:rPr>
                        <a:t>Delhi (UT)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13,850,507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1.23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dirty="0">
                          <a:latin typeface="Arial"/>
                        </a:rPr>
                        <a:t>Himachal Pradesh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6,077,900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1.15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dirty="0" err="1">
                          <a:latin typeface="Arial"/>
                        </a:rPr>
                        <a:t>Uttarakhand</a:t>
                      </a:r>
                      <a:endParaRPr lang="en-US" sz="16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8,489,349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1.06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Jammu &amp; Kashmir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10,143,700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0.89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Tamil Nadu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62,405,679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0.66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Karnataka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52,850,562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Rajasthan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56,507,188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Maharashtra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96,878,627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0.43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Haryana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21,144,564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0.43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Punjab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24,358,999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0.41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Orissa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36,804,660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0.41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Madhya Pradesh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60,348,023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0.35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Andhra Pradesh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76,210,007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0.33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West Bengal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80,176,197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0.32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Kerala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latin typeface="Arial"/>
                        </a:rPr>
                        <a:t>31,841,374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dirty="0">
                          <a:latin typeface="Arial"/>
                        </a:rPr>
                        <a:t>0.28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43824">
                <a:tc>
                  <a:txBody>
                    <a:bodyPr/>
                    <a:lstStyle/>
                    <a:p>
                      <a:pPr algn="l" fontAlgn="b"/>
                      <a:r>
                        <a:rPr lang="en-US" sz="1600" b="0" i="0" u="none" strike="noStrike">
                          <a:latin typeface="Arial"/>
                        </a:rPr>
                        <a:t>Assam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26,655,528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0.26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0" i="0" u="none" strike="noStrike">
                          <a:latin typeface="Arial"/>
                        </a:rPr>
                        <a:t>Uttar Pradesh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166,197,921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latin typeface="Arial"/>
                        </a:rPr>
                        <a:t>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0.25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824">
                <a:tc>
                  <a:txBody>
                    <a:bodyPr/>
                    <a:lstStyle/>
                    <a:p>
                      <a:pPr algn="l" fontAlgn="b"/>
                      <a:r>
                        <a:rPr lang="en-US" sz="1600" b="1" i="0" u="none" strike="noStrike">
                          <a:latin typeface="Arial"/>
                        </a:rPr>
                        <a:t>All 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latin typeface="Arial"/>
                        </a:rPr>
                        <a:t>830,940,785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latin typeface="Arial"/>
                        </a:rPr>
                        <a:t>340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latin typeface="Arial"/>
                        </a:rPr>
                        <a:t>0.41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1066800" y="304800"/>
            <a:ext cx="6934200" cy="425450"/>
          </a:xfrm>
          <a:prstGeom prst="rect">
            <a:avLst/>
          </a:prstGeom>
          <a:noFill/>
          <a:ln w="9525">
            <a:noFill/>
            <a:miter lim="800000"/>
            <a:headEnd/>
            <a:tailEnd/>
          </a:ln>
        </p:spPr>
        <p:txBody>
          <a:bodyPr>
            <a:spAutoFit/>
          </a:bodyPr>
          <a:lstStyle/>
          <a:p>
            <a:pPr algn="ctr"/>
            <a:r>
              <a:rPr lang="en-IN" sz="2400" b="1">
                <a:solidFill>
                  <a:srgbClr val="FFC000"/>
                </a:solidFill>
              </a:rPr>
              <a:t>Scimago Institutions Rankings (SIR 2014)</a:t>
            </a:r>
            <a:endParaRPr lang="en-IN" sz="2400">
              <a:solidFill>
                <a:srgbClr val="FFC000"/>
              </a:solidFill>
            </a:endParaRPr>
          </a:p>
        </p:txBody>
      </p:sp>
      <p:sp>
        <p:nvSpPr>
          <p:cNvPr id="32771" name="Rectangle 2"/>
          <p:cNvSpPr>
            <a:spLocks noChangeArrowheads="1"/>
          </p:cNvSpPr>
          <p:nvPr/>
        </p:nvSpPr>
        <p:spPr bwMode="auto">
          <a:xfrm>
            <a:off x="609600" y="990600"/>
            <a:ext cx="7924800" cy="5324475"/>
          </a:xfrm>
          <a:prstGeom prst="rect">
            <a:avLst/>
          </a:prstGeom>
          <a:noFill/>
          <a:ln w="9525">
            <a:noFill/>
            <a:miter lim="800000"/>
            <a:headEnd/>
            <a:tailEnd/>
          </a:ln>
        </p:spPr>
        <p:txBody>
          <a:bodyPr>
            <a:spAutoFit/>
          </a:bodyPr>
          <a:lstStyle/>
          <a:p>
            <a:r>
              <a:rPr lang="en-IN" sz="2000"/>
              <a:t>Two output dimensions, quantity and quality. </a:t>
            </a:r>
          </a:p>
          <a:p>
            <a:endParaRPr lang="en-IN" sz="2000"/>
          </a:p>
          <a:p>
            <a:r>
              <a:rPr lang="en-IN" sz="2000"/>
              <a:t>The quantity or size dimension is given simply by the number of articles  published during the five-year window, normalized on the 0-100 scale. We indicate this normalized quantity indicator by Output  </a:t>
            </a:r>
            <a:r>
              <a:rPr lang="en-IN" sz="2000" i="1"/>
              <a:t>O</a:t>
            </a:r>
            <a:r>
              <a:rPr lang="en-IN" sz="2000"/>
              <a:t>. For this entire cycle from 2009 to 2014, the Centre National de la Recherche Scientifique (CNRS) of France was listed as the top ranking institution in the world with the score of 100. </a:t>
            </a:r>
          </a:p>
          <a:p>
            <a:endParaRPr lang="en-IN" sz="2000"/>
          </a:p>
          <a:p>
            <a:r>
              <a:rPr lang="en-IN" sz="2000"/>
              <a:t>The second dimension is quality. SIR gives several field-normalized size-independent indicators which are in varying ways proxies for this but we shall restrict attention to only one – Excellence Rate, which is the proportion (in %) of an institution’s scientific output that is included into the set of the 10% of the most cited papers in their respective scientific fields and is a measure of high quality output of research institutions. Again, for each year, these values are normalized so that the highest ranking performer has a score of 100. We indicate this normalized quality indicator by q.</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1239838" y="1447800"/>
            <a:ext cx="7239000" cy="4229100"/>
          </a:xfrm>
          <a:prstGeom prst="rect">
            <a:avLst/>
          </a:prstGeom>
          <a:noFill/>
          <a:ln w="9525">
            <a:noFill/>
            <a:miter lim="800000"/>
            <a:headEnd/>
            <a:tailEnd/>
          </a:ln>
        </p:spPr>
        <p:txBody>
          <a:bodyPr>
            <a:spAutoFit/>
          </a:bodyPr>
          <a:lstStyle/>
          <a:p>
            <a:r>
              <a:rPr lang="en-IN" sz="2400"/>
              <a:t>One size-dependent input indicator, the Scientific talent pool (STP) which is the total number of authors from an institution in the total publication output of that institution during a particular period of time as a meaningful measure of the input into research activities. </a:t>
            </a:r>
          </a:p>
          <a:p>
            <a:endParaRPr lang="en-IN" sz="2400"/>
          </a:p>
          <a:p>
            <a:r>
              <a:rPr lang="en-IN" sz="2400"/>
              <a:t>This is also normalized in the same manner as above and again for the period from 2009 to 2014, CNRS of France was listed as the largest institution in the world with the score of 100.We indicate this normalized input indicator by STP.</a:t>
            </a:r>
          </a:p>
        </p:txBody>
      </p:sp>
      <p:sp>
        <p:nvSpPr>
          <p:cNvPr id="33795" name="Rectangle 2"/>
          <p:cNvSpPr>
            <a:spLocks noChangeArrowheads="1"/>
          </p:cNvSpPr>
          <p:nvPr/>
        </p:nvSpPr>
        <p:spPr bwMode="auto">
          <a:xfrm>
            <a:off x="1066800" y="304800"/>
            <a:ext cx="6934200" cy="425450"/>
          </a:xfrm>
          <a:prstGeom prst="rect">
            <a:avLst/>
          </a:prstGeom>
          <a:noFill/>
          <a:ln w="9525">
            <a:noFill/>
            <a:miter lim="800000"/>
            <a:headEnd/>
            <a:tailEnd/>
          </a:ln>
        </p:spPr>
        <p:txBody>
          <a:bodyPr>
            <a:spAutoFit/>
          </a:bodyPr>
          <a:lstStyle/>
          <a:p>
            <a:pPr algn="ctr"/>
            <a:r>
              <a:rPr lang="en-IN" sz="2400" b="1">
                <a:solidFill>
                  <a:srgbClr val="FFC000"/>
                </a:solidFill>
              </a:rPr>
              <a:t>Scimago Institutions Rankings (SIR 2014)</a:t>
            </a:r>
            <a:endParaRPr lang="en-IN" sz="2400">
              <a:solidFill>
                <a:srgbClr val="FFC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533400" y="685800"/>
            <a:ext cx="8382000" cy="5557838"/>
          </a:xfrm>
          <a:prstGeom prst="rect">
            <a:avLst/>
          </a:prstGeom>
          <a:noFill/>
          <a:ln w="9525">
            <a:noFill/>
            <a:miter lim="800000"/>
            <a:headEnd/>
            <a:tailEnd/>
          </a:ln>
        </p:spPr>
        <p:txBody>
          <a:bodyPr>
            <a:spAutoFit/>
          </a:bodyPr>
          <a:lstStyle/>
          <a:p>
            <a:r>
              <a:rPr lang="en-IN" sz="2400"/>
              <a:t>For a single-valued composite outcome indicator, we computed the second-order indicator called the exergy term from the quantity and quality indicators, </a:t>
            </a:r>
          </a:p>
          <a:p>
            <a:pPr algn="ctr"/>
            <a:r>
              <a:rPr lang="en-IN" sz="2400" i="1">
                <a:solidFill>
                  <a:srgbClr val="FF0000"/>
                </a:solidFill>
              </a:rPr>
              <a:t>X =   q</a:t>
            </a:r>
            <a:r>
              <a:rPr lang="en-IN" sz="2400" i="1" baseline="30000">
                <a:solidFill>
                  <a:srgbClr val="FF0000"/>
                </a:solidFill>
              </a:rPr>
              <a:t>2</a:t>
            </a:r>
            <a:r>
              <a:rPr lang="en-IN" sz="2400" i="1">
                <a:solidFill>
                  <a:srgbClr val="FF0000"/>
                </a:solidFill>
              </a:rPr>
              <a:t>O</a:t>
            </a:r>
            <a:r>
              <a:rPr lang="en-IN" sz="2400">
                <a:solidFill>
                  <a:srgbClr val="FF0000"/>
                </a:solidFill>
              </a:rPr>
              <a:t>. </a:t>
            </a:r>
          </a:p>
          <a:p>
            <a:endParaRPr lang="en-IN" sz="2400"/>
          </a:p>
          <a:p>
            <a:r>
              <a:rPr lang="en-IN" sz="2400"/>
              <a:t>Productivity is then computed as  </a:t>
            </a:r>
          </a:p>
          <a:p>
            <a:pPr algn="ctr"/>
            <a:r>
              <a:rPr lang="en-IN" sz="2400" i="1">
                <a:solidFill>
                  <a:srgbClr val="FF0000"/>
                </a:solidFill>
              </a:rPr>
              <a:t>X</a:t>
            </a:r>
            <a:r>
              <a:rPr lang="en-IN" sz="2400" i="1" baseline="30000">
                <a:solidFill>
                  <a:srgbClr val="FF0000"/>
                </a:solidFill>
              </a:rPr>
              <a:t>2</a:t>
            </a:r>
            <a:r>
              <a:rPr lang="en-IN" sz="2400" i="1">
                <a:solidFill>
                  <a:srgbClr val="FF0000"/>
                </a:solidFill>
              </a:rPr>
              <a:t>/STP</a:t>
            </a:r>
            <a:r>
              <a:rPr lang="en-IN" sz="2400">
                <a:solidFill>
                  <a:srgbClr val="FF0000"/>
                </a:solidFill>
              </a:rPr>
              <a:t> </a:t>
            </a:r>
          </a:p>
          <a:p>
            <a:r>
              <a:rPr lang="en-IN" sz="2400"/>
              <a:t>and this becomes a plausible performance indicator. </a:t>
            </a:r>
          </a:p>
          <a:p>
            <a:r>
              <a:rPr lang="en-IN" sz="2400"/>
              <a:t> </a:t>
            </a:r>
          </a:p>
          <a:p>
            <a:r>
              <a:rPr lang="en-IN" sz="2400"/>
              <a:t>Input – </a:t>
            </a:r>
            <a:r>
              <a:rPr lang="en-IN" sz="2400" i="1">
                <a:solidFill>
                  <a:srgbClr val="FF0000"/>
                </a:solidFill>
              </a:rPr>
              <a:t>STP</a:t>
            </a:r>
            <a:endParaRPr lang="en-IN" sz="2400">
              <a:solidFill>
                <a:srgbClr val="FF0000"/>
              </a:solidFill>
            </a:endParaRPr>
          </a:p>
          <a:p>
            <a:r>
              <a:rPr lang="en-IN" sz="2400"/>
              <a:t>Output – </a:t>
            </a:r>
            <a:r>
              <a:rPr lang="en-IN" sz="2400" i="1">
                <a:solidFill>
                  <a:srgbClr val="FF0000"/>
                </a:solidFill>
              </a:rPr>
              <a:t>O</a:t>
            </a:r>
            <a:r>
              <a:rPr lang="en-IN" sz="2400"/>
              <a:t> </a:t>
            </a:r>
          </a:p>
          <a:p>
            <a:r>
              <a:rPr lang="en-IN" sz="2400"/>
              <a:t>Excellence- </a:t>
            </a:r>
            <a:r>
              <a:rPr lang="en-IN" sz="2400">
                <a:solidFill>
                  <a:srgbClr val="FF0000"/>
                </a:solidFill>
              </a:rPr>
              <a:t>Exc</a:t>
            </a:r>
            <a:r>
              <a:rPr lang="en-IN" sz="2400"/>
              <a:t> = </a:t>
            </a:r>
            <a:r>
              <a:rPr lang="en-IN" sz="2400" i="1">
                <a:solidFill>
                  <a:srgbClr val="FF0000"/>
                </a:solidFill>
              </a:rPr>
              <a:t>q</a:t>
            </a:r>
            <a:endParaRPr lang="en-IN" sz="2400">
              <a:solidFill>
                <a:srgbClr val="FF0000"/>
              </a:solidFill>
            </a:endParaRPr>
          </a:p>
          <a:p>
            <a:r>
              <a:rPr lang="en-IN" sz="2400"/>
              <a:t>Outcome – </a:t>
            </a:r>
            <a:r>
              <a:rPr lang="en-IN" sz="2400" i="1">
                <a:solidFill>
                  <a:srgbClr val="FF0000"/>
                </a:solidFill>
              </a:rPr>
              <a:t>X =   q</a:t>
            </a:r>
            <a:r>
              <a:rPr lang="en-IN" sz="2400" i="1" baseline="30000">
                <a:solidFill>
                  <a:srgbClr val="FF0000"/>
                </a:solidFill>
              </a:rPr>
              <a:t>2</a:t>
            </a:r>
            <a:r>
              <a:rPr lang="en-IN" sz="2400" i="1">
                <a:solidFill>
                  <a:srgbClr val="FF0000"/>
                </a:solidFill>
              </a:rPr>
              <a:t>O</a:t>
            </a:r>
            <a:r>
              <a:rPr lang="en-IN" sz="2400">
                <a:solidFill>
                  <a:srgbClr val="FF0000"/>
                </a:solidFill>
              </a:rPr>
              <a:t> </a:t>
            </a:r>
          </a:p>
          <a:p>
            <a:r>
              <a:rPr lang="en-IN" sz="2400"/>
              <a:t>Productivity – </a:t>
            </a:r>
            <a:r>
              <a:rPr lang="en-IN" sz="2400" i="1">
                <a:solidFill>
                  <a:srgbClr val="FF0000"/>
                </a:solidFill>
              </a:rPr>
              <a:t>X/STP</a:t>
            </a:r>
            <a:r>
              <a:rPr lang="en-IN" sz="2400">
                <a:solidFill>
                  <a:srgbClr val="FF0000"/>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457200" y="304800"/>
            <a:ext cx="8382000" cy="1089025"/>
          </a:xfrm>
          <a:prstGeom prst="rect">
            <a:avLst/>
          </a:prstGeom>
          <a:noFill/>
          <a:ln w="9525">
            <a:noFill/>
            <a:miter lim="800000"/>
            <a:headEnd/>
            <a:tailEnd/>
          </a:ln>
        </p:spPr>
        <p:txBody>
          <a:bodyPr>
            <a:spAutoFit/>
          </a:bodyPr>
          <a:lstStyle/>
          <a:p>
            <a:r>
              <a:rPr lang="en-IN" sz="2400">
                <a:solidFill>
                  <a:srgbClr val="FFC000"/>
                </a:solidFill>
              </a:rPr>
              <a:t>The ranking of the seven HEIs from Kerala out of the 156 from India from SIR 2014 using the second-order outcome indicator  X. </a:t>
            </a:r>
          </a:p>
        </p:txBody>
      </p:sp>
      <p:graphicFrame>
        <p:nvGraphicFramePr>
          <p:cNvPr id="4" name="Table 3"/>
          <p:cNvGraphicFramePr>
            <a:graphicFrameLocks noGrp="1"/>
          </p:cNvGraphicFramePr>
          <p:nvPr/>
        </p:nvGraphicFramePr>
        <p:xfrm>
          <a:off x="1143000" y="1828800"/>
          <a:ext cx="6705600" cy="4257675"/>
        </p:xfrm>
        <a:graphic>
          <a:graphicData uri="http://schemas.openxmlformats.org/drawingml/2006/table">
            <a:tbl>
              <a:tblPr firstRow="1" firstCol="1" bandRow="1"/>
              <a:tblGrid>
                <a:gridCol w="695865"/>
                <a:gridCol w="4997569"/>
                <a:gridCol w="1012166"/>
              </a:tblGrid>
              <a:tr h="769471">
                <a:tc>
                  <a:txBody>
                    <a:bodyPr/>
                    <a:lstStyle/>
                    <a:p>
                      <a:pPr>
                        <a:lnSpc>
                          <a:spcPct val="115000"/>
                        </a:lnSpc>
                        <a:spcAft>
                          <a:spcPts val="0"/>
                        </a:spcAft>
                      </a:pPr>
                      <a:r>
                        <a:rPr lang="en-IN" sz="1600" dirty="0">
                          <a:solidFill>
                            <a:srgbClr val="000000"/>
                          </a:solidFill>
                          <a:effectLst/>
                          <a:latin typeface="Times New Roman"/>
                          <a:ea typeface="Calibri"/>
                          <a:cs typeface="Times New Roman"/>
                        </a:rPr>
                        <a:t/>
                      </a:r>
                      <a:br>
                        <a:rPr lang="en-IN" sz="1600" dirty="0">
                          <a:solidFill>
                            <a:srgbClr val="000000"/>
                          </a:solidFill>
                          <a:effectLst/>
                          <a:latin typeface="Times New Roman"/>
                          <a:ea typeface="Calibri"/>
                          <a:cs typeface="Times New Roman"/>
                        </a:rPr>
                      </a:br>
                      <a:r>
                        <a:rPr lang="en-IN" sz="1600" b="1" dirty="0">
                          <a:solidFill>
                            <a:srgbClr val="000000"/>
                          </a:solidFill>
                          <a:effectLst/>
                          <a:latin typeface="Calibri"/>
                          <a:ea typeface="Times New Roman"/>
                          <a:cs typeface="Calibri"/>
                        </a:rPr>
                        <a:t>Rank</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solidFill>
                            <a:srgbClr val="000000"/>
                          </a:solidFill>
                          <a:effectLst/>
                          <a:latin typeface="Calibri"/>
                          <a:ea typeface="Times New Roman"/>
                          <a:cs typeface="Calibri"/>
                        </a:rPr>
                        <a:t>Higher Educational Institution</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b="1">
                          <a:solidFill>
                            <a:srgbClr val="000000"/>
                          </a:solidFill>
                          <a:effectLst/>
                          <a:latin typeface="Calibri"/>
                          <a:ea typeface="Times New Roman"/>
                          <a:cs typeface="Calibri"/>
                        </a:rPr>
                        <a:t>X</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192">
                <a:tc>
                  <a:txBody>
                    <a:bodyPr/>
                    <a:lstStyle/>
                    <a:p>
                      <a:pPr algn="r">
                        <a:lnSpc>
                          <a:spcPct val="115000"/>
                        </a:lnSpc>
                        <a:spcAft>
                          <a:spcPts val="0"/>
                        </a:spcAft>
                      </a:pPr>
                      <a:r>
                        <a:rPr lang="en-IN" sz="1600" i="1" dirty="0">
                          <a:solidFill>
                            <a:srgbClr val="FF0000"/>
                          </a:solidFill>
                          <a:effectLst/>
                          <a:latin typeface="Calibri"/>
                          <a:ea typeface="Times New Roman"/>
                          <a:cs typeface="Calibri"/>
                        </a:rPr>
                        <a:t>1</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i="1" dirty="0">
                          <a:solidFill>
                            <a:srgbClr val="FF0000"/>
                          </a:solidFill>
                          <a:effectLst/>
                          <a:latin typeface="Calibri"/>
                          <a:ea typeface="Times New Roman"/>
                          <a:cs typeface="Calibri"/>
                        </a:rPr>
                        <a:t>Indian Institute of Science</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i="1" dirty="0">
                          <a:solidFill>
                            <a:srgbClr val="FF0000"/>
                          </a:solidFill>
                          <a:effectLst/>
                          <a:latin typeface="Calibri"/>
                          <a:ea typeface="Times New Roman"/>
                          <a:cs typeface="Calibri"/>
                        </a:rPr>
                        <a:t>2135.29</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192">
                <a:tc>
                  <a:txBody>
                    <a:bodyPr/>
                    <a:lstStyle/>
                    <a:p>
                      <a:pPr algn="r">
                        <a:lnSpc>
                          <a:spcPct val="115000"/>
                        </a:lnSpc>
                        <a:spcAft>
                          <a:spcPts val="0"/>
                        </a:spcAft>
                      </a:pPr>
                      <a:r>
                        <a:rPr lang="en-IN" sz="1600">
                          <a:solidFill>
                            <a:srgbClr val="000000"/>
                          </a:solidFill>
                          <a:effectLst/>
                          <a:latin typeface="Calibri"/>
                          <a:ea typeface="Times New Roman"/>
                          <a:cs typeface="Calibri"/>
                        </a:rPr>
                        <a:t>37</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rgbClr val="000000"/>
                          </a:solidFill>
                          <a:effectLst/>
                          <a:latin typeface="Calibri"/>
                          <a:ea typeface="Times New Roman"/>
                          <a:cs typeface="Calibri"/>
                        </a:rPr>
                        <a:t>Amrita University</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185.65</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192">
                <a:tc>
                  <a:txBody>
                    <a:bodyPr/>
                    <a:lstStyle/>
                    <a:p>
                      <a:pPr algn="r">
                        <a:lnSpc>
                          <a:spcPct val="115000"/>
                        </a:lnSpc>
                        <a:spcAft>
                          <a:spcPts val="0"/>
                        </a:spcAft>
                      </a:pPr>
                      <a:r>
                        <a:rPr lang="en-IN" sz="1600">
                          <a:solidFill>
                            <a:srgbClr val="000000"/>
                          </a:solidFill>
                          <a:effectLst/>
                          <a:latin typeface="Calibri"/>
                          <a:ea typeface="Times New Roman"/>
                          <a:cs typeface="Calibri"/>
                        </a:rPr>
                        <a:t>67</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rgbClr val="000000"/>
                          </a:solidFill>
                          <a:effectLst/>
                          <a:latin typeface="Calibri"/>
                          <a:ea typeface="Times New Roman"/>
                          <a:cs typeface="Calibri"/>
                        </a:rPr>
                        <a:t>National Institute of Technology Calicut</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94.62</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192">
                <a:tc>
                  <a:txBody>
                    <a:bodyPr/>
                    <a:lstStyle/>
                    <a:p>
                      <a:pPr algn="r">
                        <a:lnSpc>
                          <a:spcPct val="115000"/>
                        </a:lnSpc>
                        <a:spcAft>
                          <a:spcPts val="0"/>
                        </a:spcAft>
                      </a:pPr>
                      <a:r>
                        <a:rPr lang="en-IN" sz="1600">
                          <a:solidFill>
                            <a:srgbClr val="000000"/>
                          </a:solidFill>
                          <a:effectLst/>
                          <a:latin typeface="Calibri"/>
                          <a:ea typeface="Times New Roman"/>
                          <a:cs typeface="Calibri"/>
                        </a:rPr>
                        <a:t>68</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rgbClr val="000000"/>
                          </a:solidFill>
                          <a:effectLst/>
                          <a:latin typeface="Calibri"/>
                          <a:ea typeface="Times New Roman"/>
                          <a:cs typeface="Calibri"/>
                        </a:rPr>
                        <a:t>Cochin University of Science and Technology</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90.71</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192">
                <a:tc>
                  <a:txBody>
                    <a:bodyPr/>
                    <a:lstStyle/>
                    <a:p>
                      <a:pPr algn="r">
                        <a:lnSpc>
                          <a:spcPct val="115000"/>
                        </a:lnSpc>
                        <a:spcAft>
                          <a:spcPts val="0"/>
                        </a:spcAft>
                      </a:pPr>
                      <a:r>
                        <a:rPr lang="en-IN" sz="1600">
                          <a:solidFill>
                            <a:srgbClr val="000000"/>
                          </a:solidFill>
                          <a:effectLst/>
                          <a:latin typeface="Calibri"/>
                          <a:ea typeface="Times New Roman"/>
                          <a:cs typeface="Calibri"/>
                        </a:rPr>
                        <a:t>73</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rgbClr val="000000"/>
                          </a:solidFill>
                          <a:effectLst/>
                          <a:latin typeface="Calibri"/>
                          <a:ea typeface="Times New Roman"/>
                          <a:cs typeface="Calibri"/>
                        </a:rPr>
                        <a:t>University of Kerala</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82.11</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860">
                <a:tc>
                  <a:txBody>
                    <a:bodyPr/>
                    <a:lstStyle/>
                    <a:p>
                      <a:pPr algn="r">
                        <a:lnSpc>
                          <a:spcPct val="115000"/>
                        </a:lnSpc>
                        <a:spcAft>
                          <a:spcPts val="0"/>
                        </a:spcAft>
                      </a:pPr>
                      <a:r>
                        <a:rPr lang="en-IN" sz="1600">
                          <a:solidFill>
                            <a:srgbClr val="000000"/>
                          </a:solidFill>
                          <a:effectLst/>
                          <a:latin typeface="Calibri"/>
                          <a:ea typeface="Times New Roman"/>
                          <a:cs typeface="Calibri"/>
                        </a:rPr>
                        <a:t>78</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err="1">
                          <a:solidFill>
                            <a:srgbClr val="000000"/>
                          </a:solidFill>
                          <a:effectLst/>
                          <a:latin typeface="Calibri"/>
                          <a:ea typeface="Times New Roman"/>
                          <a:cs typeface="Calibri"/>
                        </a:rPr>
                        <a:t>Sree</a:t>
                      </a:r>
                      <a:r>
                        <a:rPr lang="en-IN" sz="1600" dirty="0">
                          <a:solidFill>
                            <a:srgbClr val="000000"/>
                          </a:solidFill>
                          <a:effectLst/>
                          <a:latin typeface="Calibri"/>
                          <a:ea typeface="Times New Roman"/>
                          <a:cs typeface="Calibri"/>
                        </a:rPr>
                        <a:t> </a:t>
                      </a:r>
                      <a:r>
                        <a:rPr lang="en-IN" sz="1600" dirty="0" err="1">
                          <a:solidFill>
                            <a:srgbClr val="000000"/>
                          </a:solidFill>
                          <a:effectLst/>
                          <a:latin typeface="Calibri"/>
                          <a:ea typeface="Times New Roman"/>
                          <a:cs typeface="Calibri"/>
                        </a:rPr>
                        <a:t>Chitra</a:t>
                      </a:r>
                      <a:r>
                        <a:rPr lang="en-IN" sz="1600" dirty="0">
                          <a:solidFill>
                            <a:srgbClr val="000000"/>
                          </a:solidFill>
                          <a:effectLst/>
                          <a:latin typeface="Calibri"/>
                          <a:ea typeface="Times New Roman"/>
                          <a:cs typeface="Calibri"/>
                        </a:rPr>
                        <a:t> </a:t>
                      </a:r>
                      <a:r>
                        <a:rPr lang="en-IN" sz="1600" dirty="0" err="1">
                          <a:solidFill>
                            <a:srgbClr val="000000"/>
                          </a:solidFill>
                          <a:effectLst/>
                          <a:latin typeface="Calibri"/>
                          <a:ea typeface="Times New Roman"/>
                          <a:cs typeface="Calibri"/>
                        </a:rPr>
                        <a:t>Tirunal</a:t>
                      </a:r>
                      <a:r>
                        <a:rPr lang="en-IN" sz="1600" dirty="0">
                          <a:solidFill>
                            <a:srgbClr val="000000"/>
                          </a:solidFill>
                          <a:effectLst/>
                          <a:latin typeface="Calibri"/>
                          <a:ea typeface="Times New Roman"/>
                          <a:cs typeface="Calibri"/>
                        </a:rPr>
                        <a:t> Institute for Medical Sciences and Technology</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69.35</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192">
                <a:tc>
                  <a:txBody>
                    <a:bodyPr/>
                    <a:lstStyle/>
                    <a:p>
                      <a:pPr algn="r">
                        <a:lnSpc>
                          <a:spcPct val="115000"/>
                        </a:lnSpc>
                        <a:spcAft>
                          <a:spcPts val="0"/>
                        </a:spcAft>
                      </a:pPr>
                      <a:r>
                        <a:rPr lang="en-IN" sz="1600">
                          <a:solidFill>
                            <a:srgbClr val="000000"/>
                          </a:solidFill>
                          <a:effectLst/>
                          <a:latin typeface="Calibri"/>
                          <a:ea typeface="Times New Roman"/>
                          <a:cs typeface="Calibri"/>
                        </a:rPr>
                        <a:t>105</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solidFill>
                            <a:srgbClr val="000000"/>
                          </a:solidFill>
                          <a:effectLst/>
                          <a:latin typeface="Calibri"/>
                          <a:ea typeface="Times New Roman"/>
                          <a:cs typeface="Calibri"/>
                        </a:rPr>
                        <a:t>Mahatma Gandhi University</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37.50</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192">
                <a:tc>
                  <a:txBody>
                    <a:bodyPr/>
                    <a:lstStyle/>
                    <a:p>
                      <a:pPr algn="r">
                        <a:lnSpc>
                          <a:spcPct val="115000"/>
                        </a:lnSpc>
                        <a:spcAft>
                          <a:spcPts val="0"/>
                        </a:spcAft>
                      </a:pPr>
                      <a:r>
                        <a:rPr lang="en-IN" sz="1600">
                          <a:solidFill>
                            <a:srgbClr val="000000"/>
                          </a:solidFill>
                          <a:effectLst/>
                          <a:latin typeface="Calibri"/>
                          <a:ea typeface="Times New Roman"/>
                          <a:cs typeface="Calibri"/>
                        </a:rPr>
                        <a:t>156</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solidFill>
                            <a:srgbClr val="000000"/>
                          </a:solidFill>
                          <a:effectLst/>
                          <a:latin typeface="Calibri"/>
                          <a:ea typeface="Times New Roman"/>
                          <a:cs typeface="Calibri"/>
                        </a:rPr>
                        <a:t>Kerala Veterinary and Animal Sciences University</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0.16</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582613" y="2057400"/>
            <a:ext cx="7924800" cy="4081463"/>
          </a:xfrm>
          <a:prstGeom prst="rect">
            <a:avLst/>
          </a:prstGeom>
          <a:noFill/>
          <a:ln w="9525">
            <a:noFill/>
            <a:miter lim="800000"/>
            <a:headEnd/>
            <a:tailEnd/>
          </a:ln>
        </p:spPr>
        <p:txBody>
          <a:bodyPr>
            <a:spAutoFit/>
          </a:bodyPr>
          <a:lstStyle/>
          <a:p>
            <a:r>
              <a:rPr lang="en-IN" sz="2400"/>
              <a:t>The Republic of Slovenia, is a small nation state on the Adriatic Sea, bordering Italy to the west, Austria to the north, Croatia to the south and southeast, and Hungary to the northeast. It had a population of 2.06 million in 2013. It is therefore smaller than each of the nine most populous districts of Kerala (Malappuram with a population of 4.11 million according to the 2011 Census was the largest and Alappuzha with 2.13 million was the ninth largest district). Slovenia has one university in the ARWU Top 500, namely the University of Ljubljana. It is the oldest, the largest (61,000 students) and the best ranked university in Slovenia. </a:t>
            </a:r>
          </a:p>
        </p:txBody>
      </p:sp>
      <p:sp>
        <p:nvSpPr>
          <p:cNvPr id="36867" name="Title 1"/>
          <p:cNvSpPr txBox="1">
            <a:spLocks/>
          </p:cNvSpPr>
          <p:nvPr/>
        </p:nvSpPr>
        <p:spPr bwMode="auto">
          <a:xfrm>
            <a:off x="457200" y="195263"/>
            <a:ext cx="8229600" cy="1143000"/>
          </a:xfrm>
          <a:prstGeom prst="rect">
            <a:avLst/>
          </a:prstGeom>
          <a:noFill/>
          <a:ln w="9525">
            <a:noFill/>
            <a:miter lim="800000"/>
            <a:headEnd/>
            <a:tailEnd/>
          </a:ln>
        </p:spPr>
        <p:txBody>
          <a:bodyPr anchor="ctr"/>
          <a:lstStyle/>
          <a:p>
            <a:pPr algn="ctr" eaLnBrk="0" hangingPunct="0">
              <a:spcBef>
                <a:spcPct val="0"/>
              </a:spcBef>
            </a:pPr>
            <a:r>
              <a:rPr lang="en-US" sz="4400">
                <a:solidFill>
                  <a:srgbClr val="FFC000"/>
                </a:solidFill>
              </a:rPr>
              <a:t>Kerala, Slovenia and the University of Ljubljana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524000"/>
          <a:ext cx="8534400" cy="4586288"/>
        </p:xfrm>
        <a:graphic>
          <a:graphicData uri="http://schemas.openxmlformats.org/drawingml/2006/table">
            <a:tbl>
              <a:tblPr firstRow="1" firstCol="1" bandRow="1"/>
              <a:tblGrid>
                <a:gridCol w="4114800"/>
                <a:gridCol w="685800"/>
                <a:gridCol w="685800"/>
                <a:gridCol w="838200"/>
                <a:gridCol w="838200"/>
                <a:gridCol w="533400"/>
                <a:gridCol w="838201"/>
              </a:tblGrid>
              <a:tr h="433055">
                <a:tc>
                  <a:txBody>
                    <a:bodyPr/>
                    <a:lstStyle/>
                    <a:p>
                      <a:pPr>
                        <a:lnSpc>
                          <a:spcPct val="115000"/>
                        </a:lnSpc>
                        <a:spcAft>
                          <a:spcPts val="0"/>
                        </a:spcAft>
                      </a:pPr>
                      <a:r>
                        <a:rPr lang="en-IN" sz="1600" b="1" dirty="0">
                          <a:solidFill>
                            <a:srgbClr val="000000"/>
                          </a:solidFill>
                          <a:effectLst/>
                          <a:latin typeface="Calibri"/>
                          <a:ea typeface="Times New Roman"/>
                          <a:cs typeface="Calibri"/>
                        </a:rPr>
                        <a:t>Benchmarking against U of Ljubljana for 2014</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200" b="1" dirty="0">
                          <a:solidFill>
                            <a:srgbClr val="000000"/>
                          </a:solidFill>
                          <a:effectLst/>
                          <a:latin typeface="Calibri"/>
                          <a:ea typeface="Times New Roman"/>
                          <a:cs typeface="Calibri"/>
                        </a:rPr>
                        <a:t>STP</a:t>
                      </a:r>
                      <a:endParaRPr lang="en-IN" sz="12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200" b="1" dirty="0">
                          <a:solidFill>
                            <a:srgbClr val="000000"/>
                          </a:solidFill>
                          <a:effectLst/>
                          <a:latin typeface="Calibri"/>
                          <a:ea typeface="Times New Roman"/>
                          <a:cs typeface="Calibri"/>
                        </a:rPr>
                        <a:t>OUTPUT</a:t>
                      </a:r>
                      <a:endParaRPr lang="en-IN" sz="12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200" b="1" dirty="0">
                          <a:solidFill>
                            <a:srgbClr val="000000"/>
                          </a:solidFill>
                          <a:effectLst/>
                          <a:latin typeface="Calibri"/>
                          <a:ea typeface="Times New Roman"/>
                          <a:cs typeface="Calibri"/>
                        </a:rPr>
                        <a:t>Excellence</a:t>
                      </a:r>
                      <a:endParaRPr lang="en-IN" sz="12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200" b="1" dirty="0">
                          <a:solidFill>
                            <a:srgbClr val="000000"/>
                          </a:solidFill>
                          <a:effectLst/>
                          <a:latin typeface="Calibri"/>
                          <a:ea typeface="Times New Roman"/>
                          <a:cs typeface="Calibri"/>
                        </a:rPr>
                        <a:t>X</a:t>
                      </a:r>
                      <a:endParaRPr lang="en-IN" sz="12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200" b="1" dirty="0">
                          <a:solidFill>
                            <a:srgbClr val="000000"/>
                          </a:solidFill>
                          <a:effectLst/>
                          <a:latin typeface="Calibri"/>
                          <a:ea typeface="Times New Roman"/>
                          <a:cs typeface="Calibri"/>
                        </a:rPr>
                        <a:t>O/STP</a:t>
                      </a:r>
                      <a:endParaRPr lang="en-IN" sz="12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200" b="1" dirty="0">
                          <a:solidFill>
                            <a:srgbClr val="000000"/>
                          </a:solidFill>
                          <a:effectLst/>
                          <a:latin typeface="Calibri"/>
                          <a:ea typeface="Times New Roman"/>
                          <a:cs typeface="Calibri"/>
                        </a:rPr>
                        <a:t>X/STP</a:t>
                      </a:r>
                      <a:endParaRPr lang="en-IN" sz="12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3055">
                <a:tc>
                  <a:txBody>
                    <a:bodyPr/>
                    <a:lstStyle/>
                    <a:p>
                      <a:pPr>
                        <a:lnSpc>
                          <a:spcPct val="115000"/>
                        </a:lnSpc>
                        <a:spcAft>
                          <a:spcPts val="0"/>
                        </a:spcAft>
                      </a:pPr>
                      <a:r>
                        <a:rPr lang="en-IN" sz="1600" dirty="0">
                          <a:solidFill>
                            <a:srgbClr val="000000"/>
                          </a:solidFill>
                          <a:effectLst/>
                          <a:latin typeface="Calibri"/>
                          <a:ea typeface="Times New Roman"/>
                          <a:cs typeface="Calibri"/>
                        </a:rPr>
                        <a:t>Amrita University</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0.90</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0.37</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22.40</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185.65</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0.41</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206.28</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3055">
                <a:tc>
                  <a:txBody>
                    <a:bodyPr/>
                    <a:lstStyle/>
                    <a:p>
                      <a:pPr>
                        <a:lnSpc>
                          <a:spcPct val="115000"/>
                        </a:lnSpc>
                        <a:spcAft>
                          <a:spcPts val="0"/>
                        </a:spcAft>
                      </a:pPr>
                      <a:r>
                        <a:rPr lang="en-IN" sz="1600" dirty="0">
                          <a:solidFill>
                            <a:srgbClr val="000000"/>
                          </a:solidFill>
                          <a:effectLst/>
                          <a:latin typeface="Calibri"/>
                          <a:ea typeface="Times New Roman"/>
                          <a:cs typeface="Calibri"/>
                        </a:rPr>
                        <a:t>Cochin University of Science and Technology</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0.86</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0.68</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11.55</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90.71</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0.79</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105.48</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60924">
                <a:tc>
                  <a:txBody>
                    <a:bodyPr/>
                    <a:lstStyle/>
                    <a:p>
                      <a:pPr>
                        <a:lnSpc>
                          <a:spcPct val="115000"/>
                        </a:lnSpc>
                        <a:spcAft>
                          <a:spcPts val="0"/>
                        </a:spcAft>
                      </a:pPr>
                      <a:r>
                        <a:rPr lang="en-IN" sz="1600" dirty="0">
                          <a:solidFill>
                            <a:srgbClr val="000000"/>
                          </a:solidFill>
                          <a:effectLst/>
                          <a:latin typeface="Calibri"/>
                          <a:ea typeface="Times New Roman"/>
                          <a:cs typeface="Calibri"/>
                        </a:rPr>
                        <a:t>Kerala Veterinary and Animal Sciences University</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0.48</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0.18</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0.94</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0.16</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0.38</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0.33</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3055">
                <a:tc>
                  <a:txBody>
                    <a:bodyPr/>
                    <a:lstStyle/>
                    <a:p>
                      <a:pPr>
                        <a:lnSpc>
                          <a:spcPct val="115000"/>
                        </a:lnSpc>
                        <a:spcAft>
                          <a:spcPts val="0"/>
                        </a:spcAft>
                      </a:pPr>
                      <a:r>
                        <a:rPr lang="en-IN" sz="1600" dirty="0">
                          <a:solidFill>
                            <a:srgbClr val="000000"/>
                          </a:solidFill>
                          <a:effectLst/>
                          <a:latin typeface="Calibri"/>
                          <a:ea typeface="Times New Roman"/>
                          <a:cs typeface="Calibri"/>
                        </a:rPr>
                        <a:t>Mahatma Gandhi University</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0.37</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0.26</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12.01</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37.50</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0.70</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101.36</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3055">
                <a:tc>
                  <a:txBody>
                    <a:bodyPr/>
                    <a:lstStyle/>
                    <a:p>
                      <a:pPr>
                        <a:lnSpc>
                          <a:spcPct val="115000"/>
                        </a:lnSpc>
                        <a:spcAft>
                          <a:spcPts val="0"/>
                        </a:spcAft>
                      </a:pPr>
                      <a:r>
                        <a:rPr lang="en-IN" sz="1600">
                          <a:solidFill>
                            <a:srgbClr val="000000"/>
                          </a:solidFill>
                          <a:effectLst/>
                          <a:latin typeface="Calibri"/>
                          <a:ea typeface="Times New Roman"/>
                          <a:cs typeface="Calibri"/>
                        </a:rPr>
                        <a:t>National Institute of Technology Calicut</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0.35</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0.27</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18.72</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94.62</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0.77</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270.34</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60924">
                <a:tc>
                  <a:txBody>
                    <a:bodyPr/>
                    <a:lstStyle/>
                    <a:p>
                      <a:pPr>
                        <a:lnSpc>
                          <a:spcPct val="115000"/>
                        </a:lnSpc>
                        <a:spcAft>
                          <a:spcPts val="0"/>
                        </a:spcAft>
                      </a:pPr>
                      <a:r>
                        <a:rPr lang="en-IN" sz="1600">
                          <a:solidFill>
                            <a:srgbClr val="000000"/>
                          </a:solidFill>
                          <a:effectLst/>
                          <a:latin typeface="Calibri"/>
                          <a:ea typeface="Times New Roman"/>
                          <a:cs typeface="Calibri"/>
                        </a:rPr>
                        <a:t>Sree Chitra Tirunal Institute for Medical Sciences and Technology</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0.57</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0.42</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12.85</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69.35</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0.74</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121.67</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3055">
                <a:tc>
                  <a:txBody>
                    <a:bodyPr/>
                    <a:lstStyle/>
                    <a:p>
                      <a:pPr>
                        <a:lnSpc>
                          <a:spcPct val="115000"/>
                        </a:lnSpc>
                        <a:spcAft>
                          <a:spcPts val="0"/>
                        </a:spcAft>
                      </a:pPr>
                      <a:r>
                        <a:rPr lang="en-IN" sz="1600">
                          <a:solidFill>
                            <a:srgbClr val="000000"/>
                          </a:solidFill>
                          <a:effectLst/>
                          <a:latin typeface="Calibri"/>
                          <a:ea typeface="Times New Roman"/>
                          <a:cs typeface="Calibri"/>
                        </a:rPr>
                        <a:t>University of Kerala</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0.55</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0.39</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14.51</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82.11</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a:solidFill>
                            <a:srgbClr val="000000"/>
                          </a:solidFill>
                          <a:effectLst/>
                          <a:latin typeface="Calibri"/>
                          <a:ea typeface="Times New Roman"/>
                          <a:cs typeface="Calibri"/>
                        </a:rPr>
                        <a:t>0.71</a:t>
                      </a:r>
                      <a:endParaRPr lang="en-IN"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15000"/>
                        </a:lnSpc>
                        <a:spcAft>
                          <a:spcPts val="0"/>
                        </a:spcAft>
                      </a:pPr>
                      <a:r>
                        <a:rPr lang="en-IN" sz="1600" dirty="0">
                          <a:solidFill>
                            <a:srgbClr val="000000"/>
                          </a:solidFill>
                          <a:effectLst/>
                          <a:latin typeface="Calibri"/>
                          <a:ea typeface="Times New Roman"/>
                          <a:cs typeface="Calibri"/>
                        </a:rPr>
                        <a:t>149.29</a:t>
                      </a:r>
                      <a:endParaRPr lang="en-IN"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3055">
                <a:tc>
                  <a:txBody>
                    <a:bodyPr/>
                    <a:lstStyle/>
                    <a:p>
                      <a:pPr>
                        <a:lnSpc>
                          <a:spcPct val="115000"/>
                        </a:lnSpc>
                        <a:spcAft>
                          <a:spcPts val="0"/>
                        </a:spcAft>
                      </a:pPr>
                      <a:r>
                        <a:rPr lang="en-IN" sz="1600" b="1" dirty="0">
                          <a:solidFill>
                            <a:srgbClr val="0070C0"/>
                          </a:solidFill>
                          <a:effectLst/>
                          <a:latin typeface="Calibri"/>
                          <a:ea typeface="Times New Roman"/>
                          <a:cs typeface="Calibri"/>
                        </a:rPr>
                        <a:t>Kerala 7</a:t>
                      </a:r>
                      <a:endParaRPr lang="en-IN" sz="1600" dirty="0">
                        <a:solidFill>
                          <a:srgbClr val="0070C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b="1" dirty="0">
                          <a:solidFill>
                            <a:srgbClr val="0070C0"/>
                          </a:solidFill>
                          <a:effectLst/>
                          <a:latin typeface="Calibri"/>
                          <a:ea typeface="Times New Roman"/>
                          <a:cs typeface="Calibri"/>
                        </a:rPr>
                        <a:t>4.08</a:t>
                      </a:r>
                      <a:endParaRPr lang="en-IN" sz="1600" dirty="0">
                        <a:solidFill>
                          <a:srgbClr val="0070C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b="1" dirty="0">
                          <a:solidFill>
                            <a:srgbClr val="0070C0"/>
                          </a:solidFill>
                          <a:effectLst/>
                          <a:latin typeface="Calibri"/>
                          <a:ea typeface="Times New Roman"/>
                          <a:cs typeface="Calibri"/>
                        </a:rPr>
                        <a:t>2.57</a:t>
                      </a:r>
                      <a:endParaRPr lang="en-IN" sz="1600" dirty="0">
                        <a:solidFill>
                          <a:srgbClr val="0070C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b="1" dirty="0">
                          <a:solidFill>
                            <a:srgbClr val="0070C0"/>
                          </a:solidFill>
                          <a:effectLst/>
                          <a:latin typeface="Calibri"/>
                          <a:ea typeface="Times New Roman"/>
                          <a:cs typeface="Calibri"/>
                        </a:rPr>
                        <a:t>14.76</a:t>
                      </a:r>
                      <a:endParaRPr lang="en-IN" sz="1600" dirty="0">
                        <a:solidFill>
                          <a:srgbClr val="0070C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b="1" dirty="0">
                          <a:solidFill>
                            <a:srgbClr val="0070C0"/>
                          </a:solidFill>
                          <a:effectLst/>
                          <a:latin typeface="Calibri"/>
                          <a:ea typeface="Times New Roman"/>
                          <a:cs typeface="Calibri"/>
                        </a:rPr>
                        <a:t>560.11</a:t>
                      </a:r>
                      <a:endParaRPr lang="en-IN" sz="1600" dirty="0">
                        <a:solidFill>
                          <a:srgbClr val="0070C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b="1" dirty="0">
                          <a:solidFill>
                            <a:srgbClr val="0070C0"/>
                          </a:solidFill>
                          <a:effectLst/>
                          <a:latin typeface="Calibri"/>
                          <a:ea typeface="Times New Roman"/>
                          <a:cs typeface="Calibri"/>
                        </a:rPr>
                        <a:t>0.63</a:t>
                      </a:r>
                      <a:endParaRPr lang="en-IN" sz="1600" dirty="0">
                        <a:solidFill>
                          <a:srgbClr val="0070C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b="1" dirty="0">
                          <a:solidFill>
                            <a:srgbClr val="0070C0"/>
                          </a:solidFill>
                          <a:effectLst/>
                          <a:latin typeface="Calibri"/>
                          <a:ea typeface="Times New Roman"/>
                          <a:cs typeface="Calibri"/>
                        </a:rPr>
                        <a:t>137.28</a:t>
                      </a:r>
                      <a:endParaRPr lang="en-IN" sz="1600" dirty="0">
                        <a:solidFill>
                          <a:srgbClr val="0070C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3055">
                <a:tc>
                  <a:txBody>
                    <a:bodyPr/>
                    <a:lstStyle/>
                    <a:p>
                      <a:pPr>
                        <a:lnSpc>
                          <a:spcPct val="115000"/>
                        </a:lnSpc>
                        <a:spcAft>
                          <a:spcPts val="0"/>
                        </a:spcAft>
                      </a:pPr>
                      <a:r>
                        <a:rPr lang="en-IN" sz="1600" i="1" dirty="0">
                          <a:solidFill>
                            <a:srgbClr val="FF0000"/>
                          </a:solidFill>
                          <a:effectLst/>
                          <a:latin typeface="Calibri"/>
                          <a:ea typeface="Times New Roman"/>
                          <a:cs typeface="Calibri"/>
                        </a:rPr>
                        <a:t>University of </a:t>
                      </a:r>
                      <a:r>
                        <a:rPr lang="en-IN" sz="1600" i="1" dirty="0" err="1">
                          <a:solidFill>
                            <a:srgbClr val="FF0000"/>
                          </a:solidFill>
                          <a:effectLst/>
                          <a:latin typeface="Calibri"/>
                          <a:ea typeface="Times New Roman"/>
                          <a:cs typeface="Calibri"/>
                        </a:rPr>
                        <a:t>Llubljana</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i="1" dirty="0">
                          <a:solidFill>
                            <a:srgbClr val="FF0000"/>
                          </a:solidFill>
                          <a:effectLst/>
                          <a:latin typeface="Calibri"/>
                          <a:ea typeface="Times New Roman"/>
                          <a:cs typeface="Calibri"/>
                        </a:rPr>
                        <a:t>4.71</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i="1" dirty="0">
                          <a:solidFill>
                            <a:srgbClr val="FF0000"/>
                          </a:solidFill>
                          <a:effectLst/>
                          <a:latin typeface="Calibri"/>
                          <a:ea typeface="Times New Roman"/>
                          <a:cs typeface="Calibri"/>
                        </a:rPr>
                        <a:t>5.55</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i="1" dirty="0">
                          <a:solidFill>
                            <a:srgbClr val="FF0000"/>
                          </a:solidFill>
                          <a:effectLst/>
                          <a:latin typeface="Calibri"/>
                          <a:ea typeface="Times New Roman"/>
                          <a:cs typeface="Calibri"/>
                        </a:rPr>
                        <a:t>20.07</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i="1" dirty="0">
                          <a:solidFill>
                            <a:srgbClr val="FF0000"/>
                          </a:solidFill>
                          <a:effectLst/>
                          <a:latin typeface="Calibri"/>
                          <a:ea typeface="Times New Roman"/>
                          <a:cs typeface="Calibri"/>
                        </a:rPr>
                        <a:t>2235.57</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i="1" dirty="0">
                          <a:solidFill>
                            <a:srgbClr val="FF0000"/>
                          </a:solidFill>
                          <a:effectLst/>
                          <a:latin typeface="Calibri"/>
                          <a:ea typeface="Times New Roman"/>
                          <a:cs typeface="Calibri"/>
                        </a:rPr>
                        <a:t>1.18</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IN" sz="1600" i="1" dirty="0">
                          <a:solidFill>
                            <a:srgbClr val="FF0000"/>
                          </a:solidFill>
                          <a:effectLst/>
                          <a:latin typeface="Calibri"/>
                          <a:ea typeface="Times New Roman"/>
                          <a:cs typeface="Calibri"/>
                        </a:rPr>
                        <a:t>474.64</a:t>
                      </a:r>
                      <a:endParaRPr lang="en-IN" sz="1600" dirty="0">
                        <a:solidFill>
                          <a:srgbClr val="FF0000"/>
                        </a:solidFill>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37980" name="Rectangle 2"/>
          <p:cNvSpPr>
            <a:spLocks noChangeArrowheads="1"/>
          </p:cNvSpPr>
          <p:nvPr/>
        </p:nvSpPr>
        <p:spPr bwMode="auto">
          <a:xfrm>
            <a:off x="685800" y="457200"/>
            <a:ext cx="8153400" cy="757238"/>
          </a:xfrm>
          <a:prstGeom prst="rect">
            <a:avLst/>
          </a:prstGeom>
          <a:noFill/>
          <a:ln w="9525">
            <a:noFill/>
            <a:miter lim="800000"/>
            <a:headEnd/>
            <a:tailEnd/>
          </a:ln>
        </p:spPr>
        <p:txBody>
          <a:bodyPr>
            <a:spAutoFit/>
          </a:bodyPr>
          <a:lstStyle/>
          <a:p>
            <a:r>
              <a:rPr lang="en-IN" sz="2400">
                <a:solidFill>
                  <a:srgbClr val="FF9933"/>
                </a:solidFill>
              </a:rPr>
              <a:t>The seven HEIs from Kerala in SIR 2014 benchmarked against the University of Ljubljana for 2014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685800" y="990600"/>
            <a:ext cx="8077200" cy="5373688"/>
          </a:xfrm>
          <a:prstGeom prst="rect">
            <a:avLst/>
          </a:prstGeom>
          <a:noFill/>
          <a:ln w="9525">
            <a:noFill/>
            <a:miter lim="800000"/>
            <a:headEnd/>
            <a:tailEnd/>
          </a:ln>
        </p:spPr>
        <p:txBody>
          <a:bodyPr>
            <a:spAutoFit/>
          </a:bodyPr>
          <a:lstStyle/>
          <a:p>
            <a:r>
              <a:rPr lang="en-IN" sz="2400"/>
              <a:t>During the period 2004-2013, this single university published 18,445 publications according to the Web of Science Core Collection; that is more than all the instititutions in Kerala put together (15,519 records), and nearly twice as much as all higher educational institutions in Kerala (Kerala 7) taken together (9397 records). </a:t>
            </a:r>
          </a:p>
          <a:p>
            <a:endParaRPr lang="en-IN" sz="2400"/>
          </a:p>
          <a:p>
            <a:r>
              <a:rPr lang="en-IN" sz="2400"/>
              <a:t>How do the seven HEIs from Kerala in SIR 2014 fare in comparison with the University of Ljubljana for the latest year in the SIR time series. </a:t>
            </a:r>
          </a:p>
          <a:p>
            <a:endParaRPr lang="en-IN" sz="2400"/>
          </a:p>
          <a:p>
            <a:r>
              <a:rPr lang="en-IN" sz="2400"/>
              <a:t>We see that Ljubljana has a scientific talent pool that is comparable to Kerala 7, but an output productivity that is nearly twice and an outcome productivity that is nearly three and a half times as much.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381000" y="2349500"/>
            <a:ext cx="8132763" cy="3441700"/>
          </a:xfrm>
          <a:prstGeom prst="rect">
            <a:avLst/>
          </a:prstGeom>
          <a:noFill/>
          <a:ln w="9525">
            <a:noFill/>
            <a:miter lim="800000"/>
            <a:headEnd/>
            <a:tailEnd/>
          </a:ln>
        </p:spPr>
        <p:txBody>
          <a:bodyPr lIns="91430" tIns="45716" rIns="91430" bIns="45716"/>
          <a:lstStyle/>
          <a:p>
            <a:pPr marL="266700" indent="-266700" eaLnBrk="0" hangingPunct="0">
              <a:spcBef>
                <a:spcPct val="50000"/>
              </a:spcBef>
            </a:pPr>
            <a:endParaRPr lang="en-AU" altLang="zh-CN" sz="2400">
              <a:ea typeface="宋体" pitchFamily="2" charset="-122"/>
            </a:endParaRPr>
          </a:p>
          <a:p>
            <a:pPr marL="266700" indent="-266700" eaLnBrk="0" hangingPunct="0">
              <a:buFontTx/>
              <a:buChar char="•"/>
            </a:pPr>
            <a:endParaRPr lang="en-AU" altLang="zh-CN" sz="3600">
              <a:ea typeface="宋体" pitchFamily="2" charset="-122"/>
            </a:endParaRPr>
          </a:p>
        </p:txBody>
      </p:sp>
      <p:sp>
        <p:nvSpPr>
          <p:cNvPr id="39939" name="Rectangle 3"/>
          <p:cNvSpPr>
            <a:spLocks noGrp="1" noChangeArrowheads="1"/>
          </p:cNvSpPr>
          <p:nvPr>
            <p:ph type="body" idx="1"/>
          </p:nvPr>
        </p:nvSpPr>
        <p:spPr>
          <a:xfrm>
            <a:off x="381000" y="2349500"/>
            <a:ext cx="8132763" cy="3441700"/>
          </a:xfrm>
          <a:noFill/>
        </p:spPr>
        <p:txBody>
          <a:bodyPr/>
          <a:lstStyle/>
          <a:p>
            <a:pPr marL="266700" indent="-266700">
              <a:lnSpc>
                <a:spcPct val="90000"/>
              </a:lnSpc>
              <a:spcBef>
                <a:spcPct val="50000"/>
              </a:spcBef>
              <a:buFontTx/>
              <a:buNone/>
            </a:pPr>
            <a:endParaRPr lang="en-AU" smtClean="0"/>
          </a:p>
          <a:p>
            <a:pPr marL="266700" indent="-266700">
              <a:lnSpc>
                <a:spcPct val="90000"/>
              </a:lnSpc>
            </a:pPr>
            <a:endParaRPr lang="en-AU" sz="3600" smtClean="0"/>
          </a:p>
        </p:txBody>
      </p:sp>
      <p:pic>
        <p:nvPicPr>
          <p:cNvPr id="39940" name="Picture 4" descr="GRIFF1_REG_col_M"/>
          <p:cNvPicPr>
            <a:picLocks noChangeAspect="1" noChangeArrowheads="1"/>
          </p:cNvPicPr>
          <p:nvPr/>
        </p:nvPicPr>
        <p:blipFill>
          <a:blip r:embed="rId3" cstate="print"/>
          <a:srcRect/>
          <a:stretch>
            <a:fillRect/>
          </a:stretch>
        </p:blipFill>
        <p:spPr bwMode="auto">
          <a:xfrm>
            <a:off x="684213" y="476250"/>
            <a:ext cx="1871662" cy="504825"/>
          </a:xfrm>
          <a:prstGeom prst="rect">
            <a:avLst/>
          </a:prstGeom>
          <a:noFill/>
          <a:ln w="9525">
            <a:noFill/>
            <a:miter lim="800000"/>
            <a:headEnd/>
            <a:tailEnd/>
          </a:ln>
        </p:spPr>
      </p:pic>
      <p:sp>
        <p:nvSpPr>
          <p:cNvPr id="39941" name="Rectangle 5"/>
          <p:cNvSpPr>
            <a:spLocks noChangeArrowheads="1"/>
          </p:cNvSpPr>
          <p:nvPr/>
        </p:nvSpPr>
        <p:spPr bwMode="auto">
          <a:xfrm>
            <a:off x="381000" y="2349500"/>
            <a:ext cx="8132763" cy="3441700"/>
          </a:xfrm>
          <a:prstGeom prst="rect">
            <a:avLst/>
          </a:prstGeom>
          <a:noFill/>
          <a:ln w="9525">
            <a:noFill/>
            <a:miter lim="800000"/>
            <a:headEnd/>
            <a:tailEnd/>
          </a:ln>
        </p:spPr>
        <p:txBody>
          <a:bodyPr lIns="91430" tIns="45716" rIns="91430" bIns="45716"/>
          <a:lstStyle/>
          <a:p>
            <a:pPr marL="266700" indent="-266700" eaLnBrk="0" hangingPunct="0">
              <a:spcBef>
                <a:spcPct val="50000"/>
              </a:spcBef>
            </a:pPr>
            <a:endParaRPr lang="en-AU" sz="2400"/>
          </a:p>
          <a:p>
            <a:pPr marL="266700" indent="-266700" eaLnBrk="0" hangingPunct="0">
              <a:buFontTx/>
              <a:buChar char="•"/>
            </a:pPr>
            <a:endParaRPr lang="en-AU" sz="3600"/>
          </a:p>
        </p:txBody>
      </p:sp>
      <p:sp>
        <p:nvSpPr>
          <p:cNvPr id="39942" name="Rectangle 6"/>
          <p:cNvSpPr>
            <a:spLocks noChangeArrowheads="1"/>
          </p:cNvSpPr>
          <p:nvPr/>
        </p:nvSpPr>
        <p:spPr bwMode="auto">
          <a:xfrm>
            <a:off x="611188" y="1412875"/>
            <a:ext cx="8281987" cy="425450"/>
          </a:xfrm>
          <a:prstGeom prst="rect">
            <a:avLst/>
          </a:prstGeom>
          <a:noFill/>
          <a:ln w="9525">
            <a:noFill/>
            <a:miter lim="800000"/>
            <a:headEnd/>
            <a:tailEnd/>
          </a:ln>
        </p:spPr>
        <p:txBody>
          <a:bodyPr lIns="91430" tIns="45716" rIns="91430" bIns="45716">
            <a:spAutoFit/>
          </a:bodyPr>
          <a:lstStyle/>
          <a:p>
            <a:r>
              <a:rPr lang="en-AU" sz="2400" b="1">
                <a:solidFill>
                  <a:srgbClr val="FF0000"/>
                </a:solidFill>
              </a:rPr>
              <a:t>Profile of a leading university*</a:t>
            </a:r>
          </a:p>
        </p:txBody>
      </p:sp>
      <p:pic>
        <p:nvPicPr>
          <p:cNvPr id="39943" name="Content Placeholder 5"/>
          <p:cNvPicPr>
            <a:picLocks noChangeArrowheads="1"/>
          </p:cNvPicPr>
          <p:nvPr/>
        </p:nvPicPr>
        <p:blipFill>
          <a:blip r:embed="rId4" cstate="print"/>
          <a:srcRect/>
          <a:stretch>
            <a:fillRect/>
          </a:stretch>
        </p:blipFill>
        <p:spPr bwMode="auto">
          <a:xfrm>
            <a:off x="684213" y="2133600"/>
            <a:ext cx="7632700" cy="3959225"/>
          </a:xfrm>
          <a:prstGeom prst="rect">
            <a:avLst/>
          </a:prstGeom>
          <a:noFill/>
          <a:ln w="9525">
            <a:noFill/>
            <a:miter lim="800000"/>
            <a:headEnd/>
            <a:tailEnd/>
          </a:ln>
        </p:spPr>
      </p:pic>
      <p:sp>
        <p:nvSpPr>
          <p:cNvPr id="39944" name="Text Box 8"/>
          <p:cNvSpPr txBox="1">
            <a:spLocks noChangeArrowheads="1"/>
          </p:cNvSpPr>
          <p:nvPr/>
        </p:nvSpPr>
        <p:spPr bwMode="auto">
          <a:xfrm>
            <a:off x="971550" y="6442075"/>
            <a:ext cx="4248150" cy="287338"/>
          </a:xfrm>
          <a:prstGeom prst="rect">
            <a:avLst/>
          </a:prstGeom>
          <a:noFill/>
          <a:ln w="9525">
            <a:noFill/>
            <a:miter lim="800000"/>
            <a:headEnd/>
            <a:tailEnd/>
          </a:ln>
        </p:spPr>
        <p:txBody>
          <a:bodyPr lIns="91430" tIns="45716" rIns="91430" bIns="45716">
            <a:spAutoFit/>
          </a:bodyPr>
          <a:lstStyle/>
          <a:p>
            <a:pPr>
              <a:spcBef>
                <a:spcPct val="50000"/>
              </a:spcBef>
            </a:pPr>
            <a:r>
              <a:rPr lang="en-AU" sz="1400" b="1">
                <a:solidFill>
                  <a:schemeClr val="bg2"/>
                </a:solidFill>
              </a:rPr>
              <a:t>* Sowter, 2008</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381000" y="2349500"/>
            <a:ext cx="8132763" cy="3441700"/>
          </a:xfrm>
          <a:prstGeom prst="rect">
            <a:avLst/>
          </a:prstGeom>
          <a:noFill/>
          <a:ln w="9525">
            <a:noFill/>
            <a:miter lim="800000"/>
            <a:headEnd/>
            <a:tailEnd/>
          </a:ln>
        </p:spPr>
        <p:txBody>
          <a:bodyPr lIns="91430" tIns="45716" rIns="91430" bIns="45716"/>
          <a:lstStyle/>
          <a:p>
            <a:pPr marL="266700" indent="-266700" eaLnBrk="0" hangingPunct="0">
              <a:spcBef>
                <a:spcPct val="50000"/>
              </a:spcBef>
            </a:pPr>
            <a:endParaRPr lang="en-AU" altLang="zh-CN" sz="2400">
              <a:ea typeface="宋体" pitchFamily="2" charset="-122"/>
            </a:endParaRPr>
          </a:p>
          <a:p>
            <a:pPr marL="266700" indent="-266700" eaLnBrk="0" hangingPunct="0">
              <a:buFontTx/>
              <a:buChar char="•"/>
            </a:pPr>
            <a:endParaRPr lang="en-AU" altLang="zh-CN" sz="3600">
              <a:ea typeface="宋体" pitchFamily="2" charset="-122"/>
            </a:endParaRPr>
          </a:p>
        </p:txBody>
      </p:sp>
      <p:sp>
        <p:nvSpPr>
          <p:cNvPr id="40963" name="Rectangle 3"/>
          <p:cNvSpPr>
            <a:spLocks noGrp="1" noChangeArrowheads="1"/>
          </p:cNvSpPr>
          <p:nvPr>
            <p:ph type="body" idx="1"/>
          </p:nvPr>
        </p:nvSpPr>
        <p:spPr>
          <a:xfrm>
            <a:off x="381000" y="2349500"/>
            <a:ext cx="8132763" cy="3441700"/>
          </a:xfrm>
          <a:noFill/>
        </p:spPr>
        <p:txBody>
          <a:bodyPr/>
          <a:lstStyle/>
          <a:p>
            <a:pPr marL="266700" indent="-266700">
              <a:lnSpc>
                <a:spcPct val="90000"/>
              </a:lnSpc>
              <a:spcBef>
                <a:spcPct val="50000"/>
              </a:spcBef>
              <a:buFontTx/>
              <a:buNone/>
            </a:pPr>
            <a:endParaRPr lang="en-AU" smtClean="0"/>
          </a:p>
          <a:p>
            <a:pPr marL="266700" indent="-266700">
              <a:lnSpc>
                <a:spcPct val="90000"/>
              </a:lnSpc>
            </a:pPr>
            <a:endParaRPr lang="en-AU" sz="3600" smtClean="0"/>
          </a:p>
        </p:txBody>
      </p:sp>
      <p:sp>
        <p:nvSpPr>
          <p:cNvPr id="40964" name="Rectangle 5"/>
          <p:cNvSpPr>
            <a:spLocks noChangeArrowheads="1"/>
          </p:cNvSpPr>
          <p:nvPr/>
        </p:nvSpPr>
        <p:spPr bwMode="auto">
          <a:xfrm>
            <a:off x="381000" y="2349500"/>
            <a:ext cx="8132763" cy="3441700"/>
          </a:xfrm>
          <a:prstGeom prst="rect">
            <a:avLst/>
          </a:prstGeom>
          <a:noFill/>
          <a:ln w="9525">
            <a:noFill/>
            <a:miter lim="800000"/>
            <a:headEnd/>
            <a:tailEnd/>
          </a:ln>
        </p:spPr>
        <p:txBody>
          <a:bodyPr lIns="91430" tIns="45716" rIns="91430" bIns="45716"/>
          <a:lstStyle/>
          <a:p>
            <a:pPr marL="266700" indent="-266700" eaLnBrk="0" hangingPunct="0">
              <a:spcBef>
                <a:spcPct val="50000"/>
              </a:spcBef>
            </a:pPr>
            <a:endParaRPr lang="en-AU" sz="2400"/>
          </a:p>
          <a:p>
            <a:pPr marL="266700" indent="-266700" eaLnBrk="0" hangingPunct="0">
              <a:buFontTx/>
              <a:buChar char="•"/>
            </a:pPr>
            <a:endParaRPr lang="en-AU" sz="3600"/>
          </a:p>
        </p:txBody>
      </p:sp>
      <p:sp>
        <p:nvSpPr>
          <p:cNvPr id="40965" name="Rectangle 6"/>
          <p:cNvSpPr>
            <a:spLocks noChangeArrowheads="1"/>
          </p:cNvSpPr>
          <p:nvPr/>
        </p:nvSpPr>
        <p:spPr bwMode="auto">
          <a:xfrm>
            <a:off x="585788" y="1143000"/>
            <a:ext cx="8281987" cy="425450"/>
          </a:xfrm>
          <a:prstGeom prst="rect">
            <a:avLst/>
          </a:prstGeom>
          <a:noFill/>
          <a:ln w="9525">
            <a:noFill/>
            <a:miter lim="800000"/>
            <a:headEnd/>
            <a:tailEnd/>
          </a:ln>
        </p:spPr>
        <p:txBody>
          <a:bodyPr lIns="91430" tIns="45716" rIns="91430" bIns="45716">
            <a:spAutoFit/>
          </a:bodyPr>
          <a:lstStyle/>
          <a:p>
            <a:r>
              <a:rPr lang="en-AU" sz="2400" b="1">
                <a:solidFill>
                  <a:srgbClr val="FF0000"/>
                </a:solidFill>
              </a:rPr>
              <a:t>Profile of a leading university* compared with IISc</a:t>
            </a:r>
          </a:p>
        </p:txBody>
      </p:sp>
      <p:pic>
        <p:nvPicPr>
          <p:cNvPr id="40966" name="Content Placeholder 5"/>
          <p:cNvPicPr>
            <a:picLocks noChangeArrowheads="1"/>
          </p:cNvPicPr>
          <p:nvPr/>
        </p:nvPicPr>
        <p:blipFill>
          <a:blip r:embed="rId3" cstate="print"/>
          <a:srcRect/>
          <a:stretch>
            <a:fillRect/>
          </a:stretch>
        </p:blipFill>
        <p:spPr bwMode="auto">
          <a:xfrm>
            <a:off x="1700213" y="2476500"/>
            <a:ext cx="5451475" cy="3616325"/>
          </a:xfrm>
          <a:prstGeom prst="rect">
            <a:avLst/>
          </a:prstGeom>
          <a:noFill/>
          <a:ln w="9525">
            <a:noFill/>
            <a:miter lim="800000"/>
            <a:headEnd/>
            <a:tailEnd/>
          </a:ln>
        </p:spPr>
      </p:pic>
      <p:sp>
        <p:nvSpPr>
          <p:cNvPr id="40967" name="Text Box 8"/>
          <p:cNvSpPr txBox="1">
            <a:spLocks noChangeArrowheads="1"/>
          </p:cNvSpPr>
          <p:nvPr/>
        </p:nvSpPr>
        <p:spPr bwMode="auto">
          <a:xfrm>
            <a:off x="971550" y="6442075"/>
            <a:ext cx="4248150" cy="287338"/>
          </a:xfrm>
          <a:prstGeom prst="rect">
            <a:avLst/>
          </a:prstGeom>
          <a:noFill/>
          <a:ln w="9525">
            <a:noFill/>
            <a:miter lim="800000"/>
            <a:headEnd/>
            <a:tailEnd/>
          </a:ln>
        </p:spPr>
        <p:txBody>
          <a:bodyPr lIns="91430" tIns="45716" rIns="91430" bIns="45716">
            <a:spAutoFit/>
          </a:bodyPr>
          <a:lstStyle/>
          <a:p>
            <a:pPr>
              <a:spcBef>
                <a:spcPct val="50000"/>
              </a:spcBef>
            </a:pPr>
            <a:r>
              <a:rPr lang="en-AU" sz="1400" b="1">
                <a:solidFill>
                  <a:schemeClr val="bg2"/>
                </a:solidFill>
              </a:rPr>
              <a:t>* Sowter, 2008</a:t>
            </a:r>
          </a:p>
        </p:txBody>
      </p:sp>
      <p:sp>
        <p:nvSpPr>
          <p:cNvPr id="40968" name="TextBox 8"/>
          <p:cNvSpPr txBox="1">
            <a:spLocks noChangeArrowheads="1"/>
          </p:cNvSpPr>
          <p:nvPr/>
        </p:nvSpPr>
        <p:spPr bwMode="auto">
          <a:xfrm>
            <a:off x="7267575" y="4953000"/>
            <a:ext cx="879475" cy="614363"/>
          </a:xfrm>
          <a:prstGeom prst="rect">
            <a:avLst/>
          </a:prstGeom>
          <a:noFill/>
          <a:ln w="9525">
            <a:solidFill>
              <a:srgbClr val="00B050"/>
            </a:solidFill>
            <a:miter lim="800000"/>
            <a:headEnd/>
            <a:tailEnd/>
          </a:ln>
        </p:spPr>
        <p:txBody>
          <a:bodyPr lIns="72731" tIns="36366" rIns="72731" bIns="36366">
            <a:spAutoFit/>
          </a:bodyPr>
          <a:lstStyle/>
          <a:p>
            <a:r>
              <a:rPr lang="en-US" sz="1300" b="1">
                <a:solidFill>
                  <a:srgbClr val="00B050"/>
                </a:solidFill>
              </a:rPr>
              <a:t>US$50m annual budget</a:t>
            </a:r>
            <a:endParaRPr lang="en-IN" sz="1300" b="1">
              <a:solidFill>
                <a:srgbClr val="00B050"/>
              </a:solidFill>
            </a:endParaRPr>
          </a:p>
        </p:txBody>
      </p:sp>
      <p:sp>
        <p:nvSpPr>
          <p:cNvPr id="40969" name="TextBox 9"/>
          <p:cNvSpPr txBox="1">
            <a:spLocks noChangeArrowheads="1"/>
          </p:cNvSpPr>
          <p:nvPr/>
        </p:nvSpPr>
        <p:spPr bwMode="auto">
          <a:xfrm>
            <a:off x="6975475" y="3302000"/>
            <a:ext cx="1112838" cy="433388"/>
          </a:xfrm>
          <a:prstGeom prst="rect">
            <a:avLst/>
          </a:prstGeom>
          <a:noFill/>
          <a:ln w="9525">
            <a:solidFill>
              <a:srgbClr val="00B050"/>
            </a:solidFill>
            <a:miter lim="800000"/>
            <a:headEnd/>
            <a:tailEnd/>
          </a:ln>
        </p:spPr>
        <p:txBody>
          <a:bodyPr lIns="72731" tIns="36366" rIns="72731" bIns="36366">
            <a:spAutoFit/>
          </a:bodyPr>
          <a:lstStyle/>
          <a:p>
            <a:r>
              <a:rPr lang="en-US" sz="1300" b="1">
                <a:solidFill>
                  <a:srgbClr val="00B050"/>
                </a:solidFill>
              </a:rPr>
              <a:t>US$0m endowment</a:t>
            </a:r>
            <a:endParaRPr lang="en-IN" sz="1300" b="1">
              <a:solidFill>
                <a:srgbClr val="00B050"/>
              </a:solidFill>
            </a:endParaRPr>
          </a:p>
        </p:txBody>
      </p:sp>
      <p:sp>
        <p:nvSpPr>
          <p:cNvPr id="40970" name="TextBox 10"/>
          <p:cNvSpPr txBox="1">
            <a:spLocks noChangeArrowheads="1"/>
          </p:cNvSpPr>
          <p:nvPr/>
        </p:nvSpPr>
        <p:spPr bwMode="auto">
          <a:xfrm>
            <a:off x="2168525" y="2032000"/>
            <a:ext cx="879475" cy="473075"/>
          </a:xfrm>
          <a:prstGeom prst="rect">
            <a:avLst/>
          </a:prstGeom>
          <a:noFill/>
          <a:ln w="9525">
            <a:solidFill>
              <a:srgbClr val="C00000"/>
            </a:solidFill>
            <a:miter lim="800000"/>
            <a:headEnd/>
            <a:tailEnd/>
          </a:ln>
        </p:spPr>
        <p:txBody>
          <a:bodyPr lIns="72731" tIns="36366" rIns="72731" bIns="36366">
            <a:spAutoFit/>
          </a:bodyPr>
          <a:lstStyle/>
          <a:p>
            <a:r>
              <a:rPr lang="en-US" sz="1300" b="1">
                <a:solidFill>
                  <a:srgbClr val="CC3300"/>
                </a:solidFill>
              </a:rPr>
              <a:t>&lt;5000</a:t>
            </a:r>
          </a:p>
          <a:p>
            <a:r>
              <a:rPr lang="en-US" sz="1300" b="1">
                <a:solidFill>
                  <a:srgbClr val="CC3300"/>
                </a:solidFill>
              </a:rPr>
              <a:t>students</a:t>
            </a:r>
            <a:endParaRPr lang="en-IN" sz="1300" b="1">
              <a:solidFill>
                <a:srgbClr val="CC3300"/>
              </a:solidFill>
            </a:endParaRPr>
          </a:p>
        </p:txBody>
      </p:sp>
      <p:sp>
        <p:nvSpPr>
          <p:cNvPr id="40971" name="TextBox 12"/>
          <p:cNvSpPr txBox="1">
            <a:spLocks noChangeArrowheads="1"/>
          </p:cNvSpPr>
          <p:nvPr/>
        </p:nvSpPr>
        <p:spPr bwMode="auto">
          <a:xfrm>
            <a:off x="1230313" y="3365500"/>
            <a:ext cx="879475" cy="473075"/>
          </a:xfrm>
          <a:prstGeom prst="rect">
            <a:avLst/>
          </a:prstGeom>
          <a:noFill/>
          <a:ln w="9525">
            <a:solidFill>
              <a:srgbClr val="C00000"/>
            </a:solidFill>
            <a:miter lim="800000"/>
            <a:headEnd/>
            <a:tailEnd/>
          </a:ln>
        </p:spPr>
        <p:txBody>
          <a:bodyPr lIns="72731" tIns="36366" rIns="72731" bIns="36366">
            <a:spAutoFit/>
          </a:bodyPr>
          <a:lstStyle/>
          <a:p>
            <a:r>
              <a:rPr lang="en-US" sz="1300" b="1">
                <a:solidFill>
                  <a:srgbClr val="CC3300"/>
                </a:solidFill>
              </a:rPr>
              <a:t>&lt;500</a:t>
            </a:r>
          </a:p>
          <a:p>
            <a:r>
              <a:rPr lang="en-US" sz="1300" b="1">
                <a:solidFill>
                  <a:srgbClr val="CC3300"/>
                </a:solidFill>
              </a:rPr>
              <a:t>faculty</a:t>
            </a:r>
            <a:endParaRPr lang="en-IN" sz="1300" b="1">
              <a:solidFill>
                <a:srgbClr val="CC3300"/>
              </a:solidFill>
            </a:endParaRPr>
          </a:p>
        </p:txBody>
      </p:sp>
      <p:sp>
        <p:nvSpPr>
          <p:cNvPr id="40972" name="TextBox 14"/>
          <p:cNvSpPr txBox="1">
            <a:spLocks noChangeArrowheads="1"/>
          </p:cNvSpPr>
          <p:nvPr/>
        </p:nvSpPr>
        <p:spPr bwMode="auto">
          <a:xfrm>
            <a:off x="820738" y="5080000"/>
            <a:ext cx="879475" cy="473075"/>
          </a:xfrm>
          <a:prstGeom prst="rect">
            <a:avLst/>
          </a:prstGeom>
          <a:noFill/>
          <a:ln w="9525">
            <a:solidFill>
              <a:srgbClr val="C00000"/>
            </a:solidFill>
            <a:miter lim="800000"/>
            <a:headEnd/>
            <a:tailEnd/>
          </a:ln>
        </p:spPr>
        <p:txBody>
          <a:bodyPr lIns="72731" tIns="36366" rIns="72731" bIns="36366">
            <a:spAutoFit/>
          </a:bodyPr>
          <a:lstStyle/>
          <a:p>
            <a:r>
              <a:rPr lang="en-US" sz="1300" b="1">
                <a:solidFill>
                  <a:srgbClr val="CC3300"/>
                </a:solidFill>
              </a:rPr>
              <a:t>~100</a:t>
            </a:r>
          </a:p>
          <a:p>
            <a:r>
              <a:rPr lang="en-US" sz="1300" b="1">
                <a:solidFill>
                  <a:srgbClr val="CC3300"/>
                </a:solidFill>
              </a:rPr>
              <a:t>years old</a:t>
            </a:r>
            <a:endParaRPr lang="en-IN" sz="1300" b="1">
              <a:solidFill>
                <a:srgbClr val="CC33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895600" y="274638"/>
            <a:ext cx="3276600" cy="792162"/>
          </a:xfrm>
        </p:spPr>
        <p:txBody>
          <a:bodyPr/>
          <a:lstStyle/>
          <a:p>
            <a:pPr eaLnBrk="1" hangingPunct="1"/>
            <a:r>
              <a:rPr lang="en-US" sz="4000" smtClean="0">
                <a:solidFill>
                  <a:schemeClr val="folHlink"/>
                </a:solidFill>
              </a:rPr>
              <a:t>FTERs?</a:t>
            </a:r>
          </a:p>
        </p:txBody>
      </p:sp>
      <p:sp>
        <p:nvSpPr>
          <p:cNvPr id="6147" name="Rectangle 3"/>
          <p:cNvSpPr>
            <a:spLocks noGrp="1" noChangeArrowheads="1"/>
          </p:cNvSpPr>
          <p:nvPr>
            <p:ph type="body" idx="1"/>
          </p:nvPr>
        </p:nvSpPr>
        <p:spPr>
          <a:xfrm>
            <a:off x="457200" y="1447800"/>
            <a:ext cx="8229600" cy="4525963"/>
          </a:xfrm>
        </p:spPr>
        <p:txBody>
          <a:bodyPr/>
          <a:lstStyle/>
          <a:p>
            <a:pPr eaLnBrk="1" hangingPunct="1">
              <a:buFontTx/>
              <a:buNone/>
            </a:pPr>
            <a:r>
              <a:rPr lang="en-US" smtClean="0"/>
              <a:t>	</a:t>
            </a:r>
          </a:p>
          <a:p>
            <a:pPr eaLnBrk="1" hangingPunct="1">
              <a:buFontTx/>
              <a:buNone/>
            </a:pPr>
            <a:r>
              <a:rPr lang="en-US" smtClean="0"/>
              <a:t>	“The ceiling on research and development</a:t>
            </a:r>
          </a:p>
          <a:p>
            <a:pPr eaLnBrk="1" hangingPunct="1">
              <a:buFontTx/>
              <a:buNone/>
            </a:pPr>
            <a:r>
              <a:rPr lang="en-US" smtClean="0"/>
              <a:t>	activities is fixed by the availability of trained personnel, rather than by the amounts of money available. The limiting resource at the moment is manpower”. </a:t>
            </a:r>
          </a:p>
          <a:p>
            <a:pPr eaLnBrk="1" hangingPunct="1"/>
            <a:endParaRPr lang="en-US" smtClean="0"/>
          </a:p>
          <a:p>
            <a:pPr algn="r" eaLnBrk="1" hangingPunct="1">
              <a:buFontTx/>
              <a:buNone/>
            </a:pPr>
            <a:r>
              <a:rPr lang="en-US" sz="2800" smtClean="0">
                <a:solidFill>
                  <a:srgbClr val="006600"/>
                </a:solidFill>
              </a:rPr>
              <a:t>US science adviser J.R. Steelman, in 1947</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8"/>
          <p:cNvSpPr txBox="1">
            <a:spLocks noChangeArrowheads="1"/>
          </p:cNvSpPr>
          <p:nvPr/>
        </p:nvSpPr>
        <p:spPr bwMode="auto">
          <a:xfrm>
            <a:off x="762000" y="1066800"/>
            <a:ext cx="7696200" cy="366713"/>
          </a:xfrm>
          <a:prstGeom prst="rect">
            <a:avLst/>
          </a:prstGeom>
          <a:noFill/>
          <a:ln w="9525">
            <a:noFill/>
            <a:miter lim="800000"/>
            <a:headEnd/>
            <a:tailEnd/>
          </a:ln>
        </p:spPr>
        <p:txBody>
          <a:bodyPr>
            <a:spAutoFit/>
          </a:bodyPr>
          <a:lstStyle/>
          <a:p>
            <a:pPr>
              <a:spcBef>
                <a:spcPct val="50000"/>
              </a:spcBef>
            </a:pPr>
            <a:endParaRPr lang="en-US"/>
          </a:p>
        </p:txBody>
      </p:sp>
      <p:sp>
        <p:nvSpPr>
          <p:cNvPr id="7171" name="Text Box 10"/>
          <p:cNvSpPr txBox="1">
            <a:spLocks noChangeArrowheads="1"/>
          </p:cNvSpPr>
          <p:nvPr/>
        </p:nvSpPr>
        <p:spPr bwMode="auto">
          <a:xfrm>
            <a:off x="685800" y="228600"/>
            <a:ext cx="8153400" cy="4225925"/>
          </a:xfrm>
          <a:prstGeom prst="rect">
            <a:avLst/>
          </a:prstGeom>
          <a:noFill/>
          <a:ln w="9525">
            <a:noFill/>
            <a:miter lim="800000"/>
            <a:headEnd/>
            <a:tailEnd/>
          </a:ln>
        </p:spPr>
        <p:txBody>
          <a:bodyPr>
            <a:spAutoFit/>
          </a:bodyPr>
          <a:lstStyle/>
          <a:p>
            <a:pPr algn="just"/>
            <a:r>
              <a:rPr lang="en-US" sz="6000" b="1">
                <a:solidFill>
                  <a:schemeClr val="folHlink"/>
                </a:solidFill>
              </a:rPr>
              <a:t>Can we measure excellence?</a:t>
            </a:r>
          </a:p>
          <a:p>
            <a:pPr algn="just"/>
            <a:endParaRPr lang="en-US" sz="3200" b="1">
              <a:solidFill>
                <a:schemeClr val="folHlink"/>
              </a:solidFill>
            </a:endParaRPr>
          </a:p>
          <a:p>
            <a:endParaRPr lang="en-AU"/>
          </a:p>
          <a:p>
            <a:endParaRPr lang="en-AU"/>
          </a:p>
          <a:p>
            <a:endParaRPr lang="en-AU"/>
          </a:p>
          <a:p>
            <a:endParaRPr lang="en-AU"/>
          </a:p>
          <a:p>
            <a:endParaRPr lang="en-AU"/>
          </a:p>
          <a:p>
            <a:endParaRPr lang="en-US" sz="2400">
              <a:solidFill>
                <a:srgbClr val="0000CC"/>
              </a:solidFill>
            </a:endParaRPr>
          </a:p>
        </p:txBody>
      </p:sp>
      <p:pic>
        <p:nvPicPr>
          <p:cNvPr id="7172" name="Picture 10" descr="http://sciencecareers.sciencemag.org/sites/default/files/styles/article_lead_image/public/media/sl-impact2-th.jpg?itok=CbPtRrLq"/>
          <p:cNvPicPr>
            <a:picLocks noChangeAspect="1" noChangeArrowheads="1"/>
          </p:cNvPicPr>
          <p:nvPr/>
        </p:nvPicPr>
        <p:blipFill>
          <a:blip r:embed="rId3" cstate="print"/>
          <a:srcRect/>
          <a:stretch>
            <a:fillRect/>
          </a:stretch>
        </p:blipFill>
        <p:spPr bwMode="auto">
          <a:xfrm>
            <a:off x="4419600" y="2438400"/>
            <a:ext cx="3886200" cy="3886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457200" y="1143000"/>
            <a:ext cx="8229600" cy="4525963"/>
          </a:xfrm>
        </p:spPr>
        <p:txBody>
          <a:bodyPr/>
          <a:lstStyle/>
          <a:p>
            <a:pPr eaLnBrk="1" hangingPunct="1">
              <a:buFontTx/>
              <a:buNone/>
            </a:pPr>
            <a:r>
              <a:rPr lang="en-US" smtClean="0"/>
              <a:t>	</a:t>
            </a:r>
          </a:p>
          <a:p>
            <a:pPr>
              <a:buFontTx/>
              <a:buNone/>
            </a:pPr>
            <a:r>
              <a:rPr lang="en-IN" b="1" smtClean="0"/>
              <a:t>Origin of </a:t>
            </a:r>
            <a:r>
              <a:rPr lang="en-IN" b="1" i="1" smtClean="0"/>
              <a:t>EXCEL</a:t>
            </a:r>
            <a:endParaRPr lang="en-IN" b="1" smtClean="0"/>
          </a:p>
          <a:p>
            <a:pPr>
              <a:buFontTx/>
              <a:buNone/>
            </a:pPr>
            <a:r>
              <a:rPr lang="en-IN" smtClean="0"/>
              <a:t>	Middle English </a:t>
            </a:r>
            <a:r>
              <a:rPr lang="en-IN" i="1" smtClean="0"/>
              <a:t>excellen,</a:t>
            </a:r>
            <a:r>
              <a:rPr lang="en-IN" smtClean="0"/>
              <a:t> from Latin </a:t>
            </a:r>
            <a:r>
              <a:rPr lang="en-IN" i="1" smtClean="0"/>
              <a:t>excellere,</a:t>
            </a:r>
            <a:r>
              <a:rPr lang="en-IN" smtClean="0"/>
              <a:t> from </a:t>
            </a:r>
            <a:r>
              <a:rPr lang="en-IN" i="1" smtClean="0"/>
              <a:t>ex-</a:t>
            </a:r>
            <a:r>
              <a:rPr lang="en-IN" smtClean="0"/>
              <a:t> + </a:t>
            </a:r>
            <a:r>
              <a:rPr lang="en-IN" i="1" smtClean="0"/>
              <a:t>-cellere</a:t>
            </a:r>
            <a:r>
              <a:rPr lang="en-IN" smtClean="0"/>
              <a:t> to rise, project; akin to Latin </a:t>
            </a:r>
            <a:r>
              <a:rPr lang="en-IN" i="1" smtClean="0"/>
              <a:t>collis</a:t>
            </a:r>
            <a:r>
              <a:rPr lang="en-IN" smtClean="0"/>
              <a:t> hill — more at </a:t>
            </a:r>
            <a:r>
              <a:rPr lang="en-IN" smtClean="0">
                <a:hlinkClick r:id="rId3" action="ppaction://hlinkfile"/>
              </a:rPr>
              <a:t>hill</a:t>
            </a:r>
            <a:r>
              <a:rPr lang="en-IN" smtClean="0"/>
              <a:t> First Known Use: 15th century</a:t>
            </a:r>
          </a:p>
          <a:p>
            <a:pPr eaLnBrk="1" hangingPunct="1">
              <a:buFontTx/>
              <a:buNone/>
            </a:pPr>
            <a:endParaRPr lang="en-US" smtClean="0"/>
          </a:p>
          <a:p>
            <a:pPr eaLnBrk="1" hangingPunct="1">
              <a:buFontTx/>
              <a:buNone/>
            </a:pPr>
            <a:endParaRPr lang="en-US" smtClean="0"/>
          </a:p>
          <a:p>
            <a:pPr eaLnBrk="1" hangingPunct="1">
              <a:buFontTx/>
              <a:buNone/>
            </a:pPr>
            <a:r>
              <a:rPr lang="en-US" i="1" smtClean="0"/>
              <a:t>	</a:t>
            </a:r>
          </a:p>
        </p:txBody>
      </p:sp>
      <p:pic>
        <p:nvPicPr>
          <p:cNvPr id="8195" name="Picture 2" descr="http://www.merriam-webster.com/styles/default/images/interface/mwol2010_mw_logo_header.gif">
            <a:hlinkClick r:id="rId4"/>
          </p:cNvPr>
          <p:cNvPicPr>
            <a:picLocks noChangeAspect="1" noChangeArrowheads="1"/>
          </p:cNvPicPr>
          <p:nvPr/>
        </p:nvPicPr>
        <p:blipFill>
          <a:blip r:embed="rId5" cstate="print"/>
          <a:srcRect/>
          <a:stretch>
            <a:fillRect/>
          </a:stretch>
        </p:blipFill>
        <p:spPr bwMode="auto">
          <a:xfrm>
            <a:off x="7467600" y="4648200"/>
            <a:ext cx="914400" cy="990600"/>
          </a:xfrm>
          <a:prstGeom prst="rect">
            <a:avLst/>
          </a:prstGeom>
          <a:noFill/>
          <a:ln w="9525">
            <a:noFill/>
            <a:miter lim="800000"/>
            <a:headEnd/>
            <a:tailEnd/>
          </a:ln>
        </p:spPr>
      </p:pic>
      <p:sp>
        <p:nvSpPr>
          <p:cNvPr id="4" name="Down Arrow 3"/>
          <p:cNvSpPr/>
          <p:nvPr/>
        </p:nvSpPr>
        <p:spPr>
          <a:xfrm flipV="1">
            <a:off x="5791200" y="14478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Down Arrow 4"/>
          <p:cNvSpPr/>
          <p:nvPr/>
        </p:nvSpPr>
        <p:spPr>
          <a:xfrm flipV="1">
            <a:off x="5867400" y="990600"/>
            <a:ext cx="4572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6" name="Down Arrow 5"/>
          <p:cNvSpPr/>
          <p:nvPr/>
        </p:nvSpPr>
        <p:spPr>
          <a:xfrm flipV="1">
            <a:off x="6019800" y="16002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7" name="Down Arrow 6"/>
          <p:cNvSpPr/>
          <p:nvPr/>
        </p:nvSpPr>
        <p:spPr>
          <a:xfrm flipV="1">
            <a:off x="6096000" y="12954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8" name="Down Arrow 7"/>
          <p:cNvSpPr/>
          <p:nvPr/>
        </p:nvSpPr>
        <p:spPr>
          <a:xfrm flipV="1">
            <a:off x="5562600" y="12192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2286000" y="1295400"/>
            <a:ext cx="4648200" cy="4648200"/>
          </a:xfrm>
          <a:prstGeom prst="rect">
            <a:avLst/>
          </a:prstGeom>
          <a:noFill/>
          <a:ln w="9525">
            <a:noFill/>
            <a:miter lim="800000"/>
            <a:headEnd/>
            <a:tailEnd/>
          </a:ln>
        </p:spPr>
        <p:txBody>
          <a:bodyPr>
            <a:spAutoFit/>
          </a:bodyPr>
          <a:lstStyle/>
          <a:p>
            <a:r>
              <a:rPr lang="en-US" sz="4000" b="1"/>
              <a:t>Measurement:</a:t>
            </a:r>
          </a:p>
          <a:p>
            <a:endParaRPr lang="en-US" sz="4000"/>
          </a:p>
          <a:p>
            <a:r>
              <a:rPr lang="en-US" sz="4000"/>
              <a:t>Assignment of numbers to objects or processes</a:t>
            </a:r>
          </a:p>
          <a:p>
            <a:endParaRPr lang="en-US" sz="4000"/>
          </a:p>
          <a:p>
            <a:r>
              <a:rPr lang="en-US" sz="2000"/>
              <a:t>Theory of measurement?</a:t>
            </a:r>
          </a:p>
          <a:p>
            <a:endParaRPr lang="en-US"/>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914400" y="1676400"/>
            <a:ext cx="7737475" cy="29591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447800" y="4724400"/>
            <a:ext cx="6734175" cy="10001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533400" y="1752600"/>
            <a:ext cx="4572000" cy="2924175"/>
          </a:xfrm>
          <a:prstGeom prst="rect">
            <a:avLst/>
          </a:prstGeom>
          <a:noFill/>
          <a:ln w="9525">
            <a:noFill/>
            <a:miter lim="800000"/>
            <a:headEnd/>
            <a:tailEnd/>
          </a:ln>
        </p:spPr>
        <p:txBody>
          <a:bodyPr>
            <a:spAutoFit/>
          </a:bodyPr>
          <a:lstStyle/>
          <a:p>
            <a:r>
              <a:rPr lang="en-IN" sz="4000"/>
              <a:t>“Life is not about quantity. It is about quality.” </a:t>
            </a:r>
          </a:p>
          <a:p>
            <a:endParaRPr lang="en-IN" sz="4000"/>
          </a:p>
          <a:p>
            <a:r>
              <a:rPr lang="en-IN" sz="2400"/>
              <a:t>Socrates said over 30 years ago</a:t>
            </a:r>
          </a:p>
        </p:txBody>
      </p:sp>
      <p:pic>
        <p:nvPicPr>
          <p:cNvPr id="11267" name="Picture 2" descr="C:\Users\Director\Desktop\Socrates_856573e.jpg"/>
          <p:cNvPicPr>
            <a:picLocks noChangeAspect="1" noChangeArrowheads="1"/>
          </p:cNvPicPr>
          <p:nvPr/>
        </p:nvPicPr>
        <p:blipFill>
          <a:blip r:embed="rId2" cstate="print"/>
          <a:srcRect/>
          <a:stretch>
            <a:fillRect/>
          </a:stretch>
        </p:blipFill>
        <p:spPr bwMode="auto">
          <a:xfrm>
            <a:off x="5638800" y="914400"/>
            <a:ext cx="3028950" cy="45434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2115</Words>
  <Application>Microsoft Office PowerPoint</Application>
  <PresentationFormat>On-screen Show (4:3)</PresentationFormat>
  <Paragraphs>879</Paragraphs>
  <Slides>39</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Times New Roman</vt:lpstr>
      <vt:lpstr>宋体</vt:lpstr>
      <vt:lpstr>Calibri</vt:lpstr>
      <vt:lpstr>Default Design</vt:lpstr>
      <vt:lpstr>Microsoft Excel Chart</vt:lpstr>
      <vt:lpstr> Quality in Scientific Research  </vt:lpstr>
      <vt:lpstr>Science as a source of progress</vt:lpstr>
      <vt:lpstr>GERD?</vt:lpstr>
      <vt:lpstr>FTERs?</vt:lpstr>
      <vt:lpstr>Slide 5</vt:lpstr>
      <vt:lpstr>Slide 6</vt:lpstr>
      <vt:lpstr>Slide 7</vt:lpstr>
      <vt:lpstr>Slide 8</vt:lpstr>
      <vt:lpstr>Slide 9</vt:lpstr>
      <vt:lpstr>Slide 10</vt:lpstr>
      <vt:lpstr>Slide 11</vt:lpstr>
      <vt:lpstr>Slide 12</vt:lpstr>
      <vt:lpstr>Slide 13</vt:lpstr>
      <vt:lpstr>  The assessment of Indian science  </vt:lpstr>
      <vt:lpstr>Slide 15</vt:lpstr>
      <vt:lpstr>Slide 16</vt:lpstr>
      <vt:lpstr>R&amp;D Personnel</vt:lpstr>
      <vt:lpstr>Slide 18</vt:lpstr>
      <vt:lpstr>Slide 19</vt:lpstr>
      <vt:lpstr>Slide 20</vt:lpstr>
      <vt:lpstr>Slide 21</vt:lpstr>
      <vt:lpstr>Slide 22</vt:lpstr>
      <vt:lpstr>Slide 23</vt:lpstr>
      <vt:lpstr>Slide 24</vt:lpstr>
      <vt:lpstr>Slide 25</vt:lpstr>
      <vt:lpstr>  The assessment of Indian universities </vt:lpstr>
      <vt:lpstr>Slide 27</vt:lpstr>
      <vt:lpstr>Higher Education in Europe</vt:lpstr>
      <vt:lpstr>India, Kerala and Scandinavia</vt:lpstr>
      <vt:lpstr>Slide 30</vt:lpstr>
      <vt:lpstr>Slide 31</vt:lpstr>
      <vt:lpstr>Slide 32</vt:lpstr>
      <vt:lpstr>Slide 33</vt:lpstr>
      <vt:lpstr>Slide 34</vt:lpstr>
      <vt:lpstr>Slide 35</vt:lpstr>
      <vt:lpstr>Slide 36</vt:lpstr>
      <vt:lpstr>Slide 37</vt:lpstr>
      <vt:lpstr>Slide 38</vt:lpstr>
      <vt:lpstr>Slide 39</vt:lpstr>
    </vt:vector>
  </TitlesOfParts>
  <Company>CMMACS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Soft Mathematical Model for Brain Drain</dc:title>
  <dc:creator>G Prathap</dc:creator>
  <cp:lastModifiedBy>DCA119</cp:lastModifiedBy>
  <cp:revision>209</cp:revision>
  <dcterms:created xsi:type="dcterms:W3CDTF">2003-07-01T04:20:25Z</dcterms:created>
  <dcterms:modified xsi:type="dcterms:W3CDTF">2016-10-05T09:53:04Z</dcterms:modified>
</cp:coreProperties>
</file>