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5"/>
  </p:notesMasterIdLst>
  <p:handoutMasterIdLst>
    <p:handoutMasterId r:id="rId16"/>
  </p:handoutMasterIdLst>
  <p:sldIdLst>
    <p:sldId id="256" r:id="rId5"/>
    <p:sldId id="276" r:id="rId6"/>
    <p:sldId id="275" r:id="rId7"/>
    <p:sldId id="277" r:id="rId8"/>
    <p:sldId id="278" r:id="rId9"/>
    <p:sldId id="258" r:id="rId10"/>
    <p:sldId id="260" r:id="rId11"/>
    <p:sldId id="279" r:id="rId12"/>
    <p:sldId id="28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E65"/>
    <a:srgbClr val="692D69"/>
    <a:srgbClr val="892F62"/>
    <a:srgbClr val="943360"/>
    <a:srgbClr val="7F2F5E"/>
    <a:srgbClr val="662F73"/>
    <a:srgbClr val="762E65"/>
    <a:srgbClr val="60357D"/>
    <a:srgbClr val="612F6C"/>
    <a:srgbClr val="7B34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7" d="100"/>
          <a:sy n="87" d="100"/>
        </p:scale>
        <p:origin x="528"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lgn="ct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smtClean="0"/>
            <a:t>Python</a:t>
          </a:r>
          <a:r>
            <a:rPr lang="en-US" baseline="0" dirty="0" smtClean="0"/>
            <a:t> 3.10</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extLst/>
    </dgm:pt>
    <dgm:pt modelId="{E39563C5-C199-4F5B-A899-8CC0710341A0}">
      <dgm:prSet custT="1"/>
      <dgm:spPr/>
      <dgm:t>
        <a:bodyPr/>
        <a:lstStyle/>
        <a:p>
          <a:pPr>
            <a:lnSpc>
              <a:spcPct val="100000"/>
            </a:lnSpc>
          </a:pPr>
          <a:r>
            <a:rPr lang="en-US" sz="1800" dirty="0" smtClean="0"/>
            <a:t>Speech</a:t>
          </a:r>
        </a:p>
        <a:p>
          <a:pPr>
            <a:lnSpc>
              <a:spcPct val="100000"/>
            </a:lnSpc>
          </a:pPr>
          <a:r>
            <a:rPr lang="en-US" sz="1800" dirty="0" smtClean="0"/>
            <a:t>Recognition</a:t>
          </a:r>
          <a:endParaRPr lang="en-US" sz="1800"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extLst/>
    </dgm:pt>
    <dgm:pt modelId="{15B1A768-2666-4AB4-BDA7-F0E3C4160D59}">
      <dgm:prSet/>
      <dgm:spPr/>
      <dgm:t>
        <a:bodyPr/>
        <a:lstStyle/>
        <a:p>
          <a:pPr>
            <a:lnSpc>
              <a:spcPct val="100000"/>
            </a:lnSpc>
          </a:pPr>
          <a:r>
            <a:rPr lang="en-US" dirty="0" smtClean="0"/>
            <a:t>pyttsx3</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extLst/>
    </dgm:pt>
    <dgm:pt modelId="{3AA5586A-C40E-4DDA-98A5-6545F36F46AB}">
      <dgm:prSet/>
      <dgm:spPr/>
      <dgm:t>
        <a:bodyPr/>
        <a:lstStyle/>
        <a:p>
          <a:pPr>
            <a:lnSpc>
              <a:spcPct val="100000"/>
            </a:lnSpc>
          </a:pPr>
          <a:r>
            <a:rPr lang="en-US" dirty="0" err="1" smtClean="0"/>
            <a:t>smtplib</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extLs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t>
        <a:bodyPr/>
        <a:lstStyle/>
        <a:p>
          <a:endParaRPr lang="en-US"/>
        </a:p>
      </dgm:t>
    </dgm:pt>
    <dgm:pt modelId="{174069BD-8FE1-41A2-8250-6A5514FE224C}" type="pres">
      <dgm:prSet presAssocID="{66039115-797B-304C-9FC0-EFABB1F21232}" presName="compNode" presStyleCnt="0"/>
      <dgm:spPr/>
      <dgm:t>
        <a:bodyPr/>
        <a:lstStyle/>
        <a:p>
          <a:endParaRPr lang="en-US"/>
        </a:p>
      </dgm:t>
    </dgm:pt>
    <dgm:pt modelId="{5E340066-1B2E-4C4E-80A2-97E86ABFA479}" type="pres">
      <dgm:prSet presAssocID="{66039115-797B-304C-9FC0-EFABB1F21232}" presName="iconBgRect" presStyleLbl="bgShp" presStyleIdx="0" presStyleCnt="4"/>
      <dgm:spPr>
        <a:solidFill>
          <a:srgbClr val="943360"/>
        </a:solidFill>
      </dgm:spPr>
      <dgm:t>
        <a:bodyPr/>
        <a:lstStyle/>
        <a:p>
          <a:endParaRPr lang="en-US"/>
        </a:p>
      </dgm:t>
    </dgm:pt>
    <dgm:pt modelId="{F55B2F71-E638-412C-8147-FC7081E08B04}" type="pres">
      <dgm:prSet presAssocID="{66039115-797B-304C-9FC0-EFABB1F21232}" presName="iconRect" presStyleLbl="node1" presStyleIdx="0" presStyleCnt="4" custLinFactNeighborX="-2898" custLinFactNeighborY="-518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5CDA7D5A-F452-463F-998B-177A76E8C08F}" type="pres">
      <dgm:prSet presAssocID="{66039115-797B-304C-9FC0-EFABB1F21232}" presName="spaceRect" presStyleCnt="0"/>
      <dgm:spPr/>
      <dgm:t>
        <a:bodyPr/>
        <a:lstStyle/>
        <a:p>
          <a:endParaRPr lang="en-US"/>
        </a:p>
      </dgm:t>
    </dgm:pt>
    <dgm:pt modelId="{E05AF25A-E676-44EA-BB66-F2100ACAD1CB}" type="pres">
      <dgm:prSet presAssocID="{66039115-797B-304C-9FC0-EFABB1F21232}" presName="textRect" presStyleLbl="revTx" presStyleIdx="0" presStyleCnt="4">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t>
        <a:bodyPr/>
        <a:lstStyle/>
        <a:p>
          <a:endParaRPr lang="en-US"/>
        </a:p>
      </dgm:t>
    </dgm:pt>
    <dgm:pt modelId="{75512A68-FA50-4392-A441-C6EC352FE606}" type="pres">
      <dgm:prSet presAssocID="{E39563C5-C199-4F5B-A899-8CC0710341A0}" presName="iconBgRect" presStyleLbl="bgShp" presStyleIdx="1" presStyleCnt="4"/>
      <dgm:spPr>
        <a:solidFill>
          <a:srgbClr val="892F62"/>
        </a:solidFill>
      </dgm:spPr>
      <dgm:t>
        <a:bodyPr/>
        <a:lstStyle/>
        <a:p>
          <a:endParaRPr lang="en-US"/>
        </a:p>
      </dgm:t>
    </dgm:pt>
    <dgm:pt modelId="{C425A8E1-258A-4D4B-9D55-24376C0AB360}" type="pres">
      <dgm:prSet presAssocID="{E39563C5-C199-4F5B-A899-8CC0710341A0}" presName="iconRect" presStyleLbl="node1" presStyleIdx="1" presStyleCnt="4" custLinFactNeighborX="44" custLinFactNeighborY="420"/>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t>
        <a:bodyPr/>
        <a:lstStyle/>
        <a:p>
          <a:endParaRPr lang="en-US"/>
        </a:p>
      </dgm:t>
    </dgm:pt>
    <dgm:pt modelId="{523C7F31-A7C1-43C9-AE27-AAE9100EE1FE}" type="pres">
      <dgm:prSet presAssocID="{E39563C5-C199-4F5B-A899-8CC0710341A0}" presName="textRect" presStyleLbl="revTx" presStyleIdx="1" presStyleCnt="4">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495B68A9-1523-4F46-9B02-682098319643}" type="pres">
      <dgm:prSet presAssocID="{15B1A768-2666-4AB4-BDA7-F0E3C4160D59}" presName="compNode" presStyleCnt="0"/>
      <dgm:spPr/>
      <dgm:t>
        <a:bodyPr/>
        <a:lstStyle/>
        <a:p>
          <a:endParaRPr lang="en-US"/>
        </a:p>
      </dgm:t>
    </dgm:pt>
    <dgm:pt modelId="{2CA4BD4C-87EF-4944-9E57-97154B3B633C}" type="pres">
      <dgm:prSet presAssocID="{15B1A768-2666-4AB4-BDA7-F0E3C4160D59}" presName="iconBgRect" presStyleLbl="bgShp" presStyleIdx="2" presStyleCnt="4"/>
      <dgm:spPr>
        <a:solidFill>
          <a:srgbClr val="6D2E65"/>
        </a:solidFill>
      </dgm:spPr>
      <dgm:t>
        <a:bodyPr/>
        <a:lstStyle/>
        <a:p>
          <a:endParaRPr lang="en-US"/>
        </a:p>
      </dgm:t>
    </dgm:pt>
    <dgm:pt modelId="{D99F53AC-3AF2-437B-A5AB-1239ADEC0676}" type="pres">
      <dgm:prSet presAssocID="{15B1A768-2666-4AB4-BDA7-F0E3C4160D59}" presName="iconRect" presStyleLbl="node1" presStyleIdx="2" presStyleCnt="4"/>
      <dgm:spPr>
        <a:blipFill rotWithShape="1">
          <a:blip xmlns:r="http://schemas.openxmlformats.org/officeDocument/2006/relationships" r:embed="rId5"/>
          <a:stretch>
            <a:fillRect/>
          </a:stretch>
        </a:blipFill>
        <a:ln>
          <a:noFill/>
        </a:ln>
      </dgm:spPr>
      <dgm:t>
        <a:bodyPr/>
        <a:lstStyle/>
        <a:p>
          <a:endParaRPr lang="en-US"/>
        </a:p>
      </dgm:t>
      <dgm:extLst/>
    </dgm:pt>
    <dgm:pt modelId="{EB4519A6-2EF6-4A3F-90AD-24C511B10908}" type="pres">
      <dgm:prSet presAssocID="{15B1A768-2666-4AB4-BDA7-F0E3C4160D59}" presName="spaceRect" presStyleCnt="0"/>
      <dgm:spPr/>
      <dgm:t>
        <a:bodyPr/>
        <a:lstStyle/>
        <a:p>
          <a:endParaRPr lang="en-US"/>
        </a:p>
      </dgm:t>
    </dgm:pt>
    <dgm:pt modelId="{D203E058-79E0-456E-A0FD-258E317D3D6A}" type="pres">
      <dgm:prSet presAssocID="{15B1A768-2666-4AB4-BDA7-F0E3C4160D59}" presName="textRect" presStyleLbl="revTx" presStyleIdx="2" presStyleCnt="4">
        <dgm:presLayoutVars>
          <dgm:chMax val="1"/>
          <dgm:chPref val="1"/>
        </dgm:presLayoutVars>
      </dgm:prSet>
      <dgm:spPr/>
      <dgm:t>
        <a:bodyPr/>
        <a:lstStyle/>
        <a:p>
          <a:endParaRPr lang="en-US"/>
        </a:p>
      </dgm:t>
    </dgm:pt>
    <dgm:pt modelId="{8F14F3AD-A362-45DF-80F5-2B8D1F566D80}" type="pres">
      <dgm:prSet presAssocID="{72FFCBD4-DD9D-4E06-81E4-54307F97A3F0}"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t>
        <a:bodyPr/>
        <a:lstStyle/>
        <a:p>
          <a:endParaRPr lang="en-US"/>
        </a:p>
      </dgm:t>
    </dgm:pt>
    <dgm:pt modelId="{7089FE6B-57E5-4306-8097-E758E000C828}" type="pres">
      <dgm:prSet presAssocID="{3AA5586A-C40E-4DDA-98A5-6545F36F46AB}" presName="iconBgRect" presStyleLbl="bgShp" presStyleIdx="3" presStyleCnt="4"/>
      <dgm:spPr>
        <a:solidFill>
          <a:srgbClr val="692D69"/>
        </a:solidFill>
      </dgm:spPr>
      <dgm:t>
        <a:bodyPr/>
        <a:lstStyle/>
        <a:p>
          <a:endParaRPr lang="en-US"/>
        </a:p>
      </dgm:t>
    </dgm:pt>
    <dgm:pt modelId="{41C0BC0F-FFD5-42B5-B952-9316B9364F6F}" type="pres">
      <dgm:prSet presAssocID="{3AA5586A-C40E-4DDA-98A5-6545F36F46AB}" presName="iconRect" presStyleLbl="node1" presStyleIdx="3" presStyleCnt="4" custScaleX="144558" custScaleY="126076" custLinFactNeighborX="-3251" custLinFactNeighborY="527"/>
      <dgm:spPr>
        <a:blipFill>
          <a:blip xmlns:r="http://schemas.openxmlformats.org/officeDocument/2006/relationships" r:embed="rId6">
            <a:extLst>
              <a:ext uri="{28A0092B-C50C-407E-A947-70E740481C1C}">
                <a14:useLocalDpi xmlns:a14="http://schemas.microsoft.com/office/drawing/2010/main" val="0"/>
              </a:ext>
            </a:extLst>
          </a:blip>
          <a:srcRect/>
          <a:stretch>
            <a:fillRect t="-7000" b="-7000"/>
          </a:stretch>
        </a:blipFill>
        <a:ln>
          <a:noFill/>
        </a:ln>
      </dgm:spPr>
      <dgm:t>
        <a:bodyPr/>
        <a:lstStyle/>
        <a:p>
          <a:endParaRPr lang="en-US"/>
        </a:p>
      </dgm:t>
      <dgm:extLst/>
    </dgm:pt>
    <dgm:pt modelId="{392FDDC2-BC7A-49BF-88A1-7B4956AD8377}" type="pres">
      <dgm:prSet presAssocID="{3AA5586A-C40E-4DDA-98A5-6545F36F46AB}" presName="spaceRect" presStyleCnt="0"/>
      <dgm:spPr/>
      <dgm:t>
        <a:bodyPr/>
        <a:lstStyle/>
        <a:p>
          <a:endParaRPr lang="en-US"/>
        </a:p>
      </dgm:t>
    </dgm:pt>
    <dgm:pt modelId="{7703AFE5-FAA2-4D8A-AEFA-D3C5CB41E5BC}" type="pres">
      <dgm:prSet presAssocID="{3AA5586A-C40E-4DDA-98A5-6545F36F46AB}" presName="textRect" presStyleLbl="revTx" presStyleIdx="3" presStyleCnt="4">
        <dgm:presLayoutVars>
          <dgm:chMax val="1"/>
          <dgm:chPref val="1"/>
        </dgm:presLayoutVars>
      </dgm:prSet>
      <dgm:spPr/>
      <dgm:t>
        <a:bodyPr/>
        <a:lstStyle/>
        <a:p>
          <a:endParaRPr lang="en-US"/>
        </a:p>
      </dgm:t>
    </dgm:pt>
  </dgm:ptLst>
  <dgm:cxnLst>
    <dgm:cxn modelId="{BBAD9FDB-1013-4B11-A9AE-2815527D1B78}" srcId="{489A589A-46DE-0F49-B460-E7914F3E440D}" destId="{E39563C5-C199-4F5B-A899-8CC0710341A0}" srcOrd="1" destOrd="0" parTransId="{6531EA77-44C5-4E3D-BA04-70C1E49BCD39}" sibTransId="{BC971DAC-9BE2-44B2-ABE4-8099C777E9C4}"/>
    <dgm:cxn modelId="{6CA71B7B-0F0A-4F9A-A0EC-CFB6FFD8DA98}" type="presOf" srcId="{15B1A768-2666-4AB4-BDA7-F0E3C4160D59}" destId="{D203E058-79E0-456E-A0FD-258E317D3D6A}"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31C3237C-2299-B649-8C93-587C97AC9999}" srcId="{489A589A-46DE-0F49-B460-E7914F3E440D}" destId="{66039115-797B-304C-9FC0-EFABB1F21232}" srcOrd="0" destOrd="0" parTransId="{C8EABE8F-1E84-494E-AD8A-32BA419A36E9}" sibTransId="{D044F6BA-1D90-EC47-8A78-B9796198ECF5}"/>
    <dgm:cxn modelId="{65F7D3A9-7360-41F2-9288-DC394F90F4EC}"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3" destOrd="0" parTransId="{ABF44FB7-9255-4D99-BC69-3BE74FDF8E87}" sibTransId="{19FB306E-81B4-4F3F-99EE-765120CBB6B3}"/>
    <dgm:cxn modelId="{3682502D-BD4B-4C8B-B999-4FE14243DA2F}" type="presOf" srcId="{E39563C5-C199-4F5B-A899-8CC0710341A0}" destId="{523C7F31-A7C1-43C9-AE27-AAE9100EE1FE}"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23360" y="574574"/>
          <a:ext cx="604800" cy="604800"/>
        </a:xfrm>
        <a:prstGeom prst="ellipse">
          <a:avLst/>
        </a:prstGeom>
        <a:solidFill>
          <a:srgbClr val="943360"/>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140202" y="683380"/>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757760" y="57457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77900">
            <a:lnSpc>
              <a:spcPct val="100000"/>
            </a:lnSpc>
            <a:spcBef>
              <a:spcPct val="0"/>
            </a:spcBef>
            <a:spcAft>
              <a:spcPct val="35000"/>
            </a:spcAft>
          </a:pPr>
          <a:r>
            <a:rPr lang="en-US" sz="2200" kern="1200" dirty="0" smtClean="0"/>
            <a:t>Python</a:t>
          </a:r>
          <a:r>
            <a:rPr lang="en-US" sz="2200" kern="1200" baseline="0" dirty="0" smtClean="0"/>
            <a:t> 3.10</a:t>
          </a:r>
          <a:endParaRPr lang="en-US" sz="2200" kern="1200" dirty="0"/>
        </a:p>
      </dsp:txBody>
      <dsp:txXfrm>
        <a:off x="757760" y="574574"/>
        <a:ext cx="1425599" cy="604800"/>
      </dsp:txXfrm>
    </dsp:sp>
    <dsp:sp modelId="{75512A68-FA50-4392-A441-C6EC352FE606}">
      <dsp:nvSpPr>
        <dsp:cNvPr id="0" name=""/>
        <dsp:cNvSpPr/>
      </dsp:nvSpPr>
      <dsp:spPr>
        <a:xfrm>
          <a:off x="2431760" y="574574"/>
          <a:ext cx="604800" cy="604800"/>
        </a:xfrm>
        <a:prstGeom prst="ellipse">
          <a:avLst/>
        </a:prstGeom>
        <a:solidFill>
          <a:srgbClr val="892F62"/>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2558922" y="703056"/>
          <a:ext cx="350784" cy="350784"/>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3166160" y="574574"/>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kern="1200" dirty="0" smtClean="0"/>
            <a:t>Speech</a:t>
          </a:r>
        </a:p>
        <a:p>
          <a:pPr lvl="0" algn="l" defTabSz="800100">
            <a:lnSpc>
              <a:spcPct val="100000"/>
            </a:lnSpc>
            <a:spcBef>
              <a:spcPct val="0"/>
            </a:spcBef>
            <a:spcAft>
              <a:spcPct val="35000"/>
            </a:spcAft>
          </a:pPr>
          <a:r>
            <a:rPr lang="en-US" sz="1800" kern="1200" dirty="0" smtClean="0"/>
            <a:t>Recognition</a:t>
          </a:r>
          <a:endParaRPr lang="en-US" sz="1800" kern="1200" dirty="0"/>
        </a:p>
      </dsp:txBody>
      <dsp:txXfrm>
        <a:off x="3166160" y="574574"/>
        <a:ext cx="1425599" cy="604800"/>
      </dsp:txXfrm>
    </dsp:sp>
    <dsp:sp modelId="{2CA4BD4C-87EF-4944-9E57-97154B3B633C}">
      <dsp:nvSpPr>
        <dsp:cNvPr id="0" name=""/>
        <dsp:cNvSpPr/>
      </dsp:nvSpPr>
      <dsp:spPr>
        <a:xfrm>
          <a:off x="23360" y="1662492"/>
          <a:ext cx="604800" cy="604800"/>
        </a:xfrm>
        <a:prstGeom prst="ellipse">
          <a:avLst/>
        </a:prstGeom>
        <a:solidFill>
          <a:srgbClr val="6D2E65"/>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150368" y="1789500"/>
          <a:ext cx="350784" cy="350784"/>
        </a:xfrm>
        <a:prstGeom prst="rect">
          <a:avLst/>
        </a:prstGeom>
        <a:blipFill rotWithShape="1">
          <a:blip xmlns:r="http://schemas.openxmlformats.org/officeDocument/2006/relationships" r:embed="rId5"/>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757760" y="166249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77900">
            <a:lnSpc>
              <a:spcPct val="100000"/>
            </a:lnSpc>
            <a:spcBef>
              <a:spcPct val="0"/>
            </a:spcBef>
            <a:spcAft>
              <a:spcPct val="35000"/>
            </a:spcAft>
          </a:pPr>
          <a:r>
            <a:rPr lang="en-US" sz="2200" kern="1200" dirty="0" smtClean="0"/>
            <a:t>pyttsx3</a:t>
          </a:r>
          <a:endParaRPr lang="en-US" sz="2200" kern="1200" dirty="0"/>
        </a:p>
      </dsp:txBody>
      <dsp:txXfrm>
        <a:off x="757760" y="1662492"/>
        <a:ext cx="1425599" cy="604800"/>
      </dsp:txXfrm>
    </dsp:sp>
    <dsp:sp modelId="{7089FE6B-57E5-4306-8097-E758E000C828}">
      <dsp:nvSpPr>
        <dsp:cNvPr id="0" name=""/>
        <dsp:cNvSpPr/>
      </dsp:nvSpPr>
      <dsp:spPr>
        <a:xfrm>
          <a:off x="2431760" y="1662492"/>
          <a:ext cx="604800" cy="604800"/>
        </a:xfrm>
        <a:prstGeom prst="ellipse">
          <a:avLst/>
        </a:prstGeom>
        <a:solidFill>
          <a:srgbClr val="692D69"/>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2469212" y="1745613"/>
          <a:ext cx="507086" cy="442254"/>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3166160" y="1662492"/>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77900">
            <a:lnSpc>
              <a:spcPct val="100000"/>
            </a:lnSpc>
            <a:spcBef>
              <a:spcPct val="0"/>
            </a:spcBef>
            <a:spcAft>
              <a:spcPct val="35000"/>
            </a:spcAft>
          </a:pPr>
          <a:r>
            <a:rPr lang="en-US" sz="2200" kern="1200" dirty="0" err="1" smtClean="0"/>
            <a:t>smtplib</a:t>
          </a:r>
          <a:endParaRPr lang="en-US" sz="2200" kern="1200" dirty="0"/>
        </a:p>
      </dsp:txBody>
      <dsp:txXfrm>
        <a:off x="3166160" y="1662492"/>
        <a:ext cx="1425599"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0.16417</cdr:x>
      <cdr:y>0</cdr:y>
    </cdr:from>
    <cdr:to>
      <cdr:x>0.96371</cdr:x>
      <cdr:y>1</cdr:y>
    </cdr:to>
    <cdr:pic>
      <cdr:nvPicPr>
        <cdr:cNvPr id="39"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473060" y="0"/>
          <a:ext cx="7174179" cy="4422531"/>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11/23/2022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1.png"/><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112477" y="2370178"/>
            <a:ext cx="8047648" cy="2421464"/>
          </a:xfrm>
        </p:spPr>
        <p:txBody>
          <a:bodyPr>
            <a:normAutofit/>
          </a:bodyPr>
          <a:lstStyle/>
          <a:p>
            <a:r>
              <a:rPr lang="en-US" sz="4000" b="1" dirty="0" smtClean="0"/>
              <a:t>VMAIL-Voice based email assistant</a:t>
            </a:r>
            <a:endParaRPr lang="en-US" sz="4000"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892061" y="4642174"/>
            <a:ext cx="7197726" cy="1405467"/>
          </a:xfrm>
        </p:spPr>
        <p:txBody>
          <a:bodyPr>
            <a:normAutofit/>
          </a:bodyPr>
          <a:lstStyle/>
          <a:p>
            <a:r>
              <a:rPr lang="en-US" dirty="0" smtClean="0">
                <a:solidFill>
                  <a:schemeClr val="accent1">
                    <a:lumMod val="40000"/>
                    <a:lumOff val="60000"/>
                  </a:schemeClr>
                </a:solidFill>
              </a:rPr>
              <a:t>Minor project</a:t>
            </a:r>
          </a:p>
        </p:txBody>
      </p:sp>
      <p:sp>
        <p:nvSpPr>
          <p:cNvPr id="4" name="TextBox 3"/>
          <p:cNvSpPr txBox="1"/>
          <p:nvPr/>
        </p:nvSpPr>
        <p:spPr>
          <a:xfrm>
            <a:off x="8669215" y="5583115"/>
            <a:ext cx="2356339" cy="646331"/>
          </a:xfrm>
          <a:prstGeom prst="rect">
            <a:avLst/>
          </a:prstGeom>
          <a:noFill/>
        </p:spPr>
        <p:txBody>
          <a:bodyPr wrap="square" rtlCol="0">
            <a:spAutoFit/>
          </a:bodyPr>
          <a:lstStyle/>
          <a:p>
            <a:pPr algn="r"/>
            <a:r>
              <a:rPr lang="en-IN" dirty="0" smtClean="0"/>
              <a:t>ATHULLYAMOL S R</a:t>
            </a:r>
          </a:p>
          <a:p>
            <a:pPr algn="r"/>
            <a:r>
              <a:rPr lang="en-IN" dirty="0" smtClean="0"/>
              <a:t>S3 MCA</a:t>
            </a:r>
            <a:endParaRPr lang="en-IN" dirty="0"/>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marL="0" indent="0">
              <a:buNone/>
            </a:pPr>
            <a:r>
              <a:rPr lang="en-IN" dirty="0"/>
              <a:t>In the present scenario, everybody needs communication technology to connect with each other. Communication technologies are significant these days for the betterment of social and personal interaction. The combination of technologies with the internet makes communication easy. However, the person who is physically challenged suffered a lot to utilize this technology due to visual and physical difficulties. There are many technologies advancements have come though it is not possible to use like normal users. This paper aims at creating an email system that helps even new users or physically impaired people to use the system for communication without any previous practices. There is no use of keywords, only with the help of mouse actions and voice conversion the email system works. The person who is not literate can also send emails as it is based on speech recognition and text to speech. The system is completely based on responsive voice interaction to utilize the technology easy and hassle free manner. The system is well designed to send the mails quickly. There are all the options available to send emails and perform all the functions for the email system. </a:t>
            </a:r>
          </a:p>
        </p:txBody>
      </p:sp>
    </p:spTree>
    <p:extLst>
      <p:ext uri="{BB962C8B-B14F-4D97-AF65-F5344CB8AC3E}">
        <p14:creationId xmlns:p14="http://schemas.microsoft.com/office/powerpoint/2010/main" val="18609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85801" y="1894115"/>
            <a:ext cx="10131425" cy="3159967"/>
          </a:xfrm>
        </p:spPr>
        <p:txBody>
          <a:bodyPr/>
          <a:lstStyle/>
          <a:p>
            <a:pPr marL="0" indent="0">
              <a:buNone/>
            </a:pPr>
            <a:r>
              <a:rPr lang="en-IN" dirty="0"/>
              <a:t>Nowadays everybody is connected to the internet. It is an inseparable part of our life. It contains all the information of individuals and day to day history. Communication and interaction are possible mainly through the internet. Out of many technologies Email is the most common way of communication primarily for business and educational perspective. Although not all use net and have access. This is due to lack of facilities, knowledge and money. The users should have vision to see and read the screen. For the physically and visually challenged people net is like a useless and unfamiliar thing. However, there are technologies like TTS (text-to-speech), and ASR (automated-speech recognition) screen readers, but they do not provide full accuracy and efficiency to the impaired people to use the internet. As communication is needed in everyone’s life, net facilities should be available for everyone. </a:t>
            </a:r>
          </a:p>
        </p:txBody>
      </p:sp>
    </p:spTree>
    <p:extLst>
      <p:ext uri="{BB962C8B-B14F-4D97-AF65-F5344CB8AC3E}">
        <p14:creationId xmlns:p14="http://schemas.microsoft.com/office/powerpoint/2010/main" val="40386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a:xfrm>
            <a:off x="685801" y="1791478"/>
            <a:ext cx="10131425" cy="2992016"/>
          </a:xfrm>
        </p:spPr>
        <p:txBody>
          <a:bodyPr/>
          <a:lstStyle/>
          <a:p>
            <a:pPr marL="0" indent="0">
              <a:buNone/>
            </a:pPr>
            <a:r>
              <a:rPr lang="en-IN" dirty="0"/>
              <a:t>According to Email Statistics Report, 2014-2018 by a technology market research firm Palo Alto, CA, USA, there are a total of 4.1 billion email accounts created until 2014 to over 5.2 billion accounts in end of 2018 and making it one of the most used form of communication. The research, by the Vision Loss Expert Group (VLEG), shows that worldwide 253 million people are either blind or visually challenged that is, around 253 million people are not aware of how to use Internet or E-mail. Existing systems of today are basically applications that provide accessing of emails benefits to its users via web facilities. Making email widely used communication form. The existing systems do not support any voice commands or audio facilities and therefore it is not suitable for visually challenged people.</a:t>
            </a:r>
          </a:p>
        </p:txBody>
      </p:sp>
    </p:spTree>
    <p:extLst>
      <p:ext uri="{BB962C8B-B14F-4D97-AF65-F5344CB8AC3E}">
        <p14:creationId xmlns:p14="http://schemas.microsoft.com/office/powerpoint/2010/main" val="122303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583164" y="1828799"/>
            <a:ext cx="10131425" cy="2394857"/>
          </a:xfrm>
        </p:spPr>
        <p:txBody>
          <a:bodyPr/>
          <a:lstStyle/>
          <a:p>
            <a:pPr lvl="0"/>
            <a:r>
              <a:rPr lang="en-IN" dirty="0"/>
              <a:t>Real Time Voice Assistant For Composing </a:t>
            </a:r>
            <a:r>
              <a:rPr lang="en-IN" dirty="0" smtClean="0"/>
              <a:t>Mail and Reading Inbox</a:t>
            </a:r>
            <a:endParaRPr lang="en-IN" dirty="0"/>
          </a:p>
          <a:p>
            <a:pPr lvl="0"/>
            <a:r>
              <a:rPr lang="en-IN" dirty="0"/>
              <a:t>Sending </a:t>
            </a:r>
            <a:r>
              <a:rPr lang="en-IN" dirty="0" smtClean="0"/>
              <a:t>Email</a:t>
            </a:r>
          </a:p>
          <a:p>
            <a:pPr lvl="0"/>
            <a:r>
              <a:rPr lang="en-IN" dirty="0" smtClean="0"/>
              <a:t>Reading Inbox mails</a:t>
            </a:r>
            <a:endParaRPr lang="en-IN" dirty="0"/>
          </a:p>
          <a:p>
            <a:pPr lvl="0"/>
            <a:r>
              <a:rPr lang="en-IN" dirty="0"/>
              <a:t>To Confirm The Intended Mail Credentials With The Help Of Voice </a:t>
            </a:r>
            <a:r>
              <a:rPr lang="en-IN" dirty="0" smtClean="0"/>
              <a:t>Assistant</a:t>
            </a:r>
            <a:endParaRPr lang="en-IN" dirty="0"/>
          </a:p>
        </p:txBody>
      </p:sp>
    </p:spTree>
    <p:extLst>
      <p:ext uri="{BB962C8B-B14F-4D97-AF65-F5344CB8AC3E}">
        <p14:creationId xmlns:p14="http://schemas.microsoft.com/office/powerpoint/2010/main" val="153900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smtClean="0"/>
              <a:t>Technologies used</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290696635"/>
              </p:ext>
            </p:extLst>
          </p:nvPr>
        </p:nvGraphicFramePr>
        <p:xfrm>
          <a:off x="545597" y="2205360"/>
          <a:ext cx="4615120" cy="28418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22" name="Group 21"/>
          <p:cNvGrpSpPr/>
          <p:nvPr/>
        </p:nvGrpSpPr>
        <p:grpSpPr>
          <a:xfrm>
            <a:off x="5037278" y="2647680"/>
            <a:ext cx="3449362" cy="1473232"/>
            <a:chOff x="4917121" y="2706086"/>
            <a:chExt cx="3818896" cy="1426369"/>
          </a:xfrm>
        </p:grpSpPr>
        <p:sp>
          <p:nvSpPr>
            <p:cNvPr id="6" name="Oval 5"/>
            <p:cNvSpPr/>
            <p:nvPr/>
          </p:nvSpPr>
          <p:spPr>
            <a:xfrm>
              <a:off x="4917121" y="2722315"/>
              <a:ext cx="505575" cy="505575"/>
            </a:xfrm>
            <a:prstGeom prst="ellipse">
              <a:avLst/>
            </a:prstGeom>
            <a:solidFill>
              <a:srgbClr val="7B3476"/>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Oval 9"/>
            <p:cNvSpPr/>
            <p:nvPr/>
          </p:nvSpPr>
          <p:spPr>
            <a:xfrm>
              <a:off x="6946860" y="2706086"/>
              <a:ext cx="505575" cy="505575"/>
            </a:xfrm>
            <a:prstGeom prst="ellipse">
              <a:avLst/>
            </a:prstGeom>
            <a:solidFill>
              <a:srgbClr val="662F73"/>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3" name="Oval 12"/>
            <p:cNvSpPr/>
            <p:nvPr/>
          </p:nvSpPr>
          <p:spPr>
            <a:xfrm>
              <a:off x="4917121" y="3626880"/>
              <a:ext cx="505575" cy="505575"/>
            </a:xfrm>
            <a:prstGeom prst="ellipse">
              <a:avLst/>
            </a:prstGeom>
            <a:solidFill>
              <a:srgbClr val="60357D"/>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grpSp>
          <p:nvGrpSpPr>
            <p:cNvPr id="19" name="Group 18"/>
            <p:cNvGrpSpPr/>
            <p:nvPr/>
          </p:nvGrpSpPr>
          <p:grpSpPr>
            <a:xfrm>
              <a:off x="4961686" y="2710504"/>
              <a:ext cx="3774331" cy="1407898"/>
              <a:chOff x="4961686" y="2710504"/>
              <a:chExt cx="3774331" cy="1407898"/>
            </a:xfrm>
          </p:grpSpPr>
          <p:sp>
            <p:nvSpPr>
              <p:cNvPr id="8" name="Rectangle 7"/>
              <p:cNvSpPr/>
              <p:nvPr/>
            </p:nvSpPr>
            <p:spPr>
              <a:xfrm>
                <a:off x="4961686" y="2786270"/>
                <a:ext cx="428572" cy="394783"/>
              </a:xfrm>
              <a:prstGeom prst="rect">
                <a:avLst/>
              </a:prstGeom>
              <a:blipFill>
                <a:blip r:embed="rId11">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Freeform 8"/>
              <p:cNvSpPr/>
              <p:nvPr/>
            </p:nvSpPr>
            <p:spPr>
              <a:xfrm>
                <a:off x="5511219" y="2710504"/>
                <a:ext cx="1191712" cy="505575"/>
              </a:xfrm>
              <a:custGeom>
                <a:avLst/>
                <a:gdLst>
                  <a:gd name="connsiteX0" fmla="*/ 0 w 1191712"/>
                  <a:gd name="connsiteY0" fmla="*/ 0 h 505575"/>
                  <a:gd name="connsiteX1" fmla="*/ 1191712 w 1191712"/>
                  <a:gd name="connsiteY1" fmla="*/ 0 h 505575"/>
                  <a:gd name="connsiteX2" fmla="*/ 1191712 w 1191712"/>
                  <a:gd name="connsiteY2" fmla="*/ 505575 h 505575"/>
                  <a:gd name="connsiteX3" fmla="*/ 0 w 1191712"/>
                  <a:gd name="connsiteY3" fmla="*/ 505575 h 505575"/>
                  <a:gd name="connsiteX4" fmla="*/ 0 w 1191712"/>
                  <a:gd name="connsiteY4" fmla="*/ 0 h 50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712" h="505575">
                    <a:moveTo>
                      <a:pt x="0" y="0"/>
                    </a:moveTo>
                    <a:lnTo>
                      <a:pt x="1191712" y="0"/>
                    </a:lnTo>
                    <a:lnTo>
                      <a:pt x="1191712" y="505575"/>
                    </a:lnTo>
                    <a:lnTo>
                      <a:pt x="0" y="505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err="1" smtClean="0"/>
                  <a:t>Canva</a:t>
                </a:r>
                <a:endParaRPr lang="en-US" sz="2000" kern="1200" dirty="0"/>
              </a:p>
            </p:txBody>
          </p:sp>
          <p:sp>
            <p:nvSpPr>
              <p:cNvPr id="11" name="Rectangle 10"/>
              <p:cNvSpPr/>
              <p:nvPr/>
            </p:nvSpPr>
            <p:spPr>
              <a:xfrm>
                <a:off x="6966388" y="2738483"/>
                <a:ext cx="487075" cy="454875"/>
              </a:xfrm>
              <a:prstGeom prst="rect">
                <a:avLst/>
              </a:prstGeom>
              <a:blipFill>
                <a:blip r:embed="rId12">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Freeform 11"/>
              <p:cNvSpPr/>
              <p:nvPr/>
            </p:nvSpPr>
            <p:spPr>
              <a:xfrm>
                <a:off x="7544305" y="2722315"/>
                <a:ext cx="1191712" cy="505575"/>
              </a:xfrm>
              <a:custGeom>
                <a:avLst/>
                <a:gdLst>
                  <a:gd name="connsiteX0" fmla="*/ 0 w 1191712"/>
                  <a:gd name="connsiteY0" fmla="*/ 0 h 505575"/>
                  <a:gd name="connsiteX1" fmla="*/ 1191712 w 1191712"/>
                  <a:gd name="connsiteY1" fmla="*/ 0 h 505575"/>
                  <a:gd name="connsiteX2" fmla="*/ 1191712 w 1191712"/>
                  <a:gd name="connsiteY2" fmla="*/ 505575 h 505575"/>
                  <a:gd name="connsiteX3" fmla="*/ 0 w 1191712"/>
                  <a:gd name="connsiteY3" fmla="*/ 505575 h 505575"/>
                  <a:gd name="connsiteX4" fmla="*/ 0 w 1191712"/>
                  <a:gd name="connsiteY4" fmla="*/ 0 h 50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712" h="505575">
                    <a:moveTo>
                      <a:pt x="0" y="0"/>
                    </a:moveTo>
                    <a:lnTo>
                      <a:pt x="1191712" y="0"/>
                    </a:lnTo>
                    <a:lnTo>
                      <a:pt x="1191712" y="505575"/>
                    </a:lnTo>
                    <a:lnTo>
                      <a:pt x="0" y="505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smtClean="0"/>
                  <a:t>PyCharm</a:t>
                </a:r>
                <a:endParaRPr lang="en-US" sz="2000" kern="1200" dirty="0"/>
              </a:p>
            </p:txBody>
          </p:sp>
          <p:sp>
            <p:nvSpPr>
              <p:cNvPr id="14" name="Rectangle 13"/>
              <p:cNvSpPr/>
              <p:nvPr/>
            </p:nvSpPr>
            <p:spPr>
              <a:xfrm>
                <a:off x="4965433" y="3699404"/>
                <a:ext cx="430279" cy="418998"/>
              </a:xfrm>
              <a:prstGeom prst="rect">
                <a:avLst/>
              </a:prstGeom>
              <a:blipFill>
                <a:blip r:embed="rId1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5531033" y="3626880"/>
                <a:ext cx="1319898" cy="343357"/>
              </a:xfrm>
              <a:custGeom>
                <a:avLst/>
                <a:gdLst>
                  <a:gd name="connsiteX0" fmla="*/ 0 w 1191712"/>
                  <a:gd name="connsiteY0" fmla="*/ 0 h 505575"/>
                  <a:gd name="connsiteX1" fmla="*/ 1191712 w 1191712"/>
                  <a:gd name="connsiteY1" fmla="*/ 0 h 505575"/>
                  <a:gd name="connsiteX2" fmla="*/ 1191712 w 1191712"/>
                  <a:gd name="connsiteY2" fmla="*/ 505575 h 505575"/>
                  <a:gd name="connsiteX3" fmla="*/ 0 w 1191712"/>
                  <a:gd name="connsiteY3" fmla="*/ 505575 h 505575"/>
                  <a:gd name="connsiteX4" fmla="*/ 0 w 1191712"/>
                  <a:gd name="connsiteY4" fmla="*/ 0 h 50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712" h="505575">
                    <a:moveTo>
                      <a:pt x="0" y="0"/>
                    </a:moveTo>
                    <a:lnTo>
                      <a:pt x="1191712" y="0"/>
                    </a:lnTo>
                    <a:lnTo>
                      <a:pt x="1191712" y="505575"/>
                    </a:lnTo>
                    <a:lnTo>
                      <a:pt x="0" y="505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smtClean="0"/>
                  <a:t>OBS Studio</a:t>
                </a:r>
                <a:endParaRPr lang="en-US" sz="2000" kern="1200" dirty="0"/>
              </a:p>
            </p:txBody>
          </p:sp>
        </p:grpSp>
      </p:grpSp>
      <p:sp>
        <p:nvSpPr>
          <p:cNvPr id="18" name="Freeform 17"/>
          <p:cNvSpPr/>
          <p:nvPr/>
        </p:nvSpPr>
        <p:spPr>
          <a:xfrm>
            <a:off x="1292885" y="4757442"/>
            <a:ext cx="1395021" cy="632122"/>
          </a:xfrm>
          <a:custGeom>
            <a:avLst/>
            <a:gdLst>
              <a:gd name="connsiteX0" fmla="*/ 0 w 1191712"/>
              <a:gd name="connsiteY0" fmla="*/ 0 h 505575"/>
              <a:gd name="connsiteX1" fmla="*/ 1191712 w 1191712"/>
              <a:gd name="connsiteY1" fmla="*/ 0 h 505575"/>
              <a:gd name="connsiteX2" fmla="*/ 1191712 w 1191712"/>
              <a:gd name="connsiteY2" fmla="*/ 505575 h 505575"/>
              <a:gd name="connsiteX3" fmla="*/ 0 w 1191712"/>
              <a:gd name="connsiteY3" fmla="*/ 505575 h 505575"/>
              <a:gd name="connsiteX4" fmla="*/ 0 w 1191712"/>
              <a:gd name="connsiteY4" fmla="*/ 0 h 50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712" h="505575">
                <a:moveTo>
                  <a:pt x="0" y="0"/>
                </a:moveTo>
                <a:lnTo>
                  <a:pt x="1191712" y="0"/>
                </a:lnTo>
                <a:lnTo>
                  <a:pt x="1191712" y="505575"/>
                </a:lnTo>
                <a:lnTo>
                  <a:pt x="0" y="5055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smtClean="0"/>
              <a:t> </a:t>
            </a:r>
            <a:r>
              <a:rPr lang="en-US" sz="2000" kern="1200" dirty="0" err="1" smtClean="0"/>
              <a:t>easyimap</a:t>
            </a:r>
            <a:endParaRPr lang="en-US" sz="2000" kern="1200" dirty="0"/>
          </a:p>
        </p:txBody>
      </p:sp>
      <p:sp>
        <p:nvSpPr>
          <p:cNvPr id="24" name="TextBox 23"/>
          <p:cNvSpPr txBox="1"/>
          <p:nvPr/>
        </p:nvSpPr>
        <p:spPr>
          <a:xfrm>
            <a:off x="487525" y="2065867"/>
            <a:ext cx="3943998" cy="369332"/>
          </a:xfrm>
          <a:prstGeom prst="rect">
            <a:avLst/>
          </a:prstGeom>
          <a:noFill/>
        </p:spPr>
        <p:txBody>
          <a:bodyPr wrap="square" rtlCol="0">
            <a:spAutoFit/>
          </a:bodyPr>
          <a:lstStyle/>
          <a:p>
            <a:pPr algn="ctr"/>
            <a:r>
              <a:rPr lang="en-IN" u="sng" dirty="0" smtClean="0"/>
              <a:t>TECHNOLOGIES</a:t>
            </a:r>
            <a:endParaRPr lang="en-IN" u="sng" dirty="0"/>
          </a:p>
        </p:txBody>
      </p:sp>
      <p:sp>
        <p:nvSpPr>
          <p:cNvPr id="25" name="Rectangle 24"/>
          <p:cNvSpPr/>
          <p:nvPr/>
        </p:nvSpPr>
        <p:spPr>
          <a:xfrm>
            <a:off x="6351046" y="2038425"/>
            <a:ext cx="798488" cy="369332"/>
          </a:xfrm>
          <a:prstGeom prst="rect">
            <a:avLst/>
          </a:prstGeom>
        </p:spPr>
        <p:txBody>
          <a:bodyPr wrap="none">
            <a:spAutoFit/>
          </a:bodyPr>
          <a:lstStyle/>
          <a:p>
            <a:pPr algn="ctr"/>
            <a:r>
              <a:rPr lang="en-IN" u="sng" dirty="0" smtClean="0"/>
              <a:t>TOOLS</a:t>
            </a:r>
            <a:endParaRPr lang="en-IN" u="sng" dirty="0"/>
          </a:p>
        </p:txBody>
      </p:sp>
      <p:sp>
        <p:nvSpPr>
          <p:cNvPr id="343" name="Rectangle 342"/>
          <p:cNvSpPr/>
          <p:nvPr/>
        </p:nvSpPr>
        <p:spPr>
          <a:xfrm>
            <a:off x="685738" y="4877435"/>
            <a:ext cx="507086" cy="442254"/>
          </a:xfrm>
          <a:prstGeom prst="rect">
            <a:avLst/>
          </a:prstGeom>
          <a:blipFill>
            <a:blip r:embed="rId14">
              <a:extLst>
                <a:ext uri="{28A0092B-C50C-407E-A947-70E740481C1C}">
                  <a14:useLocalDpi xmlns:a14="http://schemas.microsoft.com/office/drawing/2010/main" val="0"/>
                </a:ext>
              </a:extLst>
            </a:blip>
            <a:srcRect/>
            <a:stretch>
              <a:fillRect t="-7000" b="-7000"/>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smtClean="0"/>
              <a:t>Process flow</a:t>
            </a:r>
            <a:endParaRPr lang="en-US" dirty="0"/>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730287692"/>
              </p:ext>
            </p:extLst>
          </p:nvPr>
        </p:nvGraphicFramePr>
        <p:xfrm>
          <a:off x="1062549" y="1995854"/>
          <a:ext cx="8972883" cy="4422531"/>
        </p:xfrm>
        <a:graphic>
          <a:graphicData uri="http://schemas.openxmlformats.org/drawingml/2006/chart">
            <c:chart xmlns:c="http://schemas.openxmlformats.org/drawingml/2006/chart" xmlns:r="http://schemas.openxmlformats.org/officeDocument/2006/relationships" r:id="rId3"/>
          </a:graphicData>
        </a:graphic>
      </p:graphicFrame>
      <p:sp>
        <p:nvSpPr>
          <p:cNvPr id="49" name="TextBox 48"/>
          <p:cNvSpPr txBox="1"/>
          <p:nvPr/>
        </p:nvSpPr>
        <p:spPr>
          <a:xfrm>
            <a:off x="2569025" y="5895165"/>
            <a:ext cx="1147666" cy="523220"/>
          </a:xfrm>
          <a:prstGeom prst="rect">
            <a:avLst/>
          </a:prstGeom>
          <a:noFill/>
        </p:spPr>
        <p:txBody>
          <a:bodyPr wrap="square" rtlCol="0">
            <a:spAutoFit/>
          </a:bodyPr>
          <a:lstStyle/>
          <a:p>
            <a:pPr algn="ctr"/>
            <a:r>
              <a:rPr lang="en-US" sz="1400" dirty="0" smtClean="0">
                <a:solidFill>
                  <a:schemeClr val="bg1"/>
                </a:solidFill>
              </a:rPr>
              <a:t>Fetch Inbox Mail</a:t>
            </a:r>
            <a:endParaRPr lang="en-IN" sz="1400" dirty="0">
              <a:solidFill>
                <a:schemeClr val="bg1"/>
              </a:solidFill>
            </a:endParaRPr>
          </a:p>
        </p:txBody>
      </p:sp>
      <p:sp>
        <p:nvSpPr>
          <p:cNvPr id="54" name="TextBox 53"/>
          <p:cNvSpPr txBox="1"/>
          <p:nvPr/>
        </p:nvSpPr>
        <p:spPr>
          <a:xfrm>
            <a:off x="2694567" y="4815912"/>
            <a:ext cx="1147666" cy="523220"/>
          </a:xfrm>
          <a:prstGeom prst="rect">
            <a:avLst/>
          </a:prstGeom>
          <a:noFill/>
        </p:spPr>
        <p:txBody>
          <a:bodyPr wrap="square" rtlCol="0">
            <a:spAutoFit/>
          </a:bodyPr>
          <a:lstStyle/>
          <a:p>
            <a:pPr algn="ctr"/>
            <a:r>
              <a:rPr lang="en-US" sz="1400" dirty="0" smtClean="0">
                <a:solidFill>
                  <a:schemeClr val="bg1"/>
                </a:solidFill>
              </a:rPr>
              <a:t>6. </a:t>
            </a:r>
            <a:r>
              <a:rPr lang="en-US" sz="1400" dirty="0" err="1" smtClean="0">
                <a:solidFill>
                  <a:schemeClr val="bg1"/>
                </a:solidFill>
              </a:rPr>
              <a:t>Imap</a:t>
            </a:r>
            <a:r>
              <a:rPr lang="en-US" sz="1400" dirty="0" smtClean="0">
                <a:solidFill>
                  <a:schemeClr val="bg1"/>
                </a:solidFill>
              </a:rPr>
              <a:t> Protocol</a:t>
            </a:r>
            <a:endParaRPr lang="en-IN" sz="1400" dirty="0">
              <a:solidFill>
                <a:schemeClr val="bg1"/>
              </a:solidFill>
            </a:endParaRPr>
          </a:p>
        </p:txBody>
      </p:sp>
      <p:sp>
        <p:nvSpPr>
          <p:cNvPr id="48" name="TextBox 47"/>
          <p:cNvSpPr txBox="1"/>
          <p:nvPr/>
        </p:nvSpPr>
        <p:spPr>
          <a:xfrm>
            <a:off x="4421181" y="5928253"/>
            <a:ext cx="1147666" cy="307777"/>
          </a:xfrm>
          <a:prstGeom prst="rect">
            <a:avLst/>
          </a:prstGeom>
          <a:noFill/>
        </p:spPr>
        <p:txBody>
          <a:bodyPr wrap="square" rtlCol="0">
            <a:spAutoFit/>
          </a:bodyPr>
          <a:lstStyle/>
          <a:p>
            <a:r>
              <a:rPr lang="en-US" sz="1400" dirty="0" smtClean="0">
                <a:solidFill>
                  <a:schemeClr val="bg1"/>
                </a:solidFill>
              </a:rPr>
              <a:t>Sending Mail</a:t>
            </a:r>
            <a:endParaRPr lang="en-IN" sz="1400" dirty="0">
              <a:solidFill>
                <a:schemeClr val="bg1"/>
              </a:solidFill>
            </a:endParaRPr>
          </a:p>
        </p:txBody>
      </p:sp>
      <p:sp>
        <p:nvSpPr>
          <p:cNvPr id="50" name="TextBox 49"/>
          <p:cNvSpPr txBox="1"/>
          <p:nvPr/>
        </p:nvSpPr>
        <p:spPr>
          <a:xfrm>
            <a:off x="7463473" y="4804787"/>
            <a:ext cx="1147666" cy="523220"/>
          </a:xfrm>
          <a:prstGeom prst="rect">
            <a:avLst/>
          </a:prstGeom>
          <a:noFill/>
        </p:spPr>
        <p:txBody>
          <a:bodyPr wrap="square" rtlCol="0">
            <a:spAutoFit/>
          </a:bodyPr>
          <a:lstStyle/>
          <a:p>
            <a:pPr algn="ctr"/>
            <a:r>
              <a:rPr lang="en-US" sz="1400" dirty="0" smtClean="0">
                <a:solidFill>
                  <a:schemeClr val="bg1"/>
                </a:solidFill>
              </a:rPr>
              <a:t>4. Validate </a:t>
            </a:r>
            <a:r>
              <a:rPr lang="en-US" sz="1400" dirty="0" err="1" smtClean="0">
                <a:solidFill>
                  <a:schemeClr val="bg1"/>
                </a:solidFill>
              </a:rPr>
              <a:t>Mail_List</a:t>
            </a:r>
            <a:endParaRPr lang="en-IN" sz="1400" dirty="0">
              <a:solidFill>
                <a:schemeClr val="bg1"/>
              </a:solidFill>
            </a:endParaRPr>
          </a:p>
        </p:txBody>
      </p:sp>
      <p:sp>
        <p:nvSpPr>
          <p:cNvPr id="51" name="TextBox 50"/>
          <p:cNvSpPr txBox="1"/>
          <p:nvPr/>
        </p:nvSpPr>
        <p:spPr>
          <a:xfrm>
            <a:off x="5235426" y="4815912"/>
            <a:ext cx="1147666" cy="523220"/>
          </a:xfrm>
          <a:prstGeom prst="rect">
            <a:avLst/>
          </a:prstGeom>
          <a:noFill/>
        </p:spPr>
        <p:txBody>
          <a:bodyPr wrap="square" rtlCol="0">
            <a:spAutoFit/>
          </a:bodyPr>
          <a:lstStyle/>
          <a:p>
            <a:r>
              <a:rPr lang="en-US" sz="1400" dirty="0" smtClean="0">
                <a:solidFill>
                  <a:schemeClr val="bg1"/>
                </a:solidFill>
              </a:rPr>
              <a:t>5. </a:t>
            </a:r>
            <a:r>
              <a:rPr lang="en-US" sz="1400" dirty="0" err="1" smtClean="0">
                <a:solidFill>
                  <a:schemeClr val="bg1"/>
                </a:solidFill>
              </a:rPr>
              <a:t>Smtp</a:t>
            </a:r>
            <a:r>
              <a:rPr lang="en-US" sz="1400" dirty="0" smtClean="0">
                <a:solidFill>
                  <a:schemeClr val="bg1"/>
                </a:solidFill>
              </a:rPr>
              <a:t> Protocol</a:t>
            </a:r>
            <a:endParaRPr lang="en-IN" sz="1400" dirty="0">
              <a:solidFill>
                <a:schemeClr val="bg1"/>
              </a:solidFill>
            </a:endParaRPr>
          </a:p>
        </p:txBody>
      </p:sp>
      <p:sp>
        <p:nvSpPr>
          <p:cNvPr id="52" name="TextBox 51"/>
          <p:cNvSpPr txBox="1"/>
          <p:nvPr/>
        </p:nvSpPr>
        <p:spPr>
          <a:xfrm>
            <a:off x="7660431" y="5787136"/>
            <a:ext cx="1203652" cy="523220"/>
          </a:xfrm>
          <a:prstGeom prst="rect">
            <a:avLst/>
          </a:prstGeom>
          <a:noFill/>
        </p:spPr>
        <p:txBody>
          <a:bodyPr wrap="square" rtlCol="0">
            <a:spAutoFit/>
          </a:bodyPr>
          <a:lstStyle/>
          <a:p>
            <a:r>
              <a:rPr lang="en-US" sz="1400" dirty="0" smtClean="0">
                <a:solidFill>
                  <a:schemeClr val="bg1"/>
                </a:solidFill>
              </a:rPr>
              <a:t>Pre Known Email address</a:t>
            </a:r>
            <a:endParaRPr lang="en-IN" sz="1400" dirty="0">
              <a:solidFill>
                <a:schemeClr val="bg1"/>
              </a:solidFill>
            </a:endParaRPr>
          </a:p>
        </p:txBody>
      </p:sp>
      <p:sp>
        <p:nvSpPr>
          <p:cNvPr id="53" name="TextBox 52"/>
          <p:cNvSpPr txBox="1"/>
          <p:nvPr/>
        </p:nvSpPr>
        <p:spPr>
          <a:xfrm>
            <a:off x="6005802" y="5906458"/>
            <a:ext cx="1147666" cy="307777"/>
          </a:xfrm>
          <a:prstGeom prst="rect">
            <a:avLst/>
          </a:prstGeom>
          <a:noFill/>
        </p:spPr>
        <p:txBody>
          <a:bodyPr wrap="square" rtlCol="0">
            <a:spAutoFit/>
          </a:bodyPr>
          <a:lstStyle/>
          <a:p>
            <a:r>
              <a:rPr lang="en-US" sz="1400" dirty="0" err="1">
                <a:solidFill>
                  <a:schemeClr val="bg1"/>
                </a:solidFill>
              </a:rPr>
              <a:t>s</a:t>
            </a:r>
            <a:r>
              <a:rPr lang="en-US" sz="1400" dirty="0" err="1" smtClean="0">
                <a:solidFill>
                  <a:schemeClr val="bg1"/>
                </a:solidFill>
              </a:rPr>
              <a:t>mtplib</a:t>
            </a:r>
            <a:r>
              <a:rPr lang="en-US" sz="1400" dirty="0" smtClean="0">
                <a:solidFill>
                  <a:schemeClr val="bg1"/>
                </a:solidFill>
              </a:rPr>
              <a:t> </a:t>
            </a:r>
            <a:r>
              <a:rPr lang="en-US" sz="1400" dirty="0" err="1" smtClean="0">
                <a:solidFill>
                  <a:schemeClr val="bg1"/>
                </a:solidFill>
              </a:rPr>
              <a:t>api</a:t>
            </a:r>
            <a:endParaRPr lang="en-IN" sz="1400" dirty="0">
              <a:solidFill>
                <a:schemeClr val="bg1"/>
              </a:solidFill>
            </a:endParaRPr>
          </a:p>
        </p:txBody>
      </p:sp>
      <p:sp>
        <p:nvSpPr>
          <p:cNvPr id="42" name="TextBox 41"/>
          <p:cNvSpPr txBox="1"/>
          <p:nvPr/>
        </p:nvSpPr>
        <p:spPr>
          <a:xfrm>
            <a:off x="8459122" y="2048989"/>
            <a:ext cx="1132094" cy="523220"/>
          </a:xfrm>
          <a:prstGeom prst="rect">
            <a:avLst/>
          </a:prstGeom>
          <a:noFill/>
        </p:spPr>
        <p:txBody>
          <a:bodyPr wrap="square" rtlCol="0">
            <a:spAutoFit/>
          </a:bodyPr>
          <a:lstStyle/>
          <a:p>
            <a:r>
              <a:rPr lang="en-US" sz="1400" dirty="0" smtClean="0">
                <a:solidFill>
                  <a:schemeClr val="bg1"/>
                </a:solidFill>
              </a:rPr>
              <a:t>Google</a:t>
            </a:r>
            <a:r>
              <a:rPr lang="en-US" sz="1200" dirty="0" smtClean="0">
                <a:solidFill>
                  <a:schemeClr val="bg1"/>
                </a:solidFill>
              </a:rPr>
              <a:t> </a:t>
            </a:r>
            <a:r>
              <a:rPr lang="en-US" sz="1400" dirty="0" smtClean="0">
                <a:solidFill>
                  <a:schemeClr val="bg1"/>
                </a:solidFill>
              </a:rPr>
              <a:t>web speech </a:t>
            </a:r>
            <a:r>
              <a:rPr lang="en-US" sz="1400" dirty="0" err="1" smtClean="0">
                <a:solidFill>
                  <a:schemeClr val="bg1"/>
                </a:solidFill>
              </a:rPr>
              <a:t>api</a:t>
            </a:r>
            <a:endParaRPr lang="en-IN" sz="1400" dirty="0">
              <a:solidFill>
                <a:schemeClr val="bg1"/>
              </a:solidFill>
            </a:endParaRPr>
          </a:p>
        </p:txBody>
      </p:sp>
      <p:sp>
        <p:nvSpPr>
          <p:cNvPr id="43" name="TextBox 42"/>
          <p:cNvSpPr txBox="1"/>
          <p:nvPr/>
        </p:nvSpPr>
        <p:spPr>
          <a:xfrm>
            <a:off x="6986673" y="2026651"/>
            <a:ext cx="1353338" cy="523220"/>
          </a:xfrm>
          <a:prstGeom prst="rect">
            <a:avLst/>
          </a:prstGeom>
          <a:noFill/>
        </p:spPr>
        <p:txBody>
          <a:bodyPr wrap="square" rtlCol="0">
            <a:spAutoFit/>
          </a:bodyPr>
          <a:lstStyle/>
          <a:p>
            <a:r>
              <a:rPr lang="en-US" sz="1400" dirty="0" smtClean="0">
                <a:solidFill>
                  <a:schemeClr val="bg1"/>
                </a:solidFill>
              </a:rPr>
              <a:t>User input Microphone</a:t>
            </a:r>
            <a:endParaRPr lang="en-IN" sz="1400" dirty="0">
              <a:solidFill>
                <a:schemeClr val="bg1"/>
              </a:solidFill>
            </a:endParaRPr>
          </a:p>
        </p:txBody>
      </p:sp>
      <p:sp>
        <p:nvSpPr>
          <p:cNvPr id="46" name="TextBox 45"/>
          <p:cNvSpPr txBox="1"/>
          <p:nvPr/>
        </p:nvSpPr>
        <p:spPr>
          <a:xfrm>
            <a:off x="7631087" y="3094051"/>
            <a:ext cx="1147666" cy="523220"/>
          </a:xfrm>
          <a:prstGeom prst="rect">
            <a:avLst/>
          </a:prstGeom>
          <a:noFill/>
        </p:spPr>
        <p:txBody>
          <a:bodyPr wrap="square" rtlCol="0">
            <a:spAutoFit/>
          </a:bodyPr>
          <a:lstStyle/>
          <a:p>
            <a:r>
              <a:rPr lang="en-US" sz="1400" dirty="0">
                <a:solidFill>
                  <a:schemeClr val="bg1"/>
                </a:solidFill>
              </a:rPr>
              <a:t>3</a:t>
            </a:r>
            <a:r>
              <a:rPr lang="en-US" sz="1400" dirty="0" smtClean="0">
                <a:solidFill>
                  <a:schemeClr val="bg1"/>
                </a:solidFill>
              </a:rPr>
              <a:t>. Speech Recognition</a:t>
            </a:r>
            <a:endParaRPr lang="en-IN" sz="1400" dirty="0">
              <a:solidFill>
                <a:schemeClr val="bg1"/>
              </a:solidFill>
            </a:endParaRPr>
          </a:p>
        </p:txBody>
      </p:sp>
      <p:sp>
        <p:nvSpPr>
          <p:cNvPr id="3" name="TextBox 2"/>
          <p:cNvSpPr txBox="1"/>
          <p:nvPr/>
        </p:nvSpPr>
        <p:spPr>
          <a:xfrm>
            <a:off x="2733868" y="1994957"/>
            <a:ext cx="1147666" cy="523220"/>
          </a:xfrm>
          <a:prstGeom prst="rect">
            <a:avLst/>
          </a:prstGeom>
          <a:noFill/>
        </p:spPr>
        <p:txBody>
          <a:bodyPr wrap="square" rtlCol="0">
            <a:spAutoFit/>
          </a:bodyPr>
          <a:lstStyle/>
          <a:p>
            <a:r>
              <a:rPr lang="en-US" sz="1400" dirty="0" smtClean="0">
                <a:solidFill>
                  <a:schemeClr val="bg1"/>
                </a:solidFill>
              </a:rPr>
              <a:t>Email &amp; password</a:t>
            </a:r>
            <a:endParaRPr lang="en-IN" sz="1400" dirty="0">
              <a:solidFill>
                <a:schemeClr val="bg1"/>
              </a:solidFill>
            </a:endParaRPr>
          </a:p>
        </p:txBody>
      </p:sp>
      <p:sp>
        <p:nvSpPr>
          <p:cNvPr id="44" name="TextBox 43"/>
          <p:cNvSpPr txBox="1"/>
          <p:nvPr/>
        </p:nvSpPr>
        <p:spPr>
          <a:xfrm>
            <a:off x="2886268" y="3201773"/>
            <a:ext cx="1147666" cy="307777"/>
          </a:xfrm>
          <a:prstGeom prst="rect">
            <a:avLst/>
          </a:prstGeom>
          <a:noFill/>
        </p:spPr>
        <p:txBody>
          <a:bodyPr wrap="square" rtlCol="0">
            <a:spAutoFit/>
          </a:bodyPr>
          <a:lstStyle/>
          <a:p>
            <a:r>
              <a:rPr lang="en-US" sz="1400" dirty="0" smtClean="0">
                <a:solidFill>
                  <a:schemeClr val="bg1"/>
                </a:solidFill>
              </a:rPr>
              <a:t>1. Login</a:t>
            </a:r>
            <a:endParaRPr lang="en-IN" sz="1400" dirty="0">
              <a:solidFill>
                <a:schemeClr val="bg1"/>
              </a:solidFill>
            </a:endParaRPr>
          </a:p>
        </p:txBody>
      </p:sp>
      <p:sp>
        <p:nvSpPr>
          <p:cNvPr id="47" name="TextBox 46"/>
          <p:cNvSpPr txBox="1"/>
          <p:nvPr/>
        </p:nvSpPr>
        <p:spPr>
          <a:xfrm>
            <a:off x="4328525" y="2055660"/>
            <a:ext cx="1147666" cy="523220"/>
          </a:xfrm>
          <a:prstGeom prst="rect">
            <a:avLst/>
          </a:prstGeom>
          <a:noFill/>
        </p:spPr>
        <p:txBody>
          <a:bodyPr wrap="square" rtlCol="0">
            <a:spAutoFit/>
          </a:bodyPr>
          <a:lstStyle/>
          <a:p>
            <a:r>
              <a:rPr lang="en-US" sz="1400" dirty="0" smtClean="0">
                <a:solidFill>
                  <a:schemeClr val="bg1"/>
                </a:solidFill>
              </a:rPr>
              <a:t>System Speaking</a:t>
            </a:r>
            <a:endParaRPr lang="en-IN" sz="1400" dirty="0">
              <a:solidFill>
                <a:schemeClr val="bg1"/>
              </a:solidFill>
            </a:endParaRPr>
          </a:p>
        </p:txBody>
      </p:sp>
      <p:sp>
        <p:nvSpPr>
          <p:cNvPr id="56" name="TextBox 55"/>
          <p:cNvSpPr txBox="1"/>
          <p:nvPr/>
        </p:nvSpPr>
        <p:spPr>
          <a:xfrm>
            <a:off x="5548990" y="2170046"/>
            <a:ext cx="1147666" cy="307777"/>
          </a:xfrm>
          <a:prstGeom prst="rect">
            <a:avLst/>
          </a:prstGeom>
          <a:noFill/>
        </p:spPr>
        <p:txBody>
          <a:bodyPr wrap="square" rtlCol="0">
            <a:spAutoFit/>
          </a:bodyPr>
          <a:lstStyle/>
          <a:p>
            <a:r>
              <a:rPr lang="en-US" sz="1400" dirty="0" smtClean="0">
                <a:solidFill>
                  <a:schemeClr val="bg1"/>
                </a:solidFill>
              </a:rPr>
              <a:t>Reading Mail</a:t>
            </a:r>
            <a:endParaRPr lang="en-IN" sz="1400" dirty="0">
              <a:solidFill>
                <a:schemeClr val="bg1"/>
              </a:solidFill>
            </a:endParaRPr>
          </a:p>
        </p:txBody>
      </p:sp>
      <p:sp>
        <p:nvSpPr>
          <p:cNvPr id="57" name="TextBox 56"/>
          <p:cNvSpPr txBox="1"/>
          <p:nvPr/>
        </p:nvSpPr>
        <p:spPr>
          <a:xfrm>
            <a:off x="5083208" y="3123647"/>
            <a:ext cx="1225885" cy="523220"/>
          </a:xfrm>
          <a:prstGeom prst="rect">
            <a:avLst/>
          </a:prstGeom>
          <a:noFill/>
        </p:spPr>
        <p:txBody>
          <a:bodyPr wrap="square" rtlCol="0">
            <a:spAutoFit/>
          </a:bodyPr>
          <a:lstStyle/>
          <a:p>
            <a:pPr algn="ctr"/>
            <a:r>
              <a:rPr lang="en-US" sz="1400" dirty="0" smtClean="0">
                <a:solidFill>
                  <a:schemeClr val="bg1"/>
                </a:solidFill>
              </a:rPr>
              <a:t>2. Google Text To Speech</a:t>
            </a:r>
            <a:endParaRPr lang="en-IN" sz="1400" dirty="0">
              <a:solidFill>
                <a:schemeClr val="bg1"/>
              </a:solidFill>
            </a:endParaRPr>
          </a:p>
        </p:txBody>
      </p:sp>
    </p:spTree>
    <p:extLst>
      <p:ext uri="{BB962C8B-B14F-4D97-AF65-F5344CB8AC3E}">
        <p14:creationId xmlns:p14="http://schemas.microsoft.com/office/powerpoint/2010/main" val="14293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575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t>
            </a:r>
            <a:endParaRPr lang="en-IN" dirty="0"/>
          </a:p>
        </p:txBody>
      </p:sp>
      <p:sp>
        <p:nvSpPr>
          <p:cNvPr id="3" name="Content Placeholder 2"/>
          <p:cNvSpPr>
            <a:spLocks noGrp="1"/>
          </p:cNvSpPr>
          <p:nvPr>
            <p:ph idx="1"/>
          </p:nvPr>
        </p:nvSpPr>
        <p:spPr>
          <a:xfrm>
            <a:off x="685801" y="1688841"/>
            <a:ext cx="10131425" cy="2637454"/>
          </a:xfrm>
        </p:spPr>
        <p:txBody>
          <a:bodyPr/>
          <a:lstStyle/>
          <a:p>
            <a:r>
              <a:rPr lang="en-US" dirty="0"/>
              <a:t>In  future, we  attempt  to make  the system  keyboard  free and fully voice based. So it's easy for the visually impaired people to access the  services. The system  developed now  is working only on  desktops. As use  of mobile  phones is  emerging as a trend today,  there is  a scope  to incorporate this  facility as  an application in  mobile phones also. Also, security  measures to be implemented during the login phase can be revised to form the system </a:t>
            </a:r>
            <a:r>
              <a:rPr lang="en-US" dirty="0" smtClean="0"/>
              <a:t>safer.</a:t>
            </a:r>
            <a:endParaRPr lang="en-IN" dirty="0"/>
          </a:p>
        </p:txBody>
      </p:sp>
    </p:spTree>
    <p:extLst>
      <p:ext uri="{BB962C8B-B14F-4D97-AF65-F5344CB8AC3E}">
        <p14:creationId xmlns:p14="http://schemas.microsoft.com/office/powerpoint/2010/main" val="335078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purl.org/dc/elements/1.1/"/>
    <ds:schemaRef ds:uri="http://purl.org/dc/terms/"/>
    <ds:schemaRef ds:uri="http://schemas.microsoft.com/office/infopath/2007/PartnerControls"/>
    <ds:schemaRef ds:uri="71af3243-3dd4-4a8d-8c0d-dd76da1f02a5"/>
    <ds:schemaRef ds:uri="http://schemas.microsoft.com/office/2006/documentManagement/types"/>
    <ds:schemaRef ds:uri="http://purl.org/dc/dcmitype/"/>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716</Words>
  <Application>Microsoft Office PowerPoint</Application>
  <PresentationFormat>Widescreen</PresentationFormat>
  <Paragraphs>51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VMAIL-Voice based email assistant</vt:lpstr>
      <vt:lpstr>abstract</vt:lpstr>
      <vt:lpstr>introduction</vt:lpstr>
      <vt:lpstr>Existing system</vt:lpstr>
      <vt:lpstr>Proposed system</vt:lpstr>
      <vt:lpstr>Technologies used</vt:lpstr>
      <vt:lpstr>Process flow</vt:lpstr>
      <vt:lpstr>Screenshots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2022-11-10T05:36:42Z</dcterms:created>
  <dcterms:modified xsi:type="dcterms:W3CDTF">2022-11-23T07:34:26Z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