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0071100" cy="7556500"/>
  <p:notesSz cx="10071100" cy="7556500"/>
  <p:embeddedFontLst>
    <p:embeddedFont>
      <p:font typeface="LKKWAW+TimesNewRomanPS-BoldMT"/>
      <p:regular r:id="rId25"/>
    </p:embeddedFont>
    <p:embeddedFont>
      <p:font typeface="OCMCCS+TimesNewRomanPSMT"/>
      <p:regular r:id="rId26"/>
    </p:embeddedFont>
    <p:embeddedFont>
      <p:font typeface="NFIBBM+Wingdings-Regular"/>
      <p:regular r:id="rId27"/>
    </p:embeddedFont>
    <p:embeddedFont>
      <p:font typeface="BOGEAD+ArialMT"/>
      <p:regular r:id="rId28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21" Type="http://schemas.openxmlformats.org/officeDocument/2006/relationships/slide" Target="slides/slide16.xml" /><Relationship Id="rId22" Type="http://schemas.openxmlformats.org/officeDocument/2006/relationships/slide" Target="slides/slide17.xml" /><Relationship Id="rId23" Type="http://schemas.openxmlformats.org/officeDocument/2006/relationships/slide" Target="slides/slide18.xml" /><Relationship Id="rId24" Type="http://schemas.openxmlformats.org/officeDocument/2006/relationships/slide" Target="slides/slide19.xml" /><Relationship Id="rId25" Type="http://schemas.openxmlformats.org/officeDocument/2006/relationships/font" Target="fonts/font1.fntdata" /><Relationship Id="rId26" Type="http://schemas.openxmlformats.org/officeDocument/2006/relationships/font" Target="fonts/font2.fntdata" /><Relationship Id="rId27" Type="http://schemas.openxmlformats.org/officeDocument/2006/relationships/font" Target="fonts/font3.fntdata" /><Relationship Id="rId28" Type="http://schemas.openxmlformats.org/officeDocument/2006/relationships/font" Target="fonts/font4.fntdata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6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7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8.png" /><Relationship Id="rId3" Type="http://schemas.openxmlformats.org/officeDocument/2006/relationships/hyperlink" Target="https://www.researchgate.net/publication/367963860_OFFLINE_SIGNATURE_VERIFICATION_USING_TRANSFER_LEARNING_AND_DATA_AUGMENTATION_ON_IMBALANCED_DATASET" TargetMode="External" /><Relationship Id="rId4" Type="http://schemas.openxmlformats.org/officeDocument/2006/relationships/hyperlink" Target="https://research.sabanciuniv.edu/id/eprint/13568/1/SigDB.pdf" TargetMode="Externa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9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71100" cy="7556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9641" y="2266147"/>
            <a:ext cx="8377814" cy="10546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6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Odin:</a:t>
            </a:r>
            <a:r>
              <a:rPr dirty="0" sz="36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Signature</a:t>
            </a:r>
            <a:r>
              <a:rPr dirty="0" sz="36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Analyser</a:t>
            </a:r>
            <a:r>
              <a:rPr dirty="0" sz="36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and</a:t>
            </a:r>
            <a:r>
              <a:rPr dirty="0" sz="36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Attendance</a:t>
            </a:r>
          </a:p>
          <a:p>
            <a:pPr marL="2072319" marR="0">
              <a:lnSpc>
                <a:spcPts val="3986"/>
              </a:lnSpc>
              <a:spcBef>
                <a:spcPts val="30"/>
              </a:spcBef>
              <a:spcAft>
                <a:spcPts val="0"/>
              </a:spcAft>
            </a:pPr>
            <a:r>
              <a:rPr dirty="0" sz="36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Management</a:t>
            </a:r>
            <a:r>
              <a:rPr dirty="0" sz="36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System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45517" y="3739809"/>
            <a:ext cx="5736745" cy="13952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43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000000"/>
                </a:solidFill>
                <a:latin typeface="OCMCCS+TimesNewRomanPSMT"/>
                <a:cs typeface="OCMCCS+TimesNewRomanPSMT"/>
              </a:rPr>
              <a:t>Subhashish</a:t>
            </a:r>
            <a:r>
              <a:rPr dirty="0" sz="32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3200">
                <a:solidFill>
                  <a:srgbClr val="000000"/>
                </a:solidFill>
                <a:latin typeface="OCMCCS+TimesNewRomanPSMT"/>
                <a:cs typeface="OCMCCS+TimesNewRomanPSMT"/>
              </a:rPr>
              <a:t>Mahapatra(20104049)</a:t>
            </a:r>
          </a:p>
          <a:p>
            <a:pPr marL="112712" marR="0">
              <a:lnSpc>
                <a:spcPts val="3543"/>
              </a:lnSpc>
              <a:spcBef>
                <a:spcPts val="77"/>
              </a:spcBef>
              <a:spcAft>
                <a:spcPts val="0"/>
              </a:spcAft>
            </a:pPr>
            <a:r>
              <a:rPr dirty="0" sz="3200">
                <a:solidFill>
                  <a:srgbClr val="000000"/>
                </a:solidFill>
                <a:latin typeface="OCMCCS+TimesNewRomanPSMT"/>
                <a:cs typeface="OCMCCS+TimesNewRomanPSMT"/>
              </a:rPr>
              <a:t>Devanshu</a:t>
            </a:r>
            <a:r>
              <a:rPr dirty="0" sz="32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3200">
                <a:solidFill>
                  <a:srgbClr val="000000"/>
                </a:solidFill>
                <a:latin typeface="OCMCCS+TimesNewRomanPSMT"/>
                <a:cs typeface="OCMCCS+TimesNewRomanPSMT"/>
              </a:rPr>
              <a:t>Mahapatra(20104036)</a:t>
            </a:r>
          </a:p>
          <a:p>
            <a:pPr marL="921543" marR="0">
              <a:lnSpc>
                <a:spcPts val="3543"/>
              </a:lnSpc>
              <a:spcBef>
                <a:spcPts val="77"/>
              </a:spcBef>
              <a:spcAft>
                <a:spcPts val="0"/>
              </a:spcAft>
            </a:pPr>
            <a:r>
              <a:rPr dirty="0" sz="3200">
                <a:solidFill>
                  <a:srgbClr val="000000"/>
                </a:solidFill>
                <a:latin typeface="OCMCCS+TimesNewRomanPSMT"/>
                <a:cs typeface="OCMCCS+TimesNewRomanPSMT"/>
              </a:rPr>
              <a:t>Athul</a:t>
            </a:r>
            <a:r>
              <a:rPr dirty="0" sz="32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3200">
                <a:solidFill>
                  <a:srgbClr val="000000"/>
                </a:solidFill>
                <a:latin typeface="OCMCCS+TimesNewRomanPSMT"/>
                <a:cs typeface="OCMCCS+TimesNewRomanPSMT"/>
              </a:rPr>
              <a:t>Nair</a:t>
            </a:r>
            <a:r>
              <a:rPr dirty="0" sz="32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3200">
                <a:solidFill>
                  <a:srgbClr val="000000"/>
                </a:solidFill>
                <a:latin typeface="OCMCCS+TimesNewRomanPSMT"/>
                <a:cs typeface="OCMCCS+TimesNewRomanPSMT"/>
              </a:rPr>
              <a:t>(20104048)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12764" y="6460714"/>
            <a:ext cx="2411577" cy="7721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9515" marR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Project</a:t>
            </a:r>
            <a:r>
              <a:rPr dirty="0" sz="28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 </a:t>
            </a:r>
            <a:r>
              <a:rPr dirty="0" sz="28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Guide</a:t>
            </a:r>
          </a:p>
          <a:p>
            <a:pPr marL="0" marR="0">
              <a:lnSpc>
                <a:spcPts val="2657"/>
              </a:lnSpc>
              <a:spcBef>
                <a:spcPts val="21"/>
              </a:spcBef>
              <a:spcAft>
                <a:spcPts val="0"/>
              </a:spcAft>
            </a:pPr>
            <a:r>
              <a:rPr dirty="0" sz="24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Ms.</a:t>
            </a:r>
            <a:r>
              <a:rPr dirty="0" sz="24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 </a:t>
            </a:r>
            <a:r>
              <a:rPr dirty="0" sz="24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Jayshree</a:t>
            </a:r>
            <a:r>
              <a:rPr dirty="0" sz="24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 </a:t>
            </a:r>
            <a:r>
              <a:rPr dirty="0" sz="24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Jha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71100" cy="7556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9791" y="139124"/>
            <a:ext cx="3566315" cy="5444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6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7.</a:t>
            </a:r>
            <a:r>
              <a:rPr dirty="0" sz="36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Block</a:t>
            </a:r>
            <a:r>
              <a:rPr dirty="0" sz="36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Diagram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71100" cy="7556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3237" y="693360"/>
            <a:ext cx="4074788" cy="5444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6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9.</a:t>
            </a:r>
            <a:r>
              <a:rPr dirty="0" sz="36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Technology</a:t>
            </a:r>
            <a:r>
              <a:rPr dirty="0" sz="36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Stack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2774" y="1583856"/>
            <a:ext cx="2528874" cy="3756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Frontend: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Streamlit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2774" y="2619769"/>
            <a:ext cx="3099715" cy="14115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Backend: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1.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Python</a:t>
            </a:r>
          </a:p>
          <a:p>
            <a:pPr marL="1238250" marR="0">
              <a:lnSpc>
                <a:spcPts val="2657"/>
              </a:lnSpc>
              <a:spcBef>
                <a:spcPts val="137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2.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Tensorflow</a:t>
            </a:r>
          </a:p>
          <a:p>
            <a:pPr marL="1238250" marR="0">
              <a:lnSpc>
                <a:spcPts val="2657"/>
              </a:lnSpc>
              <a:spcBef>
                <a:spcPts val="142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3.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Keras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51025" y="4173640"/>
            <a:ext cx="1540205" cy="8935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4.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OpenCV</a:t>
            </a:r>
          </a:p>
          <a:p>
            <a:pPr marL="0" marR="0">
              <a:lnSpc>
                <a:spcPts val="2657"/>
              </a:lnSpc>
              <a:spcBef>
                <a:spcPts val="137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5.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NumPy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851025" y="5209553"/>
            <a:ext cx="1422196" cy="3756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6.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VGG16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851025" y="5727510"/>
            <a:ext cx="1167637" cy="3756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7.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Scikit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71100" cy="7556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3237" y="693360"/>
            <a:ext cx="4670911" cy="5444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6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8.</a:t>
            </a:r>
            <a:r>
              <a:rPr dirty="0" sz="36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Work</a:t>
            </a:r>
            <a:r>
              <a:rPr dirty="0" sz="36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Flow</a:t>
            </a:r>
            <a:r>
              <a:rPr dirty="0" sz="36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Diagram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71100" cy="7556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3237" y="693360"/>
            <a:ext cx="4670911" cy="5444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6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8.</a:t>
            </a:r>
            <a:r>
              <a:rPr dirty="0" sz="36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Work</a:t>
            </a:r>
            <a:r>
              <a:rPr dirty="0" sz="36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Flow</a:t>
            </a:r>
            <a:r>
              <a:rPr dirty="0" sz="36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Diagram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71100" cy="7556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3237" y="693360"/>
            <a:ext cx="4670911" cy="5444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6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8.</a:t>
            </a:r>
            <a:r>
              <a:rPr dirty="0" sz="36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Work</a:t>
            </a:r>
            <a:r>
              <a:rPr dirty="0" sz="36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Flow</a:t>
            </a:r>
            <a:r>
              <a:rPr dirty="0" sz="36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Diagram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71100" cy="7556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3237" y="693360"/>
            <a:ext cx="4670911" cy="5444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6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8.</a:t>
            </a:r>
            <a:r>
              <a:rPr dirty="0" sz="36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Work</a:t>
            </a:r>
            <a:r>
              <a:rPr dirty="0" sz="36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Flow</a:t>
            </a:r>
            <a:r>
              <a:rPr dirty="0" sz="36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Diagram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71100" cy="7556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3237" y="693360"/>
            <a:ext cx="4670911" cy="5444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6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8.</a:t>
            </a:r>
            <a:r>
              <a:rPr dirty="0" sz="36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Work</a:t>
            </a:r>
            <a:r>
              <a:rPr dirty="0" sz="36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Flow</a:t>
            </a:r>
            <a:r>
              <a:rPr dirty="0" sz="36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Diagram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71100" cy="7556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3237" y="693360"/>
            <a:ext cx="4670911" cy="5444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6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8.</a:t>
            </a:r>
            <a:r>
              <a:rPr dirty="0" sz="36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Work</a:t>
            </a:r>
            <a:r>
              <a:rPr dirty="0" sz="36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Flow</a:t>
            </a:r>
            <a:r>
              <a:rPr dirty="0" sz="36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Diagram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71100" cy="7556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62953" y="751901"/>
            <a:ext cx="2521495" cy="600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29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References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953" y="2441770"/>
            <a:ext cx="6812771" cy="884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04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404040"/>
                </a:solidFill>
                <a:latin typeface="OCMCCS+TimesNewRomanPSMT"/>
                <a:cs typeface="OCMCCS+TimesNewRomanPSMT"/>
              </a:rPr>
              <a:t>[1].</a:t>
            </a:r>
            <a:r>
              <a:rPr dirty="0" sz="1900" spc="10">
                <a:solidFill>
                  <a:srgbClr val="40404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1900" u="sng">
                <a:solidFill>
                  <a:srgbClr val="3fcde7"/>
                </a:solidFill>
                <a:latin typeface="OCMCCS+TimesNewRomanPSMT"/>
                <a:cs typeface="OCMCCS+TimesNewRomanPS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OFFLINE</a:t>
            </a:r>
            <a:r>
              <a:rPr dirty="0" sz="1900" u="sng">
                <a:solidFill>
                  <a:srgbClr val="3fcde7"/>
                </a:solidFill>
                <a:latin typeface="OCMCCS+TimesNewRomanPSMT"/>
                <a:cs typeface="OCMCCS+TimesNewRomanPS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900" u="sng">
                <a:solidFill>
                  <a:srgbClr val="3fcde7"/>
                </a:solidFill>
                <a:latin typeface="OCMCCS+TimesNewRomanPSMT"/>
                <a:cs typeface="OCMCCS+TimesNewRomanPS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SIGNATURE</a:t>
            </a:r>
            <a:r>
              <a:rPr dirty="0" sz="1900" u="sng">
                <a:solidFill>
                  <a:srgbClr val="3fcde7"/>
                </a:solidFill>
                <a:latin typeface="OCMCCS+TimesNewRomanPSMT"/>
                <a:cs typeface="OCMCCS+TimesNewRomanPS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900" u="sng">
                <a:solidFill>
                  <a:srgbClr val="3fcde7"/>
                </a:solidFill>
                <a:latin typeface="OCMCCS+TimesNewRomanPSMT"/>
                <a:cs typeface="OCMCCS+TimesNewRomanPS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VERIFICATION</a:t>
            </a:r>
            <a:r>
              <a:rPr dirty="0" sz="1900" u="sng">
                <a:solidFill>
                  <a:srgbClr val="3fcde7"/>
                </a:solidFill>
                <a:latin typeface="OCMCCS+TimesNewRomanPSMT"/>
                <a:cs typeface="OCMCCS+TimesNewRomanPS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900" u="sng">
                <a:solidFill>
                  <a:srgbClr val="3fcde7"/>
                </a:solidFill>
                <a:latin typeface="OCMCCS+TimesNewRomanPSMT"/>
                <a:cs typeface="OCMCCS+TimesNewRomanPS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USING</a:t>
            </a:r>
            <a:r>
              <a:rPr dirty="0" sz="1900" u="sng">
                <a:solidFill>
                  <a:srgbClr val="3fcde7"/>
                </a:solidFill>
                <a:latin typeface="OCMCCS+TimesNewRomanPSMT"/>
                <a:cs typeface="OCMCCS+TimesNewRomanPS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900" u="sng">
                <a:solidFill>
                  <a:srgbClr val="3fcde7"/>
                </a:solidFill>
                <a:latin typeface="OCMCCS+TimesNewRomanPSMT"/>
                <a:cs typeface="OCMCCS+TimesNewRomanPS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TRANSFER</a:t>
            </a:r>
          </a:p>
          <a:p>
            <a:pPr marL="0" marR="0">
              <a:lnSpc>
                <a:spcPts val="2104"/>
              </a:lnSpc>
              <a:spcBef>
                <a:spcPts val="175"/>
              </a:spcBef>
              <a:spcAft>
                <a:spcPts val="0"/>
              </a:spcAft>
            </a:pPr>
            <a:r>
              <a:rPr dirty="0" sz="1900" u="sng">
                <a:solidFill>
                  <a:srgbClr val="3fcde7"/>
                </a:solidFill>
                <a:latin typeface="OCMCCS+TimesNewRomanPSMT"/>
                <a:cs typeface="OCMCCS+TimesNewRomanPS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LEARNING</a:t>
            </a:r>
            <a:r>
              <a:rPr dirty="0" sz="1900" u="sng">
                <a:solidFill>
                  <a:srgbClr val="3fcde7"/>
                </a:solidFill>
                <a:latin typeface="OCMCCS+TimesNewRomanPSMT"/>
                <a:cs typeface="OCMCCS+TimesNewRomanPS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900" u="sng">
                <a:solidFill>
                  <a:srgbClr val="3fcde7"/>
                </a:solidFill>
                <a:latin typeface="OCMCCS+TimesNewRomanPSMT"/>
                <a:cs typeface="OCMCCS+TimesNewRomanPS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</a:t>
            </a:r>
            <a:r>
              <a:rPr dirty="0" sz="1900" u="sng">
                <a:solidFill>
                  <a:srgbClr val="3fcde7"/>
                </a:solidFill>
                <a:latin typeface="OCMCCS+TimesNewRomanPSMT"/>
                <a:cs typeface="OCMCCS+TimesNewRomanPS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900" u="sng">
                <a:solidFill>
                  <a:srgbClr val="3fcde7"/>
                </a:solidFill>
                <a:latin typeface="OCMCCS+TimesNewRomanPSMT"/>
                <a:cs typeface="OCMCCS+TimesNewRomanPS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</a:t>
            </a:r>
            <a:r>
              <a:rPr dirty="0" sz="1900" u="sng">
                <a:solidFill>
                  <a:srgbClr val="3fcde7"/>
                </a:solidFill>
                <a:latin typeface="OCMCCS+TimesNewRomanPSMT"/>
                <a:cs typeface="OCMCCS+TimesNewRomanPS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900" u="sng">
                <a:solidFill>
                  <a:srgbClr val="3fcde7"/>
                </a:solidFill>
                <a:latin typeface="OCMCCS+TimesNewRomanPSMT"/>
                <a:cs typeface="OCMCCS+TimesNewRomanPS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AUGMENTATION</a:t>
            </a:r>
            <a:r>
              <a:rPr dirty="0" sz="1900" u="sng">
                <a:solidFill>
                  <a:srgbClr val="3fcde7"/>
                </a:solidFill>
                <a:latin typeface="OCMCCS+TimesNewRomanPSMT"/>
                <a:cs typeface="OCMCCS+TimesNewRomanPS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900" u="sng">
                <a:solidFill>
                  <a:srgbClr val="3fcde7"/>
                </a:solidFill>
                <a:latin typeface="OCMCCS+TimesNewRomanPSMT"/>
                <a:cs typeface="OCMCCS+TimesNewRomanPS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</a:t>
            </a:r>
            <a:r>
              <a:rPr dirty="0" sz="1900" u="sng">
                <a:solidFill>
                  <a:srgbClr val="3fcde7"/>
                </a:solidFill>
                <a:latin typeface="OCMCCS+TimesNewRomanPSMT"/>
                <a:cs typeface="OCMCCS+TimesNewRomanPS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900" u="sng">
                <a:solidFill>
                  <a:srgbClr val="3fcde7"/>
                </a:solidFill>
                <a:latin typeface="OCMCCS+TimesNewRomanPSMT"/>
                <a:cs typeface="OCMCCS+TimesNewRomanPS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IMBALANCED</a:t>
            </a:r>
          </a:p>
          <a:p>
            <a:pPr marL="0" marR="0">
              <a:lnSpc>
                <a:spcPts val="2104"/>
              </a:lnSpc>
              <a:spcBef>
                <a:spcPts val="175"/>
              </a:spcBef>
              <a:spcAft>
                <a:spcPts val="0"/>
              </a:spcAft>
            </a:pPr>
            <a:r>
              <a:rPr dirty="0" sz="1900" u="sng">
                <a:solidFill>
                  <a:srgbClr val="3fcde7"/>
                </a:solidFill>
                <a:latin typeface="OCMCCS+TimesNewRomanPSMT"/>
                <a:cs typeface="OCMCCS+TimesNewRomanPS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DATASE</a:t>
            </a:r>
            <a:r>
              <a:rPr dirty="0" sz="1900">
                <a:solidFill>
                  <a:srgbClr val="3fcde7"/>
                </a:solidFill>
                <a:latin typeface="OCMCCS+TimesNewRomanPSMT"/>
                <a:cs typeface="OCMCCS+TimesNewRomanPS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2953" y="3879410"/>
            <a:ext cx="5242598" cy="3053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04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404040"/>
                </a:solidFill>
                <a:latin typeface="OCMCCS+TimesNewRomanPSMT"/>
                <a:cs typeface="OCMCCS+TimesNewRomanPSMT"/>
              </a:rPr>
              <a:t>[2].</a:t>
            </a:r>
            <a:r>
              <a:rPr dirty="0" sz="1900" spc="10">
                <a:solidFill>
                  <a:srgbClr val="40404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1900" u="sng">
                <a:solidFill>
                  <a:srgbClr val="3fcde7"/>
                </a:solidFill>
                <a:latin typeface="OCMCCS+TimesNewRomanPSMT"/>
                <a:cs typeface="OCMCCS+TimesNewRomanPS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SigSA:</a:t>
            </a:r>
            <a:r>
              <a:rPr dirty="0" sz="1900" u="sng">
                <a:solidFill>
                  <a:srgbClr val="3fcde7"/>
                </a:solidFill>
                <a:latin typeface="OCMCCS+TimesNewRomanPSMT"/>
                <a:cs typeface="OCMCCS+TimesNewRomanPS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900" u="sng">
                <a:solidFill>
                  <a:srgbClr val="3fcde7"/>
                </a:solidFill>
                <a:latin typeface="OCMCCS+TimesNewRomanPSMT"/>
                <a:cs typeface="OCMCCS+TimesNewRomanPS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On-line</a:t>
            </a:r>
            <a:r>
              <a:rPr dirty="0" sz="1900" u="sng">
                <a:solidFill>
                  <a:srgbClr val="3fcde7"/>
                </a:solidFill>
                <a:latin typeface="OCMCCS+TimesNewRomanPSMT"/>
                <a:cs typeface="OCMCCS+TimesNewRomanPS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900" u="sng">
                <a:solidFill>
                  <a:srgbClr val="3fcde7"/>
                </a:solidFill>
                <a:latin typeface="OCMCCS+TimesNewRomanPSMT"/>
                <a:cs typeface="OCMCCS+TimesNewRomanPS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Handwritten</a:t>
            </a:r>
            <a:r>
              <a:rPr dirty="0" sz="1900" u="sng">
                <a:solidFill>
                  <a:srgbClr val="3fcde7"/>
                </a:solidFill>
                <a:latin typeface="OCMCCS+TimesNewRomanPSMT"/>
                <a:cs typeface="OCMCCS+TimesNewRomanPS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900" u="sng">
                <a:solidFill>
                  <a:srgbClr val="3fcde7"/>
                </a:solidFill>
                <a:latin typeface="OCMCCS+TimesNewRomanPSMT"/>
                <a:cs typeface="OCMCCS+TimesNewRomanPS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Signature</a:t>
            </a:r>
            <a:r>
              <a:rPr dirty="0" sz="1900" u="sng">
                <a:solidFill>
                  <a:srgbClr val="3fcde7"/>
                </a:solidFill>
                <a:latin typeface="OCMCCS+TimesNewRomanPSMT"/>
                <a:cs typeface="OCMCCS+TimesNewRomanPS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900" u="sng">
                <a:solidFill>
                  <a:srgbClr val="3fcde7"/>
                </a:solidFill>
                <a:latin typeface="OCMCCS+TimesNewRomanPSMT"/>
                <a:cs typeface="OCMCCS+TimesNewRomanPS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Database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71100" cy="7556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847169" y="3449260"/>
            <a:ext cx="2868628" cy="5444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6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000000"/>
                </a:solidFill>
                <a:latin typeface="OCMCCS+TimesNewRomanPSMT"/>
                <a:cs typeface="OCMCCS+TimesNewRomanPSMT"/>
              </a:rPr>
              <a:t>Thank</a:t>
            </a:r>
            <a:r>
              <a:rPr dirty="0" sz="36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3600">
                <a:solidFill>
                  <a:srgbClr val="000000"/>
                </a:solidFill>
                <a:latin typeface="OCMCCS+TimesNewRomanPSMT"/>
                <a:cs typeface="OCMCCS+TimesNewRomanPSMT"/>
              </a:rPr>
              <a:t>You...!!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71100" cy="7556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164012" y="131385"/>
            <a:ext cx="1905074" cy="5444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6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Contents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5775" y="650103"/>
            <a:ext cx="259542" cy="50894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54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000000"/>
                </a:solidFill>
                <a:latin typeface="NFIBBM+Wingdings-Regular"/>
                <a:cs typeface="NFIBBM+Wingdings-Regular"/>
              </a:rPr>
              <a:t></a:t>
            </a:r>
          </a:p>
          <a:p>
            <a:pPr marL="0" marR="0">
              <a:lnSpc>
                <a:spcPts val="1254"/>
              </a:lnSpc>
              <a:spcBef>
                <a:spcPts val="2975"/>
              </a:spcBef>
              <a:spcAft>
                <a:spcPts val="0"/>
              </a:spcAft>
            </a:pPr>
            <a:r>
              <a:rPr dirty="0" sz="1150">
                <a:solidFill>
                  <a:srgbClr val="000000"/>
                </a:solidFill>
                <a:latin typeface="NFIBBM+Wingdings-Regular"/>
                <a:cs typeface="NFIBBM+Wingdings-Regular"/>
              </a:rPr>
              <a:t></a:t>
            </a:r>
          </a:p>
          <a:p>
            <a:pPr marL="0" marR="0">
              <a:lnSpc>
                <a:spcPts val="1254"/>
              </a:lnSpc>
              <a:spcBef>
                <a:spcPts val="3025"/>
              </a:spcBef>
              <a:spcAft>
                <a:spcPts val="0"/>
              </a:spcAft>
            </a:pPr>
            <a:r>
              <a:rPr dirty="0" sz="1150">
                <a:solidFill>
                  <a:srgbClr val="000000"/>
                </a:solidFill>
                <a:latin typeface="NFIBBM+Wingdings-Regular"/>
                <a:cs typeface="NFIBBM+Wingdings-Regular"/>
              </a:rPr>
              <a:t></a:t>
            </a:r>
          </a:p>
          <a:p>
            <a:pPr marL="0" marR="0">
              <a:lnSpc>
                <a:spcPts val="1254"/>
              </a:lnSpc>
              <a:spcBef>
                <a:spcPts val="3025"/>
              </a:spcBef>
              <a:spcAft>
                <a:spcPts val="0"/>
              </a:spcAft>
            </a:pPr>
            <a:r>
              <a:rPr dirty="0" sz="1150">
                <a:solidFill>
                  <a:srgbClr val="000000"/>
                </a:solidFill>
                <a:latin typeface="NFIBBM+Wingdings-Regular"/>
                <a:cs typeface="NFIBBM+Wingdings-Regular"/>
              </a:rPr>
              <a:t></a:t>
            </a:r>
          </a:p>
          <a:p>
            <a:pPr marL="0" marR="0">
              <a:lnSpc>
                <a:spcPts val="1254"/>
              </a:lnSpc>
              <a:spcBef>
                <a:spcPts val="3025"/>
              </a:spcBef>
              <a:spcAft>
                <a:spcPts val="0"/>
              </a:spcAft>
            </a:pPr>
            <a:r>
              <a:rPr dirty="0" sz="1150">
                <a:solidFill>
                  <a:srgbClr val="000000"/>
                </a:solidFill>
                <a:latin typeface="NFIBBM+Wingdings-Regular"/>
                <a:cs typeface="NFIBBM+Wingdings-Regular"/>
              </a:rPr>
              <a:t></a:t>
            </a:r>
          </a:p>
          <a:p>
            <a:pPr marL="0" marR="0">
              <a:lnSpc>
                <a:spcPts val="1254"/>
              </a:lnSpc>
              <a:spcBef>
                <a:spcPts val="3025"/>
              </a:spcBef>
              <a:spcAft>
                <a:spcPts val="0"/>
              </a:spcAft>
            </a:pPr>
            <a:r>
              <a:rPr dirty="0" sz="1150">
                <a:solidFill>
                  <a:srgbClr val="000000"/>
                </a:solidFill>
                <a:latin typeface="NFIBBM+Wingdings-Regular"/>
                <a:cs typeface="NFIBBM+Wingdings-Regular"/>
              </a:rPr>
              <a:t></a:t>
            </a:r>
          </a:p>
          <a:p>
            <a:pPr marL="0" marR="0">
              <a:lnSpc>
                <a:spcPts val="1254"/>
              </a:lnSpc>
              <a:spcBef>
                <a:spcPts val="2975"/>
              </a:spcBef>
              <a:spcAft>
                <a:spcPts val="0"/>
              </a:spcAft>
            </a:pPr>
            <a:r>
              <a:rPr dirty="0" sz="1150">
                <a:solidFill>
                  <a:srgbClr val="000000"/>
                </a:solidFill>
                <a:latin typeface="NFIBBM+Wingdings-Regular"/>
                <a:cs typeface="NFIBBM+Wingdings-Regular"/>
              </a:rPr>
              <a:t></a:t>
            </a:r>
          </a:p>
          <a:p>
            <a:pPr marL="0" marR="0">
              <a:lnSpc>
                <a:spcPts val="1254"/>
              </a:lnSpc>
              <a:spcBef>
                <a:spcPts val="3025"/>
              </a:spcBef>
              <a:spcAft>
                <a:spcPts val="0"/>
              </a:spcAft>
            </a:pPr>
            <a:r>
              <a:rPr dirty="0" sz="1150">
                <a:solidFill>
                  <a:srgbClr val="000000"/>
                </a:solidFill>
                <a:latin typeface="NFIBBM+Wingdings-Regular"/>
                <a:cs typeface="NFIBBM+Wingdings-Regular"/>
              </a:rPr>
              <a:t></a:t>
            </a:r>
          </a:p>
          <a:p>
            <a:pPr marL="0" marR="0">
              <a:lnSpc>
                <a:spcPts val="1254"/>
              </a:lnSpc>
              <a:spcBef>
                <a:spcPts val="3025"/>
              </a:spcBef>
              <a:spcAft>
                <a:spcPts val="0"/>
              </a:spcAft>
            </a:pPr>
            <a:r>
              <a:rPr dirty="0" sz="1150">
                <a:solidFill>
                  <a:srgbClr val="000000"/>
                </a:solidFill>
                <a:latin typeface="NFIBBM+Wingdings-Regular"/>
                <a:cs typeface="NFIBBM+Wingdings-Regular"/>
              </a:rPr>
              <a:t></a:t>
            </a:r>
          </a:p>
          <a:p>
            <a:pPr marL="0" marR="0">
              <a:lnSpc>
                <a:spcPts val="1254"/>
              </a:lnSpc>
              <a:spcBef>
                <a:spcPts val="3025"/>
              </a:spcBef>
              <a:spcAft>
                <a:spcPts val="0"/>
              </a:spcAft>
            </a:pPr>
            <a:r>
              <a:rPr dirty="0" sz="1150">
                <a:solidFill>
                  <a:srgbClr val="000000"/>
                </a:solidFill>
                <a:latin typeface="NFIBBM+Wingdings-Regular"/>
                <a:cs typeface="NFIBBM+Wingdings-Regular"/>
              </a:rPr>
              <a:t>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08037" y="507496"/>
            <a:ext cx="1812131" cy="3756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08037" y="1051056"/>
            <a:ext cx="1523553" cy="3756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Objectives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08037" y="1594616"/>
            <a:ext cx="914400" cy="3756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Scope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08037" y="2138176"/>
            <a:ext cx="2859940" cy="36370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Literature</a:t>
            </a:r>
            <a:r>
              <a:rPr dirty="0" sz="24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 </a:t>
            </a:r>
            <a:r>
              <a:rPr dirty="0" sz="24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Survey</a:t>
            </a:r>
          </a:p>
          <a:p>
            <a:pPr marL="0" marR="0">
              <a:lnSpc>
                <a:spcPts val="2657"/>
              </a:lnSpc>
              <a:spcBef>
                <a:spcPts val="1572"/>
              </a:spcBef>
              <a:spcAft>
                <a:spcPts val="0"/>
              </a:spcAft>
            </a:pPr>
            <a:r>
              <a:rPr dirty="0" sz="24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Proposed</a:t>
            </a:r>
            <a:r>
              <a:rPr dirty="0" sz="24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 </a:t>
            </a:r>
            <a:r>
              <a:rPr dirty="0" sz="24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System</a:t>
            </a:r>
          </a:p>
          <a:p>
            <a:pPr marL="0" marR="0">
              <a:lnSpc>
                <a:spcPts val="2657"/>
              </a:lnSpc>
              <a:spcBef>
                <a:spcPts val="1622"/>
              </a:spcBef>
              <a:spcAft>
                <a:spcPts val="0"/>
              </a:spcAft>
            </a:pPr>
            <a:r>
              <a:rPr dirty="0" sz="24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Project</a:t>
            </a:r>
            <a:r>
              <a:rPr dirty="0" sz="24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 </a:t>
            </a:r>
            <a:r>
              <a:rPr dirty="0" sz="24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Outcomes</a:t>
            </a:r>
          </a:p>
          <a:p>
            <a:pPr marL="0" marR="0">
              <a:lnSpc>
                <a:spcPts val="2657"/>
              </a:lnSpc>
              <a:spcBef>
                <a:spcPts val="1622"/>
              </a:spcBef>
              <a:spcAft>
                <a:spcPts val="0"/>
              </a:spcAft>
            </a:pPr>
            <a:r>
              <a:rPr dirty="0" sz="24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Block</a:t>
            </a:r>
            <a:r>
              <a:rPr dirty="0" sz="24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 </a:t>
            </a:r>
            <a:r>
              <a:rPr dirty="0" sz="24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Diagram</a:t>
            </a:r>
          </a:p>
          <a:p>
            <a:pPr marL="0" marR="0">
              <a:lnSpc>
                <a:spcPts val="2657"/>
              </a:lnSpc>
              <a:spcBef>
                <a:spcPts val="1622"/>
              </a:spcBef>
              <a:spcAft>
                <a:spcPts val="0"/>
              </a:spcAft>
            </a:pPr>
            <a:r>
              <a:rPr dirty="0" sz="24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Work</a:t>
            </a:r>
            <a:r>
              <a:rPr dirty="0" sz="24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 </a:t>
            </a:r>
            <a:r>
              <a:rPr dirty="0" sz="24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Flow</a:t>
            </a:r>
            <a:r>
              <a:rPr dirty="0" sz="24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 </a:t>
            </a:r>
            <a:r>
              <a:rPr dirty="0" sz="24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Diagram</a:t>
            </a:r>
          </a:p>
          <a:p>
            <a:pPr marL="0" marR="0">
              <a:lnSpc>
                <a:spcPts val="2657"/>
              </a:lnSpc>
              <a:spcBef>
                <a:spcPts val="1622"/>
              </a:spcBef>
              <a:spcAft>
                <a:spcPts val="0"/>
              </a:spcAft>
            </a:pPr>
            <a:r>
              <a:rPr dirty="0" sz="24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Technology</a:t>
            </a:r>
            <a:r>
              <a:rPr dirty="0" sz="24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 </a:t>
            </a:r>
            <a:r>
              <a:rPr dirty="0" sz="24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Stack</a:t>
            </a:r>
          </a:p>
          <a:p>
            <a:pPr marL="0" marR="0">
              <a:lnSpc>
                <a:spcPts val="2657"/>
              </a:lnSpc>
              <a:spcBef>
                <a:spcPts val="1572"/>
              </a:spcBef>
              <a:spcAft>
                <a:spcPts val="0"/>
              </a:spcAft>
            </a:pPr>
            <a:r>
              <a:rPr dirty="0" sz="24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References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71100" cy="7556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3237" y="693360"/>
            <a:ext cx="3097752" cy="5444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6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1.</a:t>
            </a:r>
            <a:r>
              <a:rPr dirty="0" sz="36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1187" y="1788994"/>
            <a:ext cx="8490455" cy="12255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Odin: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Signature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Analyzer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and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Attendance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Management</a:t>
            </a:r>
          </a:p>
          <a:p>
            <a:pPr marL="0" marR="0">
              <a:lnSpc>
                <a:spcPts val="3100"/>
              </a:lnSpc>
              <a:spcBef>
                <a:spcPts val="24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System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is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an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application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developed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using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various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Machine</a:t>
            </a:r>
          </a:p>
          <a:p>
            <a:pPr marL="0" marR="0">
              <a:lnSpc>
                <a:spcPts val="3100"/>
              </a:lnSpc>
              <a:spcBef>
                <a:spcPts val="74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Learning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Algorithms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and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an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interactive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framework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1187" y="3157343"/>
            <a:ext cx="8961980" cy="12255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This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project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is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designed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to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automate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the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process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of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attendance</a:t>
            </a:r>
          </a:p>
          <a:p>
            <a:pPr marL="0" marR="0">
              <a:lnSpc>
                <a:spcPts val="3100"/>
              </a:lnSpc>
              <a:spcBef>
                <a:spcPts val="24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management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and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signature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verification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for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an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educational</a:t>
            </a:r>
          </a:p>
          <a:p>
            <a:pPr marL="0" marR="0">
              <a:lnSpc>
                <a:spcPts val="3100"/>
              </a:lnSpc>
              <a:spcBef>
                <a:spcPts val="74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institute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or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an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organization.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11187" y="4525691"/>
            <a:ext cx="9081454" cy="12255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This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system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has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the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capability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of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detecting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the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individual</a:t>
            </a:r>
          </a:p>
          <a:p>
            <a:pPr marL="0" marR="0">
              <a:lnSpc>
                <a:spcPts val="3100"/>
              </a:lnSpc>
              <a:spcBef>
                <a:spcPts val="24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signatures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and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verifying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signatures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against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a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pre-trained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model</a:t>
            </a:r>
          </a:p>
          <a:p>
            <a:pPr marL="0" marR="0">
              <a:lnSpc>
                <a:spcPts val="3100"/>
              </a:lnSpc>
              <a:spcBef>
                <a:spcPts val="74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and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exporting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the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generated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reports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71100" cy="7556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3237" y="693360"/>
            <a:ext cx="2664330" cy="5444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6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2.</a:t>
            </a:r>
            <a:r>
              <a:rPr dirty="0" sz="36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Objectives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2774" y="1778210"/>
            <a:ext cx="8890604" cy="4426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8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000000"/>
                </a:solidFill>
                <a:latin typeface="BOGEAD+ArialMT"/>
                <a:cs typeface="BOGEAD+ArialMT"/>
              </a:rPr>
              <a:t>•</a:t>
            </a:r>
            <a:r>
              <a:rPr dirty="0" sz="2850" spc="9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To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create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a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system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that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is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user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friendly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and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intuitive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for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the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55674" y="2185844"/>
            <a:ext cx="972120" cy="4318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users.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12774" y="2749709"/>
            <a:ext cx="8842654" cy="12363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8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000000"/>
                </a:solidFill>
                <a:latin typeface="BOGEAD+ArialMT"/>
                <a:cs typeface="BOGEAD+ArialMT"/>
              </a:rPr>
              <a:t>•</a:t>
            </a:r>
            <a:r>
              <a:rPr dirty="0" sz="2850" spc="9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To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provide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the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user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with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a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platform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where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they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can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upload</a:t>
            </a:r>
          </a:p>
          <a:p>
            <a:pPr marL="342900" marR="0">
              <a:lnSpc>
                <a:spcPts val="3100"/>
              </a:lnSpc>
              <a:spcBef>
                <a:spcPts val="24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attendance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sheet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and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verify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the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individual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signatures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in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a</a:t>
            </a:r>
          </a:p>
          <a:p>
            <a:pPr marL="342900" marR="0">
              <a:lnSpc>
                <a:spcPts val="3100"/>
              </a:lnSpc>
              <a:spcBef>
                <a:spcPts val="24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more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streamlined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and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effective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way.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12774" y="4118058"/>
            <a:ext cx="8771533" cy="12363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8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000000"/>
                </a:solidFill>
                <a:latin typeface="BOGEAD+ArialMT"/>
                <a:cs typeface="BOGEAD+ArialMT"/>
              </a:rPr>
              <a:t>•</a:t>
            </a:r>
            <a:r>
              <a:rPr dirty="0" sz="2850" spc="9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To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save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time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and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reduce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workload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for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teachers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and</a:t>
            </a:r>
          </a:p>
          <a:p>
            <a:pPr marL="342900" marR="0">
              <a:lnSpc>
                <a:spcPts val="3100"/>
              </a:lnSpc>
              <a:spcBef>
                <a:spcPts val="24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administrators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by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automating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attendance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management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and</a:t>
            </a:r>
          </a:p>
          <a:p>
            <a:pPr marL="342900" marR="0">
              <a:lnSpc>
                <a:spcPts val="3100"/>
              </a:lnSpc>
              <a:spcBef>
                <a:spcPts val="24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signature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verification.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12774" y="5486407"/>
            <a:ext cx="8959646" cy="4426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8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000000"/>
                </a:solidFill>
                <a:latin typeface="BOGEAD+ArialMT"/>
                <a:cs typeface="BOGEAD+ArialMT"/>
              </a:rPr>
              <a:t>•</a:t>
            </a:r>
            <a:r>
              <a:rPr dirty="0" sz="2850" spc="9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To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provide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a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generated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report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that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can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be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exported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as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a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.csv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55674" y="5894040"/>
            <a:ext cx="6397500" cy="4318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file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and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then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imported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into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the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college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LMS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12774" y="6457906"/>
            <a:ext cx="5804408" cy="4426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8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50">
                <a:solidFill>
                  <a:srgbClr val="000000"/>
                </a:solidFill>
                <a:latin typeface="BOGEAD+ArialMT"/>
                <a:cs typeface="BOGEAD+ArialMT"/>
              </a:rPr>
              <a:t>•</a:t>
            </a:r>
            <a:r>
              <a:rPr dirty="0" sz="2850" spc="9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To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provide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a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Proxy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detection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system.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71100" cy="7556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3237" y="693360"/>
            <a:ext cx="1752073" cy="5444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6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3.</a:t>
            </a:r>
            <a:r>
              <a:rPr dirty="0" sz="36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Scope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2774" y="1496100"/>
            <a:ext cx="8785300" cy="12255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The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system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is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designed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to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be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used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in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various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organizations</a:t>
            </a:r>
          </a:p>
          <a:p>
            <a:pPr marL="0" marR="0">
              <a:lnSpc>
                <a:spcPts val="3100"/>
              </a:lnSpc>
              <a:spcBef>
                <a:spcPts val="24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such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as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schools,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colleges,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and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corporate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organizations.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It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can</a:t>
            </a:r>
          </a:p>
          <a:p>
            <a:pPr marL="0" marR="0">
              <a:lnSpc>
                <a:spcPts val="3100"/>
              </a:lnSpc>
              <a:spcBef>
                <a:spcPts val="74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be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used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by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teachers,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professors,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HR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managers,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and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2774" y="2686649"/>
            <a:ext cx="8507932" cy="4318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administrators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to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manage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attendance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and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verify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signatures.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12774" y="3261298"/>
            <a:ext cx="9090407" cy="8287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The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system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can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detect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and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verify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signatures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for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a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large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number</a:t>
            </a:r>
          </a:p>
          <a:p>
            <a:pPr marL="0" marR="0">
              <a:lnSpc>
                <a:spcPts val="3100"/>
              </a:lnSpc>
              <a:spcBef>
                <a:spcPts val="24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of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students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or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employees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at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a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time.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12774" y="4232798"/>
            <a:ext cx="8824060" cy="12255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The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system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can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be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also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be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connected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to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the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college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LMS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and</a:t>
            </a:r>
          </a:p>
          <a:p>
            <a:pPr marL="0" marR="0">
              <a:lnSpc>
                <a:spcPts val="3100"/>
              </a:lnSpc>
              <a:spcBef>
                <a:spcPts val="24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then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used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to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monitor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the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attendance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patterns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of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individual</a:t>
            </a:r>
          </a:p>
          <a:p>
            <a:pPr marL="0" marR="0">
              <a:lnSpc>
                <a:spcPts val="3100"/>
              </a:lnSpc>
              <a:spcBef>
                <a:spcPts val="74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students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or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employees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and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identify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potential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issues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or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trends.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12774" y="5601146"/>
            <a:ext cx="8803792" cy="8287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The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system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can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be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accessed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remotely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from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any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location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with</a:t>
            </a:r>
          </a:p>
          <a:p>
            <a:pPr marL="0" marR="0">
              <a:lnSpc>
                <a:spcPts val="3100"/>
              </a:lnSpc>
              <a:spcBef>
                <a:spcPts val="24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an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internet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800">
                <a:solidFill>
                  <a:srgbClr val="000000"/>
                </a:solidFill>
                <a:latin typeface="OCMCCS+TimesNewRomanPSMT"/>
                <a:cs typeface="OCMCCS+TimesNewRomanPSMT"/>
              </a:rPr>
              <a:t>connection.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12774" y="6572294"/>
            <a:ext cx="8366608" cy="7157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spc="149">
                <a:solidFill>
                  <a:srgbClr val="000000"/>
                </a:solidFill>
                <a:latin typeface="OCMCCS+TimesNewRomanPSMT"/>
                <a:cs typeface="OCMCCS+TimesNewRomanPSMT"/>
              </a:rPr>
              <a:t>The</a:t>
            </a:r>
            <a:r>
              <a:rPr dirty="0" sz="2400" spc="149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 spc="149">
                <a:solidFill>
                  <a:srgbClr val="000000"/>
                </a:solidFill>
                <a:latin typeface="OCMCCS+TimesNewRomanPSMT"/>
                <a:cs typeface="OCMCCS+TimesNewRomanPSMT"/>
              </a:rPr>
              <a:t>system</a:t>
            </a:r>
            <a:r>
              <a:rPr dirty="0" sz="2400" spc="149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 spc="149">
                <a:solidFill>
                  <a:srgbClr val="000000"/>
                </a:solidFill>
                <a:latin typeface="OCMCCS+TimesNewRomanPSMT"/>
                <a:cs typeface="OCMCCS+TimesNewRomanPSMT"/>
              </a:rPr>
              <a:t>will</a:t>
            </a:r>
            <a:r>
              <a:rPr dirty="0" sz="2400" spc="149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 spc="149">
                <a:solidFill>
                  <a:srgbClr val="000000"/>
                </a:solidFill>
                <a:latin typeface="OCMCCS+TimesNewRomanPSMT"/>
                <a:cs typeface="OCMCCS+TimesNewRomanPSMT"/>
              </a:rPr>
              <a:t>have</a:t>
            </a:r>
            <a:r>
              <a:rPr dirty="0" sz="2400" spc="149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a</a:t>
            </a:r>
            <a:r>
              <a:rPr dirty="0" sz="2400" spc="298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 spc="150">
                <a:solidFill>
                  <a:srgbClr val="000000"/>
                </a:solidFill>
                <a:latin typeface="OCMCCS+TimesNewRomanPSMT"/>
                <a:cs typeface="OCMCCS+TimesNewRomanPSMT"/>
              </a:rPr>
              <a:t>Proxy</a:t>
            </a:r>
            <a:r>
              <a:rPr dirty="0" sz="2400" spc="15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 spc="148">
                <a:solidFill>
                  <a:srgbClr val="000000"/>
                </a:solidFill>
                <a:latin typeface="OCMCCS+TimesNewRomanPSMT"/>
                <a:cs typeface="OCMCCS+TimesNewRomanPSMT"/>
              </a:rPr>
              <a:t>Detection</a:t>
            </a:r>
            <a:r>
              <a:rPr dirty="0" sz="2400" spc="151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 spc="149">
                <a:solidFill>
                  <a:srgbClr val="000000"/>
                </a:solidFill>
                <a:latin typeface="OCMCCS+TimesNewRomanPSMT"/>
                <a:cs typeface="OCMCCS+TimesNewRomanPSMT"/>
              </a:rPr>
              <a:t>feature</a:t>
            </a:r>
            <a:r>
              <a:rPr dirty="0" sz="2400" spc="149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 spc="148">
                <a:solidFill>
                  <a:srgbClr val="000000"/>
                </a:solidFill>
                <a:latin typeface="OCMCCS+TimesNewRomanPSMT"/>
                <a:cs typeface="OCMCCS+TimesNewRomanPSMT"/>
              </a:rPr>
              <a:t>to</a:t>
            </a:r>
            <a:r>
              <a:rPr dirty="0" sz="2400" spc="151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 spc="149">
                <a:solidFill>
                  <a:srgbClr val="000000"/>
                </a:solidFill>
                <a:latin typeface="OCMCCS+TimesNewRomanPSMT"/>
                <a:cs typeface="OCMCCS+TimesNewRomanPSMT"/>
              </a:rPr>
              <a:t>identify</a:t>
            </a:r>
          </a:p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spc="149">
                <a:solidFill>
                  <a:srgbClr val="000000"/>
                </a:solidFill>
                <a:latin typeface="OCMCCS+TimesNewRomanPSMT"/>
                <a:cs typeface="OCMCCS+TimesNewRomanPSMT"/>
              </a:rPr>
              <a:t>between</a:t>
            </a:r>
            <a:r>
              <a:rPr dirty="0" sz="2400" spc="15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 spc="149">
                <a:solidFill>
                  <a:srgbClr val="000000"/>
                </a:solidFill>
                <a:latin typeface="OCMCCS+TimesNewRomanPSMT"/>
                <a:cs typeface="OCMCCS+TimesNewRomanPSMT"/>
              </a:rPr>
              <a:t>fake</a:t>
            </a:r>
            <a:r>
              <a:rPr dirty="0" sz="2400" spc="149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 spc="149">
                <a:solidFill>
                  <a:srgbClr val="000000"/>
                </a:solidFill>
                <a:latin typeface="OCMCCS+TimesNewRomanPSMT"/>
                <a:cs typeface="OCMCCS+TimesNewRomanPSMT"/>
              </a:rPr>
              <a:t>and</a:t>
            </a:r>
            <a:r>
              <a:rPr dirty="0" sz="2400" spc="15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 spc="149">
                <a:solidFill>
                  <a:srgbClr val="000000"/>
                </a:solidFill>
                <a:latin typeface="OCMCCS+TimesNewRomanPSMT"/>
                <a:cs typeface="OCMCCS+TimesNewRomanPSMT"/>
              </a:rPr>
              <a:t>genuine</a:t>
            </a:r>
            <a:r>
              <a:rPr dirty="0" sz="2400" spc="149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 spc="150">
                <a:solidFill>
                  <a:srgbClr val="000000"/>
                </a:solidFill>
                <a:latin typeface="OCMCCS+TimesNewRomanPSMT"/>
                <a:cs typeface="OCMCCS+TimesNewRomanPSMT"/>
              </a:rPr>
              <a:t>password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71100" cy="7556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3237" y="693360"/>
            <a:ext cx="4123182" cy="5444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6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4.</a:t>
            </a:r>
            <a:r>
              <a:rPr dirty="0" sz="36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Literature</a:t>
            </a:r>
            <a:r>
              <a:rPr dirty="0" sz="36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Survey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71100" cy="7556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3237" y="693360"/>
            <a:ext cx="4351782" cy="5444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6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4.1</a:t>
            </a:r>
            <a:r>
              <a:rPr dirty="0" sz="36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Literature</a:t>
            </a:r>
            <a:r>
              <a:rPr dirty="0" sz="36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Survey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71100" cy="7556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3237" y="438242"/>
            <a:ext cx="3947620" cy="5444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6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5.</a:t>
            </a:r>
            <a:r>
              <a:rPr dirty="0" sz="36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Proposed</a:t>
            </a:r>
            <a:r>
              <a:rPr dirty="0" sz="36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System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2774" y="1495749"/>
            <a:ext cx="8964830" cy="13961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The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proposed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system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consists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of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a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web-based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application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that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will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allow</a:t>
            </a:r>
          </a:p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the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user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to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upload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the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document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and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verify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the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signature.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The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user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can</a:t>
            </a:r>
          </a:p>
          <a:p>
            <a:pPr marL="0" marR="0">
              <a:lnSpc>
                <a:spcPts val="2657"/>
              </a:lnSpc>
              <a:spcBef>
                <a:spcPts val="2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also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manage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attendance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of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the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students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or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employees.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The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system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will</a:t>
            </a:r>
          </a:p>
          <a:p>
            <a:pPr marL="0" marR="0">
              <a:lnSpc>
                <a:spcPts val="2657"/>
              </a:lnSpc>
              <a:spcBef>
                <a:spcPts val="2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store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the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data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in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a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database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and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generate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reports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for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the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user.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2774" y="3034177"/>
            <a:ext cx="8852565" cy="7157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The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system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will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allow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for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the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secure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storage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and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retrieval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of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attendance</a:t>
            </a:r>
          </a:p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records.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12774" y="3892290"/>
            <a:ext cx="8853880" cy="7157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The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system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will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use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image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processing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and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machine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learning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techniques</a:t>
            </a:r>
          </a:p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to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verify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signatures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and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ensure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the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authenticity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of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documents.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12774" y="4750404"/>
            <a:ext cx="8506971" cy="7157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The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system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will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generate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comprehensive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reports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that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can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be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used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for</a:t>
            </a:r>
          </a:p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decision-making,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analysis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and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other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purposes.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12774" y="5608517"/>
            <a:ext cx="8590181" cy="7157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The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system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will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be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customizable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to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meet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the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specific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requirements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of</a:t>
            </a:r>
          </a:p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each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organization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and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can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be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integrated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with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other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systems.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71100" cy="7556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3237" y="693360"/>
            <a:ext cx="4414879" cy="5444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6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6.</a:t>
            </a:r>
            <a:r>
              <a:rPr dirty="0" sz="36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Outcome</a:t>
            </a:r>
            <a:r>
              <a:rPr dirty="0" sz="36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of</a:t>
            </a:r>
            <a:r>
              <a:rPr dirty="0" sz="36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LKKWAW+TimesNewRomanPS-BoldMT"/>
                <a:cs typeface="LKKWAW+TimesNewRomanPS-BoldMT"/>
              </a:rPr>
              <a:t>Project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2774" y="1690812"/>
            <a:ext cx="8930640" cy="13961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The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Signature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Analyser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and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Attendance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Management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System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will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bring</a:t>
            </a:r>
          </a:p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a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lot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of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benefits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to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the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user.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It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will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reduce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the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time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and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effort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required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to</a:t>
            </a:r>
          </a:p>
          <a:p>
            <a:pPr marL="0" marR="0">
              <a:lnSpc>
                <a:spcPts val="2657"/>
              </a:lnSpc>
              <a:spcBef>
                <a:spcPts val="2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manage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attendance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and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verify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signatures.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It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will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also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reduce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the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errors</a:t>
            </a:r>
          </a:p>
          <a:p>
            <a:pPr marL="0" marR="0">
              <a:lnSpc>
                <a:spcPts val="2657"/>
              </a:lnSpc>
              <a:spcBef>
                <a:spcPts val="2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and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increase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the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accuracy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of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the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data.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2774" y="3219175"/>
            <a:ext cx="8486854" cy="1066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3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000000"/>
                </a:solidFill>
                <a:latin typeface="BOGEAD+ArialMT"/>
                <a:cs typeface="BOGEAD+ArialMT"/>
              </a:rPr>
              <a:t>•</a:t>
            </a:r>
            <a:r>
              <a:rPr dirty="0" sz="2450" spc="12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The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use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of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image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processing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and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machine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learning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techniques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for</a:t>
            </a:r>
          </a:p>
          <a:p>
            <a:pPr marL="342900" marR="0">
              <a:lnSpc>
                <a:spcPts val="2657"/>
              </a:lnSpc>
              <a:spcBef>
                <a:spcPts val="2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signature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verification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will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improve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the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security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of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important</a:t>
            </a:r>
          </a:p>
          <a:p>
            <a:pPr marL="342900" marR="0">
              <a:lnSpc>
                <a:spcPts val="2657"/>
              </a:lnSpc>
              <a:spcBef>
                <a:spcPts val="2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documents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and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prevent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fraud.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12774" y="4417445"/>
            <a:ext cx="8849871" cy="3857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3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000000"/>
                </a:solidFill>
                <a:latin typeface="BOGEAD+ArialMT"/>
                <a:cs typeface="BOGEAD+ArialMT"/>
              </a:rPr>
              <a:t>•</a:t>
            </a:r>
            <a:r>
              <a:rPr dirty="0" sz="2450" spc="12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The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system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will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generate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comprehensive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reports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that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can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be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used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for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55674" y="4767667"/>
            <a:ext cx="5768949" cy="3756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decision-making,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analysis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and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other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purposes.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12774" y="5275559"/>
            <a:ext cx="8613296" cy="3857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3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000000"/>
                </a:solidFill>
                <a:latin typeface="BOGEAD+ArialMT"/>
                <a:cs typeface="BOGEAD+ArialMT"/>
              </a:rPr>
              <a:t>•</a:t>
            </a:r>
            <a:r>
              <a:rPr dirty="0" sz="2450" spc="12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The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system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will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reduce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the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risk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of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unauthorized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access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to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sensitive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55674" y="5625780"/>
            <a:ext cx="7449312" cy="3756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data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and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provide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a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range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of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security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features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to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protect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data.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12774" y="6133672"/>
            <a:ext cx="8933081" cy="3857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3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000000"/>
                </a:solidFill>
                <a:latin typeface="BOGEAD+ArialMT"/>
                <a:cs typeface="BOGEAD+ArialMT"/>
              </a:rPr>
              <a:t>•</a:t>
            </a:r>
            <a:r>
              <a:rPr dirty="0" sz="2450" spc="12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The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system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will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be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customizable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to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meet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the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specific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requirements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of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55674" y="6483894"/>
            <a:ext cx="5996025" cy="3756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each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organization,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providing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a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tailored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OCMCCS+TimesNewRomanPSMT"/>
                <a:cs typeface="OCMCCS+TimesNewRomanPSMT"/>
              </a:rPr>
              <a:t>solution.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2023-04-30T12:32:51-05:00</dcterms:modified>
</cp:coreProperties>
</file>