
<file path=[Content_Types].xml><?xml version="1.0" encoding="utf-8"?>
<Types xmlns="http://schemas.openxmlformats.org/package/2006/content-types">
  <Default Extension="aac" ContentType="audio/aac"/>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8"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2" d="100"/>
          <a:sy n="82"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97D2-F236-46C1-8E55-D5B9D41740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28FCD8-5FF9-4CAE-ACC9-1473EAD1A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D80E29-3C84-45D5-B006-BF526C19D817}"/>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5" name="Footer Placeholder 4">
            <a:extLst>
              <a:ext uri="{FF2B5EF4-FFF2-40B4-BE49-F238E27FC236}">
                <a16:creationId xmlns:a16="http://schemas.microsoft.com/office/drawing/2014/main" id="{053EABC8-E10A-4C1E-B294-26D15DAAF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2D23E-9038-410E-97EF-C6F15144E5FF}"/>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159620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198B-3297-4541-94C6-CE4C8BA76C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5B1E94-68DB-4BC2-BF85-512E3566A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F69EF8-D6EC-4E53-BC0D-8CCD90D32101}"/>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5" name="Footer Placeholder 4">
            <a:extLst>
              <a:ext uri="{FF2B5EF4-FFF2-40B4-BE49-F238E27FC236}">
                <a16:creationId xmlns:a16="http://schemas.microsoft.com/office/drawing/2014/main" id="{05276858-83CE-4BB0-94F7-37B095E51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A8451-7431-4695-9D60-F054606A4091}"/>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411955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01A41-9FE1-49A2-87CF-E0C2957232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65085D-4CAB-444F-BB22-25CDB807E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6C78BC-A03E-49D7-81F9-A21D158C721E}"/>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5" name="Footer Placeholder 4">
            <a:extLst>
              <a:ext uri="{FF2B5EF4-FFF2-40B4-BE49-F238E27FC236}">
                <a16:creationId xmlns:a16="http://schemas.microsoft.com/office/drawing/2014/main" id="{AEB62A55-CF10-4BB3-B7A8-192D7A8949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21892-7ED5-4B2F-AB3D-30C27AF4953E}"/>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163231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064F-7755-483F-93E4-14F7B570B1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C6537-C4F7-4286-A69A-13A833633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FC48A-8B9A-47FE-AE14-404F32DC7D1F}"/>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5" name="Footer Placeholder 4">
            <a:extLst>
              <a:ext uri="{FF2B5EF4-FFF2-40B4-BE49-F238E27FC236}">
                <a16:creationId xmlns:a16="http://schemas.microsoft.com/office/drawing/2014/main" id="{52B85F9F-236E-4524-9E2F-4AE24A657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A91466-35BD-4DD9-928E-A2836E73FC08}"/>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186211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9CAD-9415-481C-AC02-13A9BD76D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B3529D-DA0C-470D-9596-23179CE4E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CF95A9-455F-4069-B962-649CD314540B}"/>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5" name="Footer Placeholder 4">
            <a:extLst>
              <a:ext uri="{FF2B5EF4-FFF2-40B4-BE49-F238E27FC236}">
                <a16:creationId xmlns:a16="http://schemas.microsoft.com/office/drawing/2014/main" id="{4F4AD6B3-9D45-45BB-9A26-4007E28C5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281E7-BE03-49A6-87F8-7B7DEBCB5257}"/>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16669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8854-6A3D-4EA8-8213-C5964D0873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C64EC6-3A8A-489F-A989-D1C9272025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AF35DB-FD25-4819-B894-ED6CB8DBC0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6ABF08-8774-48D3-87A5-5AF8826E46C0}"/>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6" name="Footer Placeholder 5">
            <a:extLst>
              <a:ext uri="{FF2B5EF4-FFF2-40B4-BE49-F238E27FC236}">
                <a16:creationId xmlns:a16="http://schemas.microsoft.com/office/drawing/2014/main" id="{101F3006-6DEE-4C5D-8893-E2149C6472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BBCD80-1477-4994-B998-F4F7156534B6}"/>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205505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44E5-9ACB-4CCA-A61A-66711D4E4E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64BC37-11A6-4C7F-BDA0-C70C1E5FDC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EA0E68-3C6F-4D95-9FFD-3CB3230376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4C412B-1142-4096-8C22-D590A82E9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5C253-2CBF-40BE-B893-548B7E9533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699D20-A901-467A-8EDA-038110741A0E}"/>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8" name="Footer Placeholder 7">
            <a:extLst>
              <a:ext uri="{FF2B5EF4-FFF2-40B4-BE49-F238E27FC236}">
                <a16:creationId xmlns:a16="http://schemas.microsoft.com/office/drawing/2014/main" id="{3A9910E6-3184-4D9B-873E-DE99D64246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D49DA5-61AF-4FEF-B1A9-D9965B7501B4}"/>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271548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03B7-5748-4094-8072-6018845F21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4DC95C-49E2-4522-90F3-1F00C8701C4F}"/>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4" name="Footer Placeholder 3">
            <a:extLst>
              <a:ext uri="{FF2B5EF4-FFF2-40B4-BE49-F238E27FC236}">
                <a16:creationId xmlns:a16="http://schemas.microsoft.com/office/drawing/2014/main" id="{B84986AA-36F4-46DA-83DB-75C2D64B28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1E38BF-978C-4417-A546-5B7F75F0C4EA}"/>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333946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1CAF5-37C8-48ED-8E5F-E5A93E182DC0}"/>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3" name="Footer Placeholder 2">
            <a:extLst>
              <a:ext uri="{FF2B5EF4-FFF2-40B4-BE49-F238E27FC236}">
                <a16:creationId xmlns:a16="http://schemas.microsoft.com/office/drawing/2014/main" id="{4ED0FB45-012B-4D9C-93D4-07444DB515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060D2F-3B2C-4BDA-AF5F-88E17367357D}"/>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83178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F845-B835-4197-A28B-E83B9BABB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6FB37A-7B51-472F-B010-B4378E168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FE2087-2D13-4A0B-B085-982436C94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93891-3723-48F5-ACC3-AFC89A1D0CB1}"/>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6" name="Footer Placeholder 5">
            <a:extLst>
              <a:ext uri="{FF2B5EF4-FFF2-40B4-BE49-F238E27FC236}">
                <a16:creationId xmlns:a16="http://schemas.microsoft.com/office/drawing/2014/main" id="{0B6668B8-93D7-4839-A773-FBCF3B36ED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1F9142-1EA0-4120-8E00-AC2BAF2F5044}"/>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168042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28B5-9B76-422F-AA18-1113D96BC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5B2E22-61EC-4667-BC60-E9C8721E3B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49F802-E055-44FD-A76E-366DF71B6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64ABB-C1D5-46D6-8938-773E84E92217}"/>
              </a:ext>
            </a:extLst>
          </p:cNvPr>
          <p:cNvSpPr>
            <a:spLocks noGrp="1"/>
          </p:cNvSpPr>
          <p:nvPr>
            <p:ph type="dt" sz="half" idx="10"/>
          </p:nvPr>
        </p:nvSpPr>
        <p:spPr/>
        <p:txBody>
          <a:bodyPr/>
          <a:lstStyle/>
          <a:p>
            <a:fld id="{07A416EA-2A26-45C4-A4C1-4B53BBAFF1E5}" type="datetimeFigureOut">
              <a:rPr lang="en-IN" smtClean="0"/>
              <a:t>08-12-2021</a:t>
            </a:fld>
            <a:endParaRPr lang="en-IN"/>
          </a:p>
        </p:txBody>
      </p:sp>
      <p:sp>
        <p:nvSpPr>
          <p:cNvPr id="6" name="Footer Placeholder 5">
            <a:extLst>
              <a:ext uri="{FF2B5EF4-FFF2-40B4-BE49-F238E27FC236}">
                <a16:creationId xmlns:a16="http://schemas.microsoft.com/office/drawing/2014/main" id="{60886495-40F8-43B3-AD93-34AB082BBD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58C9B8-743D-4876-98E0-922A55307F5D}"/>
              </a:ext>
            </a:extLst>
          </p:cNvPr>
          <p:cNvSpPr>
            <a:spLocks noGrp="1"/>
          </p:cNvSpPr>
          <p:nvPr>
            <p:ph type="sldNum" sz="quarter" idx="12"/>
          </p:nvPr>
        </p:nvSpPr>
        <p:spPr/>
        <p:txBody>
          <a:bodyPr/>
          <a:lstStyle/>
          <a:p>
            <a:fld id="{D51751B0-C724-4953-8F7E-CE6362A2372E}" type="slidenum">
              <a:rPr lang="en-IN" smtClean="0"/>
              <a:t>‹#›</a:t>
            </a:fld>
            <a:endParaRPr lang="en-IN"/>
          </a:p>
        </p:txBody>
      </p:sp>
    </p:spTree>
    <p:extLst>
      <p:ext uri="{BB962C8B-B14F-4D97-AF65-F5344CB8AC3E}">
        <p14:creationId xmlns:p14="http://schemas.microsoft.com/office/powerpoint/2010/main" val="324322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4BD33-8A4A-4D7F-81F6-0A769C775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E994F-B6A6-4920-B8EC-E8259FBC2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4BA24-7BD1-406B-BE13-C766F61B8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416EA-2A26-45C4-A4C1-4B53BBAFF1E5}" type="datetimeFigureOut">
              <a:rPr lang="en-IN" smtClean="0"/>
              <a:t>08-12-2021</a:t>
            </a:fld>
            <a:endParaRPr lang="en-IN"/>
          </a:p>
        </p:txBody>
      </p:sp>
      <p:sp>
        <p:nvSpPr>
          <p:cNvPr id="5" name="Footer Placeholder 4">
            <a:extLst>
              <a:ext uri="{FF2B5EF4-FFF2-40B4-BE49-F238E27FC236}">
                <a16:creationId xmlns:a16="http://schemas.microsoft.com/office/drawing/2014/main" id="{466A0EBF-DB34-48AB-A00D-3332E056F0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44E1A4-D300-45F4-8B1D-FB888E1596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1751B0-C724-4953-8F7E-CE6362A2372E}" type="slidenum">
              <a:rPr lang="en-IN" smtClean="0"/>
              <a:t>‹#›</a:t>
            </a:fld>
            <a:endParaRPr lang="en-IN"/>
          </a:p>
        </p:txBody>
      </p:sp>
    </p:spTree>
    <p:extLst>
      <p:ext uri="{BB962C8B-B14F-4D97-AF65-F5344CB8AC3E}">
        <p14:creationId xmlns:p14="http://schemas.microsoft.com/office/powerpoint/2010/main" val="2256623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9.aac"/><Relationship Id="rId1" Type="http://schemas.microsoft.com/office/2007/relationships/media" Target="../media/media9.aac"/><Relationship Id="rId5"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0.aac"/><Relationship Id="rId1" Type="http://schemas.microsoft.com/office/2007/relationships/media" Target="../media/media10.aac"/><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aac"/><Relationship Id="rId1" Type="http://schemas.microsoft.com/office/2007/relationships/media" Target="../media/media11.aac"/><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aac"/><Relationship Id="rId1" Type="http://schemas.microsoft.com/office/2007/relationships/media" Target="../media/media1.aac"/><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aac"/><Relationship Id="rId1" Type="http://schemas.microsoft.com/office/2007/relationships/media" Target="../media/media2.aac"/><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aac"/><Relationship Id="rId1" Type="http://schemas.microsoft.com/office/2007/relationships/media" Target="../media/media3.aac"/><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4.aac"/><Relationship Id="rId1" Type="http://schemas.microsoft.com/office/2007/relationships/media" Target="../media/media4.aac"/><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aac"/><Relationship Id="rId1" Type="http://schemas.microsoft.com/office/2007/relationships/media" Target="../media/media5.aac"/><Relationship Id="rId5"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aac"/><Relationship Id="rId1" Type="http://schemas.microsoft.com/office/2007/relationships/media" Target="../media/media6.aac"/><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aac"/><Relationship Id="rId1" Type="http://schemas.microsoft.com/office/2007/relationships/media" Target="../media/media7.aac"/><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aac"/><Relationship Id="rId1" Type="http://schemas.microsoft.com/office/2007/relationships/media" Target="../media/media8.aac"/><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FACD-7A0A-45BB-9B35-ED3EE98C0F0E}"/>
              </a:ext>
            </a:extLst>
          </p:cNvPr>
          <p:cNvSpPr>
            <a:spLocks noGrp="1"/>
          </p:cNvSpPr>
          <p:nvPr>
            <p:ph type="ctrTitle"/>
          </p:nvPr>
        </p:nvSpPr>
        <p:spPr/>
        <p:txBody>
          <a:bodyPr>
            <a:normAutofit fontScale="90000"/>
          </a:bodyPr>
          <a:lstStyle/>
          <a:p>
            <a:r>
              <a:rPr lang="en-US" sz="4800" b="1" dirty="0"/>
              <a:t>BT5450</a:t>
            </a:r>
            <a:br>
              <a:rPr lang="en-US" sz="4800" b="1" dirty="0"/>
            </a:br>
            <a:r>
              <a:rPr lang="en-US" sz="4800" b="1" dirty="0"/>
              <a:t>PROJECT</a:t>
            </a:r>
            <a:br>
              <a:rPr lang="en-US" sz="4800" b="1" dirty="0"/>
            </a:br>
            <a:br>
              <a:rPr lang="en-US" sz="4800" b="1" dirty="0"/>
            </a:br>
            <a:r>
              <a:rPr lang="en-US" sz="4800" b="1" dirty="0"/>
              <a:t>MICE PROTEIN EXPRESSION</a:t>
            </a:r>
            <a:endParaRPr lang="en-IN" sz="4800" b="1" dirty="0"/>
          </a:p>
        </p:txBody>
      </p:sp>
      <p:sp>
        <p:nvSpPr>
          <p:cNvPr id="3" name="Subtitle 2">
            <a:extLst>
              <a:ext uri="{FF2B5EF4-FFF2-40B4-BE49-F238E27FC236}">
                <a16:creationId xmlns:a16="http://schemas.microsoft.com/office/drawing/2014/main" id="{6FE5D3A3-D2C5-44C1-8934-D6DC943BF294}"/>
              </a:ext>
            </a:extLst>
          </p:cNvPr>
          <p:cNvSpPr>
            <a:spLocks noGrp="1"/>
          </p:cNvSpPr>
          <p:nvPr>
            <p:ph type="subTitle" idx="1"/>
          </p:nvPr>
        </p:nvSpPr>
        <p:spPr/>
        <p:txBody>
          <a:bodyPr>
            <a:normAutofit lnSpcReduction="10000"/>
          </a:bodyPr>
          <a:lstStyle/>
          <a:p>
            <a:endParaRPr lang="en-US" dirty="0"/>
          </a:p>
          <a:p>
            <a:endParaRPr lang="en-US" dirty="0"/>
          </a:p>
          <a:p>
            <a:r>
              <a:rPr lang="en-US" dirty="0"/>
              <a:t>ATHUL KRISHNA KS</a:t>
            </a:r>
          </a:p>
          <a:p>
            <a:r>
              <a:rPr lang="en-US" dirty="0"/>
              <a:t>CE18B111</a:t>
            </a:r>
            <a:endParaRPr lang="en-IN" dirty="0"/>
          </a:p>
        </p:txBody>
      </p:sp>
    </p:spTree>
    <p:extLst>
      <p:ext uri="{BB962C8B-B14F-4D97-AF65-F5344CB8AC3E}">
        <p14:creationId xmlns:p14="http://schemas.microsoft.com/office/powerpoint/2010/main" val="4257976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3BE1F6-ED6B-46E0-AB27-7D6E4F3C7CA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sp>
        <p:nvSpPr>
          <p:cNvPr id="7" name="Content Placeholder 6">
            <a:extLst>
              <a:ext uri="{FF2B5EF4-FFF2-40B4-BE49-F238E27FC236}">
                <a16:creationId xmlns:a16="http://schemas.microsoft.com/office/drawing/2014/main" id="{7C2BAB17-6C8C-4F4C-8483-8C050EE7CE15}"/>
              </a:ext>
            </a:extLst>
          </p:cNvPr>
          <p:cNvSpPr>
            <a:spLocks noGrp="1"/>
          </p:cNvSpPr>
          <p:nvPr>
            <p:ph sz="half" idx="2"/>
          </p:nvPr>
        </p:nvSpPr>
        <p:spPr/>
        <p:txBody>
          <a:bodyPr/>
          <a:lstStyle/>
          <a:p>
            <a:pPr marL="0" indent="0">
              <a:buNone/>
            </a:pPr>
            <a:r>
              <a:rPr lang="en-US" dirty="0"/>
              <a:t>Correlation between top 3 proteins given by the model:</a:t>
            </a:r>
          </a:p>
          <a:p>
            <a:r>
              <a:rPr lang="en-US" dirty="0"/>
              <a:t>SOD1_N</a:t>
            </a:r>
          </a:p>
          <a:p>
            <a:r>
              <a:rPr lang="en-US" dirty="0"/>
              <a:t>Ubiquitin_N</a:t>
            </a:r>
          </a:p>
          <a:p>
            <a:r>
              <a:rPr lang="en-US" dirty="0"/>
              <a:t>CaNA_N</a:t>
            </a:r>
          </a:p>
          <a:p>
            <a:pPr marL="0" indent="0">
              <a:buNone/>
            </a:pPr>
            <a:r>
              <a:rPr lang="en-US" dirty="0"/>
              <a:t>CaNA_N and Ubiquitin_N are highly correlated.</a:t>
            </a:r>
          </a:p>
        </p:txBody>
      </p:sp>
      <p:sp>
        <p:nvSpPr>
          <p:cNvPr id="8" name="TextBox 7">
            <a:extLst>
              <a:ext uri="{FF2B5EF4-FFF2-40B4-BE49-F238E27FC236}">
                <a16:creationId xmlns:a16="http://schemas.microsoft.com/office/drawing/2014/main" id="{E5977451-8D20-42ED-B7EB-4E5CB7E131FE}"/>
              </a:ext>
            </a:extLst>
          </p:cNvPr>
          <p:cNvSpPr txBox="1"/>
          <p:nvPr/>
        </p:nvSpPr>
        <p:spPr>
          <a:xfrm>
            <a:off x="1632858" y="1222310"/>
            <a:ext cx="4208106" cy="369332"/>
          </a:xfrm>
          <a:prstGeom prst="rect">
            <a:avLst/>
          </a:prstGeom>
          <a:noFill/>
        </p:spPr>
        <p:txBody>
          <a:bodyPr wrap="square" rtlCol="0">
            <a:spAutoFit/>
          </a:bodyPr>
          <a:lstStyle/>
          <a:p>
            <a:r>
              <a:rPr lang="en-US" b="1" u="sng" dirty="0"/>
              <a:t>CORRELATION GRAPH</a:t>
            </a:r>
            <a:endParaRPr lang="en-IN" b="1" u="sng" dirty="0"/>
          </a:p>
        </p:txBody>
      </p:sp>
    </p:spTree>
    <p:extLst>
      <p:ext uri="{BB962C8B-B14F-4D97-AF65-F5344CB8AC3E}">
        <p14:creationId xmlns:p14="http://schemas.microsoft.com/office/powerpoint/2010/main" val="236038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559CB5C-2603-4BA7-9A97-640327F9AB9F}"/>
              </a:ext>
            </a:extLst>
          </p:cNvPr>
          <p:cNvSpPr>
            <a:spLocks noGrp="1"/>
          </p:cNvSpPr>
          <p:nvPr>
            <p:ph type="title"/>
          </p:nvPr>
        </p:nvSpPr>
        <p:spPr/>
        <p:txBody>
          <a:bodyPr>
            <a:normAutofit/>
          </a:bodyPr>
          <a:lstStyle/>
          <a:p>
            <a:pPr algn="ctr"/>
            <a:r>
              <a:rPr lang="en-US" sz="2800" b="1" dirty="0"/>
              <a:t>Comparision of Models</a:t>
            </a:r>
            <a:endParaRPr lang="en-IN" sz="2800" b="1" dirty="0"/>
          </a:p>
        </p:txBody>
      </p:sp>
      <p:pic>
        <p:nvPicPr>
          <p:cNvPr id="9" name="Content Placeholder 8">
            <a:extLst>
              <a:ext uri="{FF2B5EF4-FFF2-40B4-BE49-F238E27FC236}">
                <a16:creationId xmlns:a16="http://schemas.microsoft.com/office/drawing/2014/main" id="{C8B61E8C-838B-4FA3-A162-E96484285278}"/>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38200" y="2068326"/>
            <a:ext cx="5181600" cy="3865935"/>
          </a:xfrm>
        </p:spPr>
      </p:pic>
      <p:sp>
        <p:nvSpPr>
          <p:cNvPr id="11" name="Content Placeholder 10">
            <a:extLst>
              <a:ext uri="{FF2B5EF4-FFF2-40B4-BE49-F238E27FC236}">
                <a16:creationId xmlns:a16="http://schemas.microsoft.com/office/drawing/2014/main" id="{3A90A51D-DF1C-440F-94D6-9BB1BEF9A5EC}"/>
              </a:ext>
            </a:extLst>
          </p:cNvPr>
          <p:cNvSpPr>
            <a:spLocks noGrp="1"/>
          </p:cNvSpPr>
          <p:nvPr>
            <p:ph sz="half" idx="2"/>
          </p:nvPr>
        </p:nvSpPr>
        <p:spPr/>
        <p:txBody>
          <a:bodyPr/>
          <a:lstStyle/>
          <a:p>
            <a:endParaRPr lang="en-US" dirty="0"/>
          </a:p>
          <a:p>
            <a:endParaRPr lang="en-IN" dirty="0"/>
          </a:p>
          <a:p>
            <a:endParaRPr lang="en-IN" dirty="0"/>
          </a:p>
          <a:p>
            <a:pPr marL="0" indent="0">
              <a:buNone/>
            </a:pPr>
            <a:r>
              <a:rPr lang="en-IN" sz="2000" dirty="0"/>
              <a:t>Random forest Classifier has higher accuracy than k nearest neighbours</a:t>
            </a:r>
          </a:p>
          <a:p>
            <a:pPr marL="0" indent="0" algn="l">
              <a:buNone/>
            </a:pPr>
            <a:r>
              <a:rPr lang="en-IN" sz="2000" b="0" i="0" u="none" strike="noStrike" baseline="0" dirty="0"/>
              <a:t>The Random Forest had an almost perfect Recall, F1-Score and Precision scores of 0.99 for each, compared with the 0.84 for K-Nearest Neighbours</a:t>
            </a:r>
            <a:r>
              <a:rPr lang="en-IN" sz="1800" b="0" i="0" u="none" strike="noStrike" baseline="0" dirty="0">
                <a:latin typeface="Calibri" panose="020F0502020204030204" pitchFamily="34" charset="0"/>
              </a:rPr>
              <a:t>.</a:t>
            </a:r>
            <a:endParaRPr lang="en-IN" sz="2000" dirty="0"/>
          </a:p>
        </p:txBody>
      </p:sp>
      <p:pic>
        <p:nvPicPr>
          <p:cNvPr id="13" name="comp">
            <a:hlinkClick r:id="" action="ppaction://media"/>
            <a:extLst>
              <a:ext uri="{FF2B5EF4-FFF2-40B4-BE49-F238E27FC236}">
                <a16:creationId xmlns:a16="http://schemas.microsoft.com/office/drawing/2014/main" id="{23EBFA2F-3C1F-4C35-92AD-D79AAEE681C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583769" y="5257168"/>
            <a:ext cx="487363" cy="487363"/>
          </a:xfrm>
          <a:prstGeom prst="rect">
            <a:avLst/>
          </a:prstGeom>
        </p:spPr>
      </p:pic>
    </p:spTree>
    <p:extLst>
      <p:ext uri="{BB962C8B-B14F-4D97-AF65-F5344CB8AC3E}">
        <p14:creationId xmlns:p14="http://schemas.microsoft.com/office/powerpoint/2010/main" val="7250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976"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6B94-0BC3-491C-A721-0989FFD4D9DF}"/>
              </a:ext>
            </a:extLst>
          </p:cNvPr>
          <p:cNvSpPr>
            <a:spLocks noGrp="1"/>
          </p:cNvSpPr>
          <p:nvPr>
            <p:ph type="ctrTitle"/>
          </p:nvPr>
        </p:nvSpPr>
        <p:spPr>
          <a:xfrm>
            <a:off x="1318727" y="251927"/>
            <a:ext cx="9144000" cy="902380"/>
          </a:xfrm>
        </p:spPr>
        <p:txBody>
          <a:bodyPr>
            <a:normAutofit/>
          </a:bodyPr>
          <a:lstStyle/>
          <a:p>
            <a:r>
              <a:rPr lang="en-US" sz="4800" b="1" dirty="0"/>
              <a:t>RESULTS</a:t>
            </a:r>
            <a:endParaRPr lang="en-IN" sz="4800" b="1" dirty="0"/>
          </a:p>
        </p:txBody>
      </p:sp>
      <p:sp>
        <p:nvSpPr>
          <p:cNvPr id="3" name="Subtitle 2">
            <a:extLst>
              <a:ext uri="{FF2B5EF4-FFF2-40B4-BE49-F238E27FC236}">
                <a16:creationId xmlns:a16="http://schemas.microsoft.com/office/drawing/2014/main" id="{E7E1B3ED-6229-482D-BBA8-0790CF6D9BD0}"/>
              </a:ext>
            </a:extLst>
          </p:cNvPr>
          <p:cNvSpPr>
            <a:spLocks noGrp="1"/>
          </p:cNvSpPr>
          <p:nvPr>
            <p:ph type="subTitle" idx="1"/>
          </p:nvPr>
        </p:nvSpPr>
        <p:spPr>
          <a:xfrm>
            <a:off x="475861" y="1154307"/>
            <a:ext cx="11569959" cy="5451766"/>
          </a:xfrm>
        </p:spPr>
        <p:txBody>
          <a:bodyPr>
            <a:normAutofit/>
          </a:bodyPr>
          <a:lstStyle/>
          <a:p>
            <a:pPr algn="l"/>
            <a:r>
              <a:rPr lang="en-IN" sz="2000" b="0" i="0" u="none" strike="noStrike" baseline="0" dirty="0"/>
              <a:t>Overall, we can see that the classification models we’ve used are useful in trying to infer which proteins are significant contributors to the learning of mice in Cognitive Stress.</a:t>
            </a:r>
          </a:p>
          <a:p>
            <a:pPr algn="l"/>
            <a:endParaRPr lang="en-IN" sz="2000" b="0" i="0" u="none" strike="noStrike" baseline="0" dirty="0"/>
          </a:p>
          <a:p>
            <a:pPr algn="l"/>
            <a:r>
              <a:rPr lang="en-IN" sz="2000" b="0" i="0" u="none" strike="noStrike" baseline="0" dirty="0"/>
              <a:t>As expected, the Random Forest performed much better than k nearest neighbour, which is a much less sophisticated model. The Random Forest had an almost perfect Recall, F1-Score and Precision scores of 0.99 for each, compared with the 0.84 for the k nearest . This was done by using exactly the same training and test data set by setting the seed of the random number generator for data selection. This does not affect the randomness within the Random Forest model.</a:t>
            </a:r>
          </a:p>
          <a:p>
            <a:pPr algn="l"/>
            <a:endParaRPr lang="en-IN" sz="2000" b="0" i="0" u="none" strike="noStrike" baseline="0" dirty="0"/>
          </a:p>
          <a:p>
            <a:pPr algn="l"/>
            <a:r>
              <a:rPr lang="en-IN" sz="2000" b="0" i="0" u="none" strike="noStrike" baseline="0" dirty="0"/>
              <a:t>The top 30 features in the Random Forest model were used in the comparison. The Relative Importance fields is the relative contribution of this feature to the model. All features importance’s sum to 1. If a features has a relative importance of 0.00, then it made no contribution. If it is equal to 1.00, then the model used this feature exclusively.</a:t>
            </a:r>
          </a:p>
          <a:p>
            <a:pPr marL="285750" indent="-285750" algn="l">
              <a:buFont typeface="Arial" panose="020B0604020202020204" pitchFamily="34" charset="0"/>
              <a:buChar char="•"/>
            </a:pPr>
            <a:r>
              <a:rPr lang="en-IN" sz="2000" b="0" i="0" u="none" strike="noStrike" baseline="0" dirty="0"/>
              <a:t> SOD1_N, pPKCG_N, and ITSN1_N were each in the top </a:t>
            </a:r>
            <a:r>
              <a:rPr lang="en-IN" sz="2000" dirty="0"/>
              <a:t>three</a:t>
            </a:r>
            <a:r>
              <a:rPr lang="en-IN" sz="2000" b="0" i="0" u="none" strike="noStrike" baseline="0" dirty="0"/>
              <a:t> of a model</a:t>
            </a:r>
          </a:p>
          <a:p>
            <a:pPr marL="285750" indent="-285750" algn="l">
              <a:buFont typeface="Arial" panose="020B0604020202020204" pitchFamily="34" charset="0"/>
              <a:buChar char="•"/>
            </a:pPr>
            <a:r>
              <a:rPr lang="en-IN" sz="2000" b="0" i="0" u="none" strike="noStrike" baseline="0" dirty="0"/>
              <a:t>The Relative Importance of features in Random Forests drop off a lot more quickly than in K Nearest Neighbours</a:t>
            </a:r>
          </a:p>
        </p:txBody>
      </p:sp>
      <p:pic>
        <p:nvPicPr>
          <p:cNvPr id="4" name="Voice 1">
            <a:hlinkClick r:id="" action="ppaction://media"/>
            <a:extLst>
              <a:ext uri="{FF2B5EF4-FFF2-40B4-BE49-F238E27FC236}">
                <a16:creationId xmlns:a16="http://schemas.microsoft.com/office/drawing/2014/main" id="{1B91C316-BC9A-4B94-AE6E-052DF435C3C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8776" y="5894517"/>
            <a:ext cx="487363" cy="487363"/>
          </a:xfrm>
          <a:prstGeom prst="rect">
            <a:avLst/>
          </a:prstGeom>
        </p:spPr>
      </p:pic>
    </p:spTree>
    <p:extLst>
      <p:ext uri="{BB962C8B-B14F-4D97-AF65-F5344CB8AC3E}">
        <p14:creationId xmlns:p14="http://schemas.microsoft.com/office/powerpoint/2010/main" val="312002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21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C1BB-905A-4810-A612-711ED547B9CE}"/>
              </a:ext>
            </a:extLst>
          </p:cNvPr>
          <p:cNvSpPr>
            <a:spLocks noGrp="1"/>
          </p:cNvSpPr>
          <p:nvPr>
            <p:ph type="title"/>
          </p:nvPr>
        </p:nvSpPr>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08D57752-7BF8-46F4-B111-785970EDA653}"/>
              </a:ext>
            </a:extLst>
          </p:cNvPr>
          <p:cNvSpPr>
            <a:spLocks noGrp="1"/>
          </p:cNvSpPr>
          <p:nvPr>
            <p:ph idx="1"/>
          </p:nvPr>
        </p:nvSpPr>
        <p:spPr/>
        <p:txBody>
          <a:bodyPr>
            <a:normAutofit/>
          </a:bodyPr>
          <a:lstStyle/>
          <a:p>
            <a:pPr marL="0" indent="0" algn="l">
              <a:buNone/>
            </a:pPr>
            <a:r>
              <a:rPr lang="en-IN" sz="2000" b="0" i="0" u="none" strike="noStrike" baseline="0" dirty="0"/>
              <a:t>The behavior and treatment classes have an equal ranking of features  which is quite different to the Genotype expression levels. This is consistent with the genotype determining base levels of expression, with behaviour and treatment perturbing these base levels.</a:t>
            </a:r>
          </a:p>
          <a:p>
            <a:pPr marL="0" indent="0" algn="l">
              <a:buNone/>
            </a:pPr>
            <a:endParaRPr lang="en-IN" sz="2000" b="0" i="0" u="none" strike="noStrike" baseline="0" dirty="0"/>
          </a:p>
          <a:p>
            <a:pPr marL="0" indent="0" algn="l">
              <a:buNone/>
            </a:pPr>
            <a:r>
              <a:rPr lang="en-IN" sz="2000" b="0" i="0" u="none" strike="noStrike" baseline="0" dirty="0"/>
              <a:t>The top 4 proteins for Treatment and Behaviour were SOD1_N, pPKCG_N, pCAMKII_N and ITSN1_N. The protein expression levels of these proteins are significantly affected by treatment and behaviour.</a:t>
            </a:r>
          </a:p>
          <a:p>
            <a:pPr marL="0" indent="0" algn="l">
              <a:buNone/>
            </a:pPr>
            <a:endParaRPr lang="en-IN" sz="2000" dirty="0"/>
          </a:p>
          <a:p>
            <a:pPr marL="0" indent="0" algn="l">
              <a:buNone/>
            </a:pPr>
            <a:r>
              <a:rPr lang="en-IN" sz="2000" b="0" i="0" u="none" strike="noStrike" baseline="0" dirty="0"/>
              <a:t>In this project, random forest model behaves better than K nearest Neighbours to predict which proteins are important for learning process of mice. </a:t>
            </a:r>
            <a:r>
              <a:rPr lang="en-IN" sz="2000" dirty="0"/>
              <a:t>Random </a:t>
            </a:r>
            <a:r>
              <a:rPr lang="en-IN" sz="2000" b="0" i="0" u="none" strike="noStrike" baseline="0" dirty="0"/>
              <a:t>forest model shown the similar most crucial proteins in the metabolic pathways related to learning. Also, the feature importance comparison table showed us that protein influencing mice behavior and mice treatment were similar.</a:t>
            </a:r>
            <a:endParaRPr lang="en-IN" sz="2000" dirty="0"/>
          </a:p>
        </p:txBody>
      </p:sp>
      <p:pic>
        <p:nvPicPr>
          <p:cNvPr id="4" name="conclusion">
            <a:hlinkClick r:id="" action="ppaction://media"/>
            <a:extLst>
              <a:ext uri="{FF2B5EF4-FFF2-40B4-BE49-F238E27FC236}">
                <a16:creationId xmlns:a16="http://schemas.microsoft.com/office/drawing/2014/main" id="{AC20622B-0ACB-45A9-ABDC-31B652A684D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544822" y="5824537"/>
            <a:ext cx="487363" cy="487363"/>
          </a:xfrm>
          <a:prstGeom prst="rect">
            <a:avLst/>
          </a:prstGeom>
        </p:spPr>
      </p:pic>
    </p:spTree>
    <p:extLst>
      <p:ext uri="{BB962C8B-B14F-4D97-AF65-F5344CB8AC3E}">
        <p14:creationId xmlns:p14="http://schemas.microsoft.com/office/powerpoint/2010/main" val="426480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77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3BFE-41F2-47C2-A504-785130A99174}"/>
              </a:ext>
            </a:extLst>
          </p:cNvPr>
          <p:cNvSpPr>
            <a:spLocks noGrp="1"/>
          </p:cNvSpPr>
          <p:nvPr>
            <p:ph type="title"/>
          </p:nvPr>
        </p:nvSpPr>
        <p:spPr/>
        <p:txBody>
          <a:bodyPr>
            <a:normAutofit/>
          </a:bodyPr>
          <a:lstStyle/>
          <a:p>
            <a:pPr algn="ctr"/>
            <a:r>
              <a:rPr lang="en-US" sz="2400" b="1" dirty="0"/>
              <a:t>INTRODUCTION</a:t>
            </a:r>
            <a:endParaRPr lang="en-IN" sz="2400" b="1" dirty="0"/>
          </a:p>
        </p:txBody>
      </p:sp>
      <p:sp>
        <p:nvSpPr>
          <p:cNvPr id="3" name="Content Placeholder 2">
            <a:extLst>
              <a:ext uri="{FF2B5EF4-FFF2-40B4-BE49-F238E27FC236}">
                <a16:creationId xmlns:a16="http://schemas.microsoft.com/office/drawing/2014/main" id="{650780E7-8AD7-4AC7-A98C-93BE92E439FD}"/>
              </a:ext>
            </a:extLst>
          </p:cNvPr>
          <p:cNvSpPr>
            <a:spLocks noGrp="1"/>
          </p:cNvSpPr>
          <p:nvPr>
            <p:ph idx="1"/>
          </p:nvPr>
        </p:nvSpPr>
        <p:spPr/>
        <p:txBody>
          <a:bodyPr>
            <a:normAutofit/>
          </a:bodyPr>
          <a:lstStyle/>
          <a:p>
            <a:pPr marL="0" indent="0" algn="l">
              <a:buNone/>
            </a:pPr>
            <a:endParaRPr lang="en-IN" sz="1800" b="0" i="0" u="none" strike="noStrike" baseline="0" dirty="0">
              <a:latin typeface="Calibri" panose="020F0502020204030204" pitchFamily="34" charset="0"/>
            </a:endParaRPr>
          </a:p>
          <a:p>
            <a:pPr marL="0" indent="0" algn="l">
              <a:buNone/>
            </a:pPr>
            <a:r>
              <a:rPr lang="en-US" sz="2000" dirty="0">
                <a:effectLst/>
                <a:ea typeface="Calibri" panose="020F0502020204030204" pitchFamily="34" charset="0"/>
                <a:cs typeface="Times New Roman" panose="02020603050405020304" pitchFamily="18" charset="0"/>
              </a:rPr>
              <a:t>The dataset is about the expression levels of different proteins that will produce significant signals during the nuclear fraction of cortex. </a:t>
            </a:r>
            <a:r>
              <a:rPr lang="en-IN" sz="2000" b="0" i="0" u="none" strike="noStrike" baseline="0" dirty="0"/>
              <a:t>Down syndrome is a chromosomal disorder where organisms have an extra chromosome 21,sometimes known as trisomy 21. Being a syndrome, DS consists of multiple symptoms affecting a large number of systems in the body. It’s effect on learning results in it being an intellectual disability </a:t>
            </a:r>
            <a:r>
              <a:rPr lang="en-IN" sz="2000" b="1" i="0" u="none" strike="noStrike" baseline="0" dirty="0"/>
              <a:t> </a:t>
            </a:r>
            <a:r>
              <a:rPr lang="en-IN" sz="2000" b="0" i="0" u="none" strike="noStrike" baseline="0" dirty="0"/>
              <a:t>. 77 protein expression levels are analysed from both control and trisomic (Ts65Dn) genotype mice, both with and without treatment from the drug memantine. K-Nearest Neighbour and random forest classification approach can identify the most important proteins which may help to identify more effective drug to help learning process in people with down Syndrome.</a:t>
            </a:r>
            <a:endParaRPr lang="en-IN" sz="2000" dirty="0"/>
          </a:p>
        </p:txBody>
      </p:sp>
      <p:pic>
        <p:nvPicPr>
          <p:cNvPr id="4" name="rr">
            <a:hlinkClick r:id="" action="ppaction://media"/>
            <a:extLst>
              <a:ext uri="{FF2B5EF4-FFF2-40B4-BE49-F238E27FC236}">
                <a16:creationId xmlns:a16="http://schemas.microsoft.com/office/drawing/2014/main" id="{34A28D8B-3438-40C6-B53E-0967C15C58F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358211" y="5377219"/>
            <a:ext cx="487363" cy="487363"/>
          </a:xfrm>
          <a:prstGeom prst="rect">
            <a:avLst/>
          </a:prstGeom>
        </p:spPr>
      </p:pic>
    </p:spTree>
    <p:extLst>
      <p:ext uri="{BB962C8B-B14F-4D97-AF65-F5344CB8AC3E}">
        <p14:creationId xmlns:p14="http://schemas.microsoft.com/office/powerpoint/2010/main" val="384152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97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D752-D965-403D-913E-078FCEF89D9E}"/>
              </a:ext>
            </a:extLst>
          </p:cNvPr>
          <p:cNvSpPr>
            <a:spLocks noGrp="1"/>
          </p:cNvSpPr>
          <p:nvPr>
            <p:ph type="title"/>
          </p:nvPr>
        </p:nvSpPr>
        <p:spPr/>
        <p:txBody>
          <a:bodyPr>
            <a:normAutofit/>
          </a:bodyPr>
          <a:lstStyle/>
          <a:p>
            <a:pPr algn="ctr"/>
            <a:r>
              <a:rPr lang="en-US" sz="3200" b="1" dirty="0"/>
              <a:t>DESCRIPTIVE STATISTICS AND VISUALIZATION</a:t>
            </a:r>
            <a:endParaRPr lang="en-IN" sz="3200" b="1" dirty="0"/>
          </a:p>
        </p:txBody>
      </p:sp>
      <p:sp>
        <p:nvSpPr>
          <p:cNvPr id="7" name="Content Placeholder 6">
            <a:extLst>
              <a:ext uri="{FF2B5EF4-FFF2-40B4-BE49-F238E27FC236}">
                <a16:creationId xmlns:a16="http://schemas.microsoft.com/office/drawing/2014/main" id="{90C8586C-0CC6-479F-84CA-8AF0078B71C8}"/>
              </a:ext>
            </a:extLst>
          </p:cNvPr>
          <p:cNvSpPr>
            <a:spLocks noGrp="1"/>
          </p:cNvSpPr>
          <p:nvPr>
            <p:ph idx="1"/>
          </p:nvPr>
        </p:nvSpPr>
        <p:spPr/>
        <p:txBody>
          <a:bodyPr>
            <a:normAutofit/>
          </a:bodyPr>
          <a:lstStyle/>
          <a:p>
            <a:pPr marL="0" indent="0" algn="l">
              <a:lnSpc>
                <a:spcPct val="100000"/>
              </a:lnSpc>
              <a:buNone/>
            </a:pPr>
            <a:r>
              <a:rPr lang="en-IN" sz="2000" b="0" i="0" u="none" strike="noStrike" baseline="0" dirty="0"/>
              <a:t>This dataset in each protein contain missing values. To deal with these, the mice will receive the</a:t>
            </a:r>
          </a:p>
          <a:p>
            <a:pPr marL="0" indent="0" algn="l">
              <a:lnSpc>
                <a:spcPct val="100000"/>
              </a:lnSpc>
              <a:buNone/>
            </a:pPr>
            <a:r>
              <a:rPr lang="en-IN" sz="2000" b="0" i="0" u="none" strike="noStrike" baseline="0" dirty="0"/>
              <a:t>mean value of the mice in their class, rather than eliminating the entire mouse from the data.</a:t>
            </a:r>
          </a:p>
          <a:p>
            <a:pPr marL="0" indent="0" algn="l">
              <a:lnSpc>
                <a:spcPct val="100000"/>
              </a:lnSpc>
              <a:buNone/>
            </a:pPr>
            <a:r>
              <a:rPr lang="en-IN" sz="2000" b="0" i="0" u="none" strike="noStrike" baseline="0" dirty="0"/>
              <a:t>The second thing that needs to be dealt with is the high variance of measurement values. For</a:t>
            </a:r>
          </a:p>
          <a:p>
            <a:pPr marL="0" indent="0" algn="l">
              <a:lnSpc>
                <a:spcPct val="100000"/>
              </a:lnSpc>
              <a:buNone/>
            </a:pPr>
            <a:r>
              <a:rPr lang="en-IN" sz="2000" b="0" i="0" u="none" strike="noStrike" baseline="0" dirty="0"/>
              <a:t>example, some proteins have exploration value range from 0 to 1 while other proteins ranged from 0 to 8. With this condition, proteins with higher value will have more influence in this classification</a:t>
            </a:r>
          </a:p>
          <a:p>
            <a:pPr marL="0" indent="0" algn="l">
              <a:lnSpc>
                <a:spcPct val="100000"/>
              </a:lnSpc>
              <a:buNone/>
            </a:pPr>
            <a:r>
              <a:rPr lang="en-IN" sz="2000" b="0" i="0" u="none" strike="noStrike" baseline="0" dirty="0"/>
              <a:t>outcome and make the model unable to learn correctly. Therefore, after making sure no null values</a:t>
            </a:r>
          </a:p>
          <a:p>
            <a:pPr marL="0" indent="0" algn="l">
              <a:lnSpc>
                <a:spcPct val="100000"/>
              </a:lnSpc>
              <a:buNone/>
            </a:pPr>
            <a:r>
              <a:rPr lang="en-IN" sz="2000" b="0" i="0" u="none" strike="noStrike" baseline="0" dirty="0"/>
              <a:t>in the measurements, all value of measurements are standardized with zero means and unit</a:t>
            </a:r>
          </a:p>
          <a:p>
            <a:pPr marL="0" indent="0" algn="l">
              <a:lnSpc>
                <a:spcPct val="100000"/>
              </a:lnSpc>
              <a:buNone/>
            </a:pPr>
            <a:r>
              <a:rPr lang="en-IN" sz="2000" b="0" i="0" u="none" strike="noStrike" baseline="0" dirty="0"/>
              <a:t>variance.</a:t>
            </a:r>
            <a:endParaRPr lang="en-IN" sz="2000" dirty="0"/>
          </a:p>
        </p:txBody>
      </p:sp>
      <p:pic>
        <p:nvPicPr>
          <p:cNvPr id="8" name="des 1">
            <a:hlinkClick r:id="" action="ppaction://media"/>
            <a:extLst>
              <a:ext uri="{FF2B5EF4-FFF2-40B4-BE49-F238E27FC236}">
                <a16:creationId xmlns:a16="http://schemas.microsoft.com/office/drawing/2014/main" id="{8817EDBE-43A1-4800-AD86-5DD0720DBAB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55370" y="5689600"/>
            <a:ext cx="487363" cy="487363"/>
          </a:xfrm>
          <a:prstGeom prst="rect">
            <a:avLst/>
          </a:prstGeom>
        </p:spPr>
      </p:pic>
    </p:spTree>
    <p:extLst>
      <p:ext uri="{BB962C8B-B14F-4D97-AF65-F5344CB8AC3E}">
        <p14:creationId xmlns:p14="http://schemas.microsoft.com/office/powerpoint/2010/main" val="162283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74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ACC4F-3E2D-4BC8-96BA-FB19C75C03A5}"/>
              </a:ext>
            </a:extLst>
          </p:cNvPr>
          <p:cNvSpPr>
            <a:spLocks noGrp="1"/>
          </p:cNvSpPr>
          <p:nvPr>
            <p:ph type="title"/>
          </p:nvPr>
        </p:nvSpPr>
        <p:spPr/>
        <p:txBody>
          <a:bodyPr/>
          <a:lstStyle/>
          <a:p>
            <a:pPr algn="ctr"/>
            <a:r>
              <a:rPr lang="en-US" dirty="0"/>
              <a:t>Violin Plots</a:t>
            </a:r>
            <a:endParaRPr lang="en-IN" dirty="0"/>
          </a:p>
        </p:txBody>
      </p:sp>
      <p:pic>
        <p:nvPicPr>
          <p:cNvPr id="7" name="Content Placeholder 6">
            <a:extLst>
              <a:ext uri="{FF2B5EF4-FFF2-40B4-BE49-F238E27FC236}">
                <a16:creationId xmlns:a16="http://schemas.microsoft.com/office/drawing/2014/main" id="{A4E4FD74-5142-4559-9F56-AD3FDDEF6A91}"/>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567612" y="2665379"/>
            <a:ext cx="4307273" cy="3091608"/>
          </a:xfrm>
        </p:spPr>
      </p:pic>
      <p:sp>
        <p:nvSpPr>
          <p:cNvPr id="9" name="Content Placeholder 8">
            <a:extLst>
              <a:ext uri="{FF2B5EF4-FFF2-40B4-BE49-F238E27FC236}">
                <a16:creationId xmlns:a16="http://schemas.microsoft.com/office/drawing/2014/main" id="{3161618E-D325-4239-8027-AB57786B7897}"/>
              </a:ext>
            </a:extLst>
          </p:cNvPr>
          <p:cNvSpPr>
            <a:spLocks noGrp="1"/>
          </p:cNvSpPr>
          <p:nvPr>
            <p:ph sz="half" idx="2"/>
          </p:nvPr>
        </p:nvSpPr>
        <p:spPr/>
        <p:txBody>
          <a:bodyPr>
            <a:normAutofit/>
          </a:bodyPr>
          <a:lstStyle/>
          <a:p>
            <a:pPr marL="0" indent="0" algn="l">
              <a:buNone/>
            </a:pPr>
            <a:endParaRPr lang="en-IN" sz="1800" dirty="0">
              <a:latin typeface="Calibri" panose="020F0502020204030204" pitchFamily="34" charset="0"/>
            </a:endParaRPr>
          </a:p>
          <a:p>
            <a:pPr marL="0" indent="0" algn="l">
              <a:buNone/>
            </a:pPr>
            <a:r>
              <a:rPr lang="en-IN" sz="1800" b="0" i="0" u="none" strike="noStrike" baseline="0" dirty="0"/>
              <a:t>Violin plots are useful to see full distribution of the data with their probability density.To make this violin plot series, the mean value of each protein is first calculated and the data frame is sorted based on their mean magnitudes. This helped to organise the data for easier visual inspection.</a:t>
            </a:r>
            <a:endParaRPr lang="en-IN" sz="1800" dirty="0"/>
          </a:p>
          <a:p>
            <a:pPr marL="0" indent="0" algn="l">
              <a:buNone/>
            </a:pPr>
            <a:r>
              <a:rPr lang="en-IN" sz="1800" b="0" i="0" u="none" strike="noStrike" baseline="0" dirty="0"/>
              <a:t>These violin plots showed how varied the magnitudes of each protein was, and shows why data standardization is needed. Also, the plots show most of the data have large ranges of outliers.</a:t>
            </a:r>
          </a:p>
          <a:p>
            <a:pPr marL="0" indent="0" algn="l">
              <a:buNone/>
            </a:pPr>
            <a:r>
              <a:rPr lang="en-IN" sz="1800" b="0" i="0" u="none" strike="noStrike" baseline="0" dirty="0"/>
              <a:t>The 2 proteins with the most significant range of outliers will be chosen and examined:DYRK1A_N and AcetylH3K9_N.</a:t>
            </a:r>
            <a:endParaRPr lang="en-IN" dirty="0"/>
          </a:p>
        </p:txBody>
      </p:sp>
      <p:pic>
        <p:nvPicPr>
          <p:cNvPr id="10" name="viilin">
            <a:hlinkClick r:id="" action="ppaction://media"/>
            <a:extLst>
              <a:ext uri="{FF2B5EF4-FFF2-40B4-BE49-F238E27FC236}">
                <a16:creationId xmlns:a16="http://schemas.microsoft.com/office/drawing/2014/main" id="{D581A4F9-A014-4FB9-93E4-C5FE62919C0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47460" y="5747656"/>
            <a:ext cx="487363" cy="487363"/>
          </a:xfrm>
          <a:prstGeom prst="rect">
            <a:avLst/>
          </a:prstGeom>
        </p:spPr>
      </p:pic>
    </p:spTree>
    <p:extLst>
      <p:ext uri="{BB962C8B-B14F-4D97-AF65-F5344CB8AC3E}">
        <p14:creationId xmlns:p14="http://schemas.microsoft.com/office/powerpoint/2010/main" val="116310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65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D77C-9501-4C7D-9A2D-621934204816}"/>
              </a:ext>
            </a:extLst>
          </p:cNvPr>
          <p:cNvSpPr>
            <a:spLocks noGrp="1"/>
          </p:cNvSpPr>
          <p:nvPr>
            <p:ph type="title"/>
          </p:nvPr>
        </p:nvSpPr>
        <p:spPr>
          <a:xfrm>
            <a:off x="838200" y="365125"/>
            <a:ext cx="10515600" cy="978483"/>
          </a:xfrm>
        </p:spPr>
        <p:txBody>
          <a:bodyPr/>
          <a:lstStyle/>
          <a:p>
            <a:pPr algn="ctr"/>
            <a:r>
              <a:rPr lang="en-US" dirty="0"/>
              <a:t>Box Plots</a:t>
            </a:r>
            <a:endParaRPr lang="en-IN" dirty="0"/>
          </a:p>
        </p:txBody>
      </p:sp>
      <p:pic>
        <p:nvPicPr>
          <p:cNvPr id="7" name="Content Placeholder 6">
            <a:extLst>
              <a:ext uri="{FF2B5EF4-FFF2-40B4-BE49-F238E27FC236}">
                <a16:creationId xmlns:a16="http://schemas.microsoft.com/office/drawing/2014/main" id="{6A25A675-D2E6-4C5A-AE85-D393D119A6EC}"/>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42256" y="2828539"/>
            <a:ext cx="5181600" cy="3953454"/>
          </a:xfrm>
        </p:spPr>
      </p:pic>
      <p:pic>
        <p:nvPicPr>
          <p:cNvPr id="9" name="Content Placeholder 8">
            <a:extLst>
              <a:ext uri="{FF2B5EF4-FFF2-40B4-BE49-F238E27FC236}">
                <a16:creationId xmlns:a16="http://schemas.microsoft.com/office/drawing/2014/main" id="{348A3E73-8C8F-4DB2-A78D-0B4BDF06D44B}"/>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172200" y="2828539"/>
            <a:ext cx="5181600" cy="3953454"/>
          </a:xfrm>
        </p:spPr>
      </p:pic>
      <p:sp>
        <p:nvSpPr>
          <p:cNvPr id="10" name="TextBox 9">
            <a:extLst>
              <a:ext uri="{FF2B5EF4-FFF2-40B4-BE49-F238E27FC236}">
                <a16:creationId xmlns:a16="http://schemas.microsoft.com/office/drawing/2014/main" id="{C26CEA0D-A452-4B53-BB44-65A6B4D3EEFB}"/>
              </a:ext>
            </a:extLst>
          </p:cNvPr>
          <p:cNvSpPr txBox="1"/>
          <p:nvPr/>
        </p:nvSpPr>
        <p:spPr>
          <a:xfrm>
            <a:off x="838200" y="1716741"/>
            <a:ext cx="10515600" cy="1015663"/>
          </a:xfrm>
          <a:prstGeom prst="rect">
            <a:avLst/>
          </a:prstGeom>
          <a:noFill/>
        </p:spPr>
        <p:txBody>
          <a:bodyPr wrap="square" rtlCol="0">
            <a:spAutoFit/>
          </a:bodyPr>
          <a:lstStyle/>
          <a:p>
            <a:pPr algn="l"/>
            <a:r>
              <a:rPr lang="en-US" sz="2000" dirty="0"/>
              <a:t>The box plots gives us the class with highest outliers.</a:t>
            </a:r>
            <a:r>
              <a:rPr lang="en-IN" sz="2000" b="0" i="0" u="none" strike="noStrike" baseline="0" dirty="0"/>
              <a:t> </a:t>
            </a:r>
          </a:p>
          <a:p>
            <a:pPr algn="l"/>
            <a:r>
              <a:rPr lang="en-IN" sz="2000" b="0" i="0" u="none" strike="noStrike" baseline="0" dirty="0"/>
              <a:t>These pairwise explorations show most of the big range of data magnitudes caused by outliers that usually dominated by one of the class. </a:t>
            </a:r>
            <a:endParaRPr lang="en-IN" sz="2000" dirty="0"/>
          </a:p>
        </p:txBody>
      </p:sp>
      <p:pic>
        <p:nvPicPr>
          <p:cNvPr id="11" name="box">
            <a:hlinkClick r:id="" action="ppaction://media"/>
            <a:extLst>
              <a:ext uri="{FF2B5EF4-FFF2-40B4-BE49-F238E27FC236}">
                <a16:creationId xmlns:a16="http://schemas.microsoft.com/office/drawing/2014/main" id="{34945D24-8EF1-4B75-B5F6-A1344E59BE7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06062" y="5918395"/>
            <a:ext cx="487363" cy="487363"/>
          </a:xfrm>
          <a:prstGeom prst="rect">
            <a:avLst/>
          </a:prstGeom>
        </p:spPr>
      </p:pic>
    </p:spTree>
    <p:extLst>
      <p:ext uri="{BB962C8B-B14F-4D97-AF65-F5344CB8AC3E}">
        <p14:creationId xmlns:p14="http://schemas.microsoft.com/office/powerpoint/2010/main" val="282647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76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9F274-A446-400F-8583-8966A4374C4F}"/>
              </a:ext>
            </a:extLst>
          </p:cNvPr>
          <p:cNvSpPr>
            <a:spLocks noGrp="1"/>
          </p:cNvSpPr>
          <p:nvPr>
            <p:ph idx="1"/>
          </p:nvPr>
        </p:nvSpPr>
        <p:spPr>
          <a:xfrm>
            <a:off x="838200" y="475861"/>
            <a:ext cx="10515600" cy="5701102"/>
          </a:xfrm>
        </p:spPr>
        <p:txBody>
          <a:bodyPr>
            <a:normAutofit/>
          </a:bodyPr>
          <a:lstStyle/>
          <a:p>
            <a:pPr marL="0" indent="0" algn="l">
              <a:buNone/>
            </a:pPr>
            <a:r>
              <a:rPr lang="en-IN" sz="2000" b="0" i="0" u="none" strike="noStrike" baseline="0" dirty="0"/>
              <a:t>The big range of data magnitudes in protein DYRK1A_N is caused by outliers from c-CS-s class.</a:t>
            </a:r>
          </a:p>
          <a:p>
            <a:pPr marL="0" indent="0" algn="l">
              <a:buNone/>
            </a:pPr>
            <a:endParaRPr lang="en-IN" sz="2000" dirty="0"/>
          </a:p>
          <a:p>
            <a:pPr marL="0" indent="0" algn="l">
              <a:buNone/>
            </a:pPr>
            <a:r>
              <a:rPr lang="en-IN" sz="2000" b="0" i="0" u="none" strike="noStrike" baseline="0" dirty="0"/>
              <a:t>Now we will go deeper into each class that contains those outliers by examining the mouse numbers in those class</a:t>
            </a:r>
          </a:p>
          <a:p>
            <a:pPr marL="0" indent="0" algn="l">
              <a:buNone/>
            </a:pPr>
            <a:r>
              <a:rPr lang="en-IN" sz="2000" b="0" i="0" u="none" strike="noStrike" baseline="0" dirty="0"/>
              <a:t>We can see that most of the dominating outliers in each class comes from specific mouse numbers. </a:t>
            </a:r>
            <a:r>
              <a:rPr lang="en-IN" sz="2000" dirty="0"/>
              <a:t>T</a:t>
            </a:r>
            <a:r>
              <a:rPr lang="en-IN" sz="2000" b="0" i="0" u="none" strike="noStrike" baseline="0" dirty="0"/>
              <a:t>he obvious outliers from c-CS-s class in protein DYRK1A_N is comes from mouse number 3484.</a:t>
            </a:r>
          </a:p>
          <a:p>
            <a:pPr marL="0" indent="0" algn="l">
              <a:buNone/>
            </a:pPr>
            <a:r>
              <a:rPr lang="en-IN" sz="2000" dirty="0"/>
              <a:t>M</a:t>
            </a:r>
            <a:r>
              <a:rPr lang="en-IN" sz="2000" b="0" i="0" u="none" strike="noStrike" baseline="0" dirty="0"/>
              <a:t>ost of the obvious outliers is not coming from single mouse version, but from multiple mouse versions.</a:t>
            </a:r>
          </a:p>
          <a:p>
            <a:pPr marL="0" indent="0" algn="l">
              <a:buNone/>
            </a:pPr>
            <a:r>
              <a:rPr lang="en-IN" sz="2000" dirty="0"/>
              <a:t>M</a:t>
            </a:r>
            <a:r>
              <a:rPr lang="en-IN" sz="2000" b="0" i="0" u="none" strike="noStrike" baseline="0" dirty="0"/>
              <a:t>ost of the magnitude data in proteins is vary because the outliers. These outliers usually comes from one specific mouse class and one specific mouse number in those class.</a:t>
            </a:r>
            <a:endParaRPr lang="en-IN" sz="2000" dirty="0"/>
          </a:p>
        </p:txBody>
      </p:sp>
      <p:pic>
        <p:nvPicPr>
          <p:cNvPr id="7" name="Picture 6">
            <a:extLst>
              <a:ext uri="{FF2B5EF4-FFF2-40B4-BE49-F238E27FC236}">
                <a16:creationId xmlns:a16="http://schemas.microsoft.com/office/drawing/2014/main" id="{EE347A20-CA7C-4F73-8678-4FF3A860C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591" y="3834883"/>
            <a:ext cx="6064088" cy="2479232"/>
          </a:xfrm>
          <a:prstGeom prst="rect">
            <a:avLst/>
          </a:prstGeom>
        </p:spPr>
      </p:pic>
      <p:sp>
        <p:nvSpPr>
          <p:cNvPr id="8" name="TextBox 7">
            <a:extLst>
              <a:ext uri="{FF2B5EF4-FFF2-40B4-BE49-F238E27FC236}">
                <a16:creationId xmlns:a16="http://schemas.microsoft.com/office/drawing/2014/main" id="{505981C9-07FD-4452-BC89-C148CBADF169}"/>
              </a:ext>
            </a:extLst>
          </p:cNvPr>
          <p:cNvSpPr txBox="1"/>
          <p:nvPr/>
        </p:nvSpPr>
        <p:spPr>
          <a:xfrm>
            <a:off x="838200" y="6295454"/>
            <a:ext cx="9423918" cy="369332"/>
          </a:xfrm>
          <a:prstGeom prst="rect">
            <a:avLst/>
          </a:prstGeom>
          <a:noFill/>
        </p:spPr>
        <p:txBody>
          <a:bodyPr wrap="square" rtlCol="0">
            <a:spAutoFit/>
          </a:bodyPr>
          <a:lstStyle/>
          <a:p>
            <a:r>
              <a:rPr lang="en-US" dirty="0"/>
              <a:t>Fig:Proportion of the classes</a:t>
            </a:r>
            <a:endParaRPr lang="en-IN" dirty="0"/>
          </a:p>
        </p:txBody>
      </p:sp>
      <p:pic>
        <p:nvPicPr>
          <p:cNvPr id="9" name="pi">
            <a:hlinkClick r:id="" action="ppaction://media"/>
            <a:extLst>
              <a:ext uri="{FF2B5EF4-FFF2-40B4-BE49-F238E27FC236}">
                <a16:creationId xmlns:a16="http://schemas.microsoft.com/office/drawing/2014/main" id="{0F59C8A3-DD11-4D0D-8A78-8DCBE1C32E2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866437" y="5748845"/>
            <a:ext cx="487363" cy="487363"/>
          </a:xfrm>
          <a:prstGeom prst="rect">
            <a:avLst/>
          </a:prstGeom>
        </p:spPr>
      </p:pic>
    </p:spTree>
    <p:extLst>
      <p:ext uri="{BB962C8B-B14F-4D97-AF65-F5344CB8AC3E}">
        <p14:creationId xmlns:p14="http://schemas.microsoft.com/office/powerpoint/2010/main" val="163951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26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1748-3403-4A96-857E-9A4A3DEDF63E}"/>
              </a:ext>
            </a:extLst>
          </p:cNvPr>
          <p:cNvSpPr>
            <a:spLocks noGrp="1"/>
          </p:cNvSpPr>
          <p:nvPr>
            <p:ph type="title"/>
          </p:nvPr>
        </p:nvSpPr>
        <p:spPr/>
        <p:txBody>
          <a:bodyPr>
            <a:normAutofit/>
          </a:bodyPr>
          <a:lstStyle/>
          <a:p>
            <a:pPr algn="ctr"/>
            <a:r>
              <a:rPr lang="en-US" sz="3200" b="1" dirty="0"/>
              <a:t>PREDICTIVE MODELING</a:t>
            </a:r>
            <a:endParaRPr lang="en-IN" sz="3200" b="1" dirty="0"/>
          </a:p>
        </p:txBody>
      </p:sp>
      <p:sp>
        <p:nvSpPr>
          <p:cNvPr id="3" name="Content Placeholder 2">
            <a:extLst>
              <a:ext uri="{FF2B5EF4-FFF2-40B4-BE49-F238E27FC236}">
                <a16:creationId xmlns:a16="http://schemas.microsoft.com/office/drawing/2014/main" id="{BAC185F2-2F21-4923-A311-7A2BCA911C92}"/>
              </a:ext>
            </a:extLst>
          </p:cNvPr>
          <p:cNvSpPr>
            <a:spLocks noGrp="1"/>
          </p:cNvSpPr>
          <p:nvPr>
            <p:ph idx="1"/>
          </p:nvPr>
        </p:nvSpPr>
        <p:spPr>
          <a:xfrm>
            <a:off x="642258" y="1946923"/>
            <a:ext cx="10515600" cy="4351338"/>
          </a:xfrm>
        </p:spPr>
        <p:txBody>
          <a:bodyPr>
            <a:noAutofit/>
          </a:bodyPr>
          <a:lstStyle/>
          <a:p>
            <a:pPr marL="0" indent="0" algn="l">
              <a:lnSpc>
                <a:spcPct val="100000"/>
              </a:lnSpc>
              <a:buNone/>
            </a:pPr>
            <a:r>
              <a:rPr lang="en-IN" sz="2000" b="0" i="0" u="none" strike="noStrike" baseline="0" dirty="0">
                <a:latin typeface="Calibri" panose="020F0502020204030204" pitchFamily="34" charset="0"/>
              </a:rPr>
              <a:t>Random forest and K nearest neighbour were used to model and predict the mice class and predict which proteins were critical for each class. These are both examples of supervised machine learning methods with the goal of creating model that predicts the value of a target variable based on several input variables.Random forest model is similar to decision tree algorithm. A single variable is being examined for each decision nodes, and move to another node based on the outcome of a comparison. This is repeated until a leaf node is reached. At a leaf node the decision is being made: whether the training data routed to the leaf node as a classification decision, or return the mean-value of outcomes as a regression estimate. Similar with decision tree, random forest also use tree representation to solve the problem. The difference is instead of using one tree, random forest averaging multiple deep decision trees and trained on different parts of the same training set, with the goal of reducing the variance and overfitting.</a:t>
            </a:r>
            <a:endParaRPr lang="en-IN" sz="2000" dirty="0"/>
          </a:p>
        </p:txBody>
      </p:sp>
      <p:pic>
        <p:nvPicPr>
          <p:cNvPr id="4" name="mod">
            <a:hlinkClick r:id="" action="ppaction://media"/>
            <a:extLst>
              <a:ext uri="{FF2B5EF4-FFF2-40B4-BE49-F238E27FC236}">
                <a16:creationId xmlns:a16="http://schemas.microsoft.com/office/drawing/2014/main" id="{5AEA5571-408C-4921-8EAC-2AD93C69BC4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57858" y="6005512"/>
            <a:ext cx="487363" cy="487363"/>
          </a:xfrm>
          <a:prstGeom prst="rect">
            <a:avLst/>
          </a:prstGeom>
        </p:spPr>
      </p:pic>
    </p:spTree>
    <p:extLst>
      <p:ext uri="{BB962C8B-B14F-4D97-AF65-F5344CB8AC3E}">
        <p14:creationId xmlns:p14="http://schemas.microsoft.com/office/powerpoint/2010/main" val="338244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83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0747-6F70-4CDE-8BF7-4D5A2B2338F0}"/>
              </a:ext>
            </a:extLst>
          </p:cNvPr>
          <p:cNvSpPr>
            <a:spLocks noGrp="1"/>
          </p:cNvSpPr>
          <p:nvPr>
            <p:ph type="title"/>
          </p:nvPr>
        </p:nvSpPr>
        <p:spPr/>
        <p:txBody>
          <a:bodyPr/>
          <a:lstStyle/>
          <a:p>
            <a:pPr algn="ctr"/>
            <a:r>
              <a:rPr lang="en-US" b="1" dirty="0"/>
              <a:t>Random Forest Classification</a:t>
            </a:r>
            <a:endParaRPr lang="en-IN" b="1" dirty="0"/>
          </a:p>
        </p:txBody>
      </p:sp>
      <p:sp>
        <p:nvSpPr>
          <p:cNvPr id="3" name="Content Placeholder 2">
            <a:extLst>
              <a:ext uri="{FF2B5EF4-FFF2-40B4-BE49-F238E27FC236}">
                <a16:creationId xmlns:a16="http://schemas.microsoft.com/office/drawing/2014/main" id="{CD50F6EB-F680-4D90-8D72-CBAD1614BD1D}"/>
              </a:ext>
            </a:extLst>
          </p:cNvPr>
          <p:cNvSpPr>
            <a:spLocks noGrp="1"/>
          </p:cNvSpPr>
          <p:nvPr>
            <p:ph idx="1"/>
          </p:nvPr>
        </p:nvSpPr>
        <p:spPr/>
        <p:txBody>
          <a:bodyPr/>
          <a:lstStyle/>
          <a:p>
            <a:pPr marL="0" indent="0">
              <a:lnSpc>
                <a:spcPct val="100000"/>
              </a:lnSpc>
              <a:buNone/>
            </a:pPr>
            <a:r>
              <a:rPr lang="en-IN" sz="2400" b="0" i="0" dirty="0">
                <a:solidFill>
                  <a:srgbClr val="000000"/>
                </a:solidFill>
                <a:effectLst/>
                <a:latin typeface="Arial" panose="020B0604020202020204" pitchFamily="34" charset="0"/>
              </a:rPr>
              <a:t>Random forest is a supervised learning algorithm which is used for both classification as well as regression. But however, it is mainly used for classification problems. As we know that a forest is made up of trees and more trees means more robust forest. Similarly, random forest algorithm creates decision trees on data samples and then gets the prediction from each of them and finally selects the best solution by means of voting. It is an ensemble method which is better than a single decision tree because it reduces the over-fitting by averaging the result</a:t>
            </a:r>
            <a:r>
              <a:rPr lang="en-IN" b="0" i="0" dirty="0">
                <a:solidFill>
                  <a:srgbClr val="000000"/>
                </a:solidFill>
                <a:effectLst/>
                <a:latin typeface="Arial" panose="020B0604020202020204" pitchFamily="34" charset="0"/>
              </a:rPr>
              <a:t>.</a:t>
            </a:r>
          </a:p>
          <a:p>
            <a:pPr marL="0" indent="0">
              <a:buNone/>
            </a:pPr>
            <a:endParaRPr lang="en-IN" dirty="0">
              <a:solidFill>
                <a:srgbClr val="000000"/>
              </a:solidFill>
              <a:latin typeface="Arial" panose="020B0604020202020204" pitchFamily="34" charset="0"/>
            </a:endParaRPr>
          </a:p>
          <a:p>
            <a:pPr marL="0" indent="0">
              <a:buNone/>
            </a:pPr>
            <a:r>
              <a:rPr lang="en-IN" dirty="0">
                <a:solidFill>
                  <a:srgbClr val="000000"/>
                </a:solidFill>
                <a:latin typeface="Arial" panose="020B0604020202020204" pitchFamily="34" charset="0"/>
              </a:rPr>
              <a:t>Accuracy of the model is 0.9907407407407407</a:t>
            </a:r>
            <a:endParaRPr lang="en-IN" dirty="0"/>
          </a:p>
        </p:txBody>
      </p:sp>
      <p:pic>
        <p:nvPicPr>
          <p:cNvPr id="5" name="forest">
            <a:hlinkClick r:id="" action="ppaction://media"/>
            <a:extLst>
              <a:ext uri="{FF2B5EF4-FFF2-40B4-BE49-F238E27FC236}">
                <a16:creationId xmlns:a16="http://schemas.microsoft.com/office/drawing/2014/main" id="{D532F5D2-3847-4FC9-A580-A5BADE1E0FF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10118" y="5933281"/>
            <a:ext cx="487363" cy="487363"/>
          </a:xfrm>
          <a:prstGeom prst="rect">
            <a:avLst/>
          </a:prstGeom>
        </p:spPr>
      </p:pic>
    </p:spTree>
    <p:extLst>
      <p:ext uri="{BB962C8B-B14F-4D97-AF65-F5344CB8AC3E}">
        <p14:creationId xmlns:p14="http://schemas.microsoft.com/office/powerpoint/2010/main" val="276799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39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926F-428A-491D-9E2D-98B0943CC899}"/>
              </a:ext>
            </a:extLst>
          </p:cNvPr>
          <p:cNvSpPr>
            <a:spLocks noGrp="1"/>
          </p:cNvSpPr>
          <p:nvPr>
            <p:ph type="title"/>
          </p:nvPr>
        </p:nvSpPr>
        <p:spPr/>
        <p:txBody>
          <a:bodyPr>
            <a:normAutofit/>
          </a:bodyPr>
          <a:lstStyle/>
          <a:p>
            <a:pPr algn="ctr"/>
            <a:r>
              <a:rPr lang="en-US" sz="3600" b="1" dirty="0"/>
              <a:t>K-Nearest Neighbours</a:t>
            </a:r>
            <a:endParaRPr lang="en-IN" sz="3600" b="1" dirty="0"/>
          </a:p>
        </p:txBody>
      </p:sp>
      <p:sp>
        <p:nvSpPr>
          <p:cNvPr id="3" name="Content Placeholder 2">
            <a:extLst>
              <a:ext uri="{FF2B5EF4-FFF2-40B4-BE49-F238E27FC236}">
                <a16:creationId xmlns:a16="http://schemas.microsoft.com/office/drawing/2014/main" id="{281A36E1-1F67-40A9-9A23-79F658373475}"/>
              </a:ext>
            </a:extLst>
          </p:cNvPr>
          <p:cNvSpPr>
            <a:spLocks noGrp="1"/>
          </p:cNvSpPr>
          <p:nvPr>
            <p:ph idx="1"/>
          </p:nvPr>
        </p:nvSpPr>
        <p:spPr/>
        <p:txBody>
          <a:bodyPr/>
          <a:lstStyle/>
          <a:p>
            <a:pPr marL="0" indent="0">
              <a:buNone/>
            </a:pPr>
            <a:r>
              <a:rPr lang="en-IN" b="0" i="0" dirty="0">
                <a:solidFill>
                  <a:srgbClr val="000000"/>
                </a:solidFill>
                <a:effectLst/>
                <a:latin typeface="Calibri" panose="020F0502020204030204" pitchFamily="34" charset="0"/>
              </a:rPr>
              <a:t>K nearest neighbors is a simple algorithm that stores all available cases and classifies new cases based on a similarity measure .KNN has been used in statistical estimation and pattern recognition. Choosing the optimal value for K is best done by first inspecting the data. In general, a large K value is more precise as it reduces the overall noise but there is no guarantee. Cross-validation is another way to determine a good K value by using an independent dataset to validate the K value.</a:t>
            </a:r>
          </a:p>
          <a:p>
            <a:pPr marL="0" indent="0">
              <a:buNone/>
            </a:pPr>
            <a:endParaRPr lang="en-IN" dirty="0">
              <a:solidFill>
                <a:srgbClr val="000000"/>
              </a:solidFill>
              <a:latin typeface="Calibri" panose="020F0502020204030204" pitchFamily="34" charset="0"/>
            </a:endParaRPr>
          </a:p>
          <a:p>
            <a:pPr marL="0" indent="0">
              <a:buNone/>
            </a:pPr>
            <a:r>
              <a:rPr lang="en-IN" dirty="0">
                <a:solidFill>
                  <a:srgbClr val="000000"/>
                </a:solidFill>
                <a:latin typeface="Arial" panose="020B0604020202020204" pitchFamily="34" charset="0"/>
              </a:rPr>
              <a:t>Accuracy of the model is 0.9421296296296297</a:t>
            </a:r>
            <a:endParaRPr lang="en-IN" dirty="0">
              <a:solidFill>
                <a:srgbClr val="000000"/>
              </a:solidFill>
              <a:latin typeface="Calibri" panose="020F0502020204030204" pitchFamily="34" charset="0"/>
            </a:endParaRPr>
          </a:p>
          <a:p>
            <a:pPr marL="0" indent="0">
              <a:buNone/>
            </a:pPr>
            <a:endParaRPr lang="en-IN" dirty="0"/>
          </a:p>
        </p:txBody>
      </p:sp>
      <p:pic>
        <p:nvPicPr>
          <p:cNvPr id="4" name="knear">
            <a:hlinkClick r:id="" action="ppaction://media"/>
            <a:extLst>
              <a:ext uri="{FF2B5EF4-FFF2-40B4-BE49-F238E27FC236}">
                <a16:creationId xmlns:a16="http://schemas.microsoft.com/office/drawing/2014/main" id="{6744D47D-7D40-46E8-9D9D-2BC19782570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64701" y="5824537"/>
            <a:ext cx="487363" cy="487363"/>
          </a:xfrm>
          <a:prstGeom prst="rect">
            <a:avLst/>
          </a:prstGeom>
        </p:spPr>
      </p:pic>
    </p:spTree>
    <p:extLst>
      <p:ext uri="{BB962C8B-B14F-4D97-AF65-F5344CB8AC3E}">
        <p14:creationId xmlns:p14="http://schemas.microsoft.com/office/powerpoint/2010/main" val="385339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55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1402</Words>
  <Application>Microsoft Office PowerPoint</Application>
  <PresentationFormat>Widescreen</PresentationFormat>
  <Paragraphs>67</Paragraphs>
  <Slides>13</Slides>
  <Notes>0</Notes>
  <HiddenSlides>0</HiddenSlides>
  <MMClips>11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BT5450 PROJECT  MICE PROTEIN EXPRESSION</vt:lpstr>
      <vt:lpstr>INTRODUCTION</vt:lpstr>
      <vt:lpstr>DESCRIPTIVE STATISTICS AND VISUALIZATION</vt:lpstr>
      <vt:lpstr>Violin Plots</vt:lpstr>
      <vt:lpstr>Box Plots</vt:lpstr>
      <vt:lpstr>PowerPoint Presentation</vt:lpstr>
      <vt:lpstr>PREDICTIVE MODELING</vt:lpstr>
      <vt:lpstr>Random Forest Classification</vt:lpstr>
      <vt:lpstr>K-Nearest Neighbours</vt:lpstr>
      <vt:lpstr>PowerPoint Presentation</vt:lpstr>
      <vt:lpstr>Comparision of Models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BT5450 PROJECT  MICE PROTEIN EXPRESSION</dc:title>
  <dc:creator>Athul .</dc:creator>
  <cp:lastModifiedBy>Athul .</cp:lastModifiedBy>
  <cp:revision>9</cp:revision>
  <dcterms:created xsi:type="dcterms:W3CDTF">2021-12-07T06:35:32Z</dcterms:created>
  <dcterms:modified xsi:type="dcterms:W3CDTF">2021-12-08T18:25:46Z</dcterms:modified>
</cp:coreProperties>
</file>