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2" r:id="rId8"/>
    <p:sldId id="259" r:id="rId9"/>
    <p:sldId id="258" r:id="rId10"/>
    <p:sldId id="261" r:id="rId11"/>
    <p:sldId id="260" r:id="rId12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2528834" val="971" rev64="64" revOS="3"/>
      <pr:smFileRevision xmlns:pr="smNativeData" dt="1602528834" val="101"/>
      <pr:guideOptions xmlns:pr="smNativeData" dt="1602528834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2091" y="179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2091" y="179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254246-08E5-70B4-AB9D-FEE10CD35DA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6C3516-589C-39C3-D2D4-AE967B9A24F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876448-06BF-D292-F13F-F0C72A7107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EE7B91-DFB3-BB8D-FD56-29D835180B7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47B7E94-DAB9-2E88-F7C3-2CDD308D01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EC11D1-9FD2-B9E7-9C54-69B25F1A6A3C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AY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76458B-C58D-23B3-C3CE-33E60B80356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ADFF4F-01C2-F809-8C15-F75CB15B7AA2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2D0866-28A8-78FE-E695-DEAB46DB108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6FF376-38E5-3A05-ABD7-CE50BD995D9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cw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gwA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13A6F6-B8DB-4650-95AB-4E05E8E5631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m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6E3E18E-C0DB-B617-955B-3642AF15636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tBU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1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36BBAC-E2E1-634D-AF8E-1418F5C05941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UU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D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909613-5DB9-C560-F728-AB35D86601F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kE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EFC7E49-07E3-A988-AD44-F1DD300A5BA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dMAI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C2A0BD-F3C5-9756-8B7A-0503EE347D50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461A1D9-9789-3457-C7D9-6102EF97313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DB34A3B-7590-E6BC-DE0B-83E9044528D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3ABDC2-8CDA-6F4B-9482-7A1EF3CC622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29FE85-CBD3-7C08-9D91-3D5DB0DF6B68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3EF305-4BA4-6B05-EA86-BD50BDC81CE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N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F68307B-3582-3DC6-CCD0-C3937E9E3A9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QqaE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155F94A5-EBF8-0A62-B6E7-1D37DAA9404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2627AA3-EDAF-378C-E1DA-1BD93494174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BATSRUS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Earth in the Solar wind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Qqa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BgAANQIAAAnOAAAyy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1435100"/>
            <a:ext cx="5109845" cy="552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Qqa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cY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tgkAAJoZAAAWFgAAACAAACYAAAAIAAAA//////////8="/>
              </a:ext>
            </a:extLst>
          </p:cNvSpPr>
          <p:nvPr/>
        </p:nvSpPr>
        <p:spPr>
          <a:xfrm>
            <a:off x="358775" y="1578610"/>
            <a:ext cx="380301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Contours of log(N)</a:t>
            </a:r>
          </a:p>
          <a:p>
            <a:pPr/>
          </a:p>
          <a:p>
            <a:pPr/>
            <a:r>
              <a:t>y=0 plane cut, units normalized to standoff distance of ~10 Re.</a:t>
            </a:r>
          </a:p>
          <a:p>
            <a:pPr/>
          </a:p>
          <a:p>
            <a:pPr/>
            <a:r>
              <a:t>dashed line is analytical magnetopause solution.`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QqaE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cYAAD/fwAA/38AAAAAAAAJAAAABAAAAC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9BYAABkSAABKJgAAAAAAACYAAAAIAAAA//////////8="/>
              </a:ext>
            </a:extLst>
          </p:cNvSpPr>
          <p:nvPr/>
        </p:nvSpPr>
        <p:spPr>
          <a:xfrm>
            <a:off x="358775" y="3731260"/>
            <a:ext cx="2583180" cy="2493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Wind conditions</a:t>
            </a:r>
          </a:p>
          <a:p>
            <a:pPr/>
          </a:p>
          <a:p>
            <a:pPr/>
            <a:r>
              <a:t>N = 5 / cc (H+)</a:t>
            </a:r>
          </a:p>
          <a:p>
            <a:pPr/>
          </a:p>
          <a:p>
            <a:pPr/>
            <a:r>
              <a:t>Ux = 400 km/s</a:t>
            </a:r>
          </a:p>
          <a:p>
            <a:pPr/>
            <a:r>
              <a:t>Uy = 0</a:t>
            </a:r>
          </a:p>
          <a:p>
            <a:pPr/>
            <a:r>
              <a:t>Uz = 0</a:t>
            </a:r>
          </a:p>
          <a:p>
            <a:pPr/>
          </a:p>
          <a:p>
            <a:pPr/>
            <a:r>
              <a:t>Bx = 0</a:t>
            </a:r>
          </a:p>
          <a:p>
            <a:pPr/>
            <a:r>
              <a:t>By = 0</a:t>
            </a:r>
          </a:p>
          <a:p>
            <a:pPr/>
            <a:r>
              <a:t>Bz = 5 nT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Problem: wire loop in orbit at ~500 km in Low Earth Orbit</a:t>
            </a:r>
          </a:p>
        </p:txBody>
      </p:sp>
      <p:sp>
        <p:nvSpPr>
          <p:cNvPr id="3" name="Ellipse1"/>
          <p:cNvSpPr>
            <a:extLst>
              <a:ext uri="smNativeData">
                <pr:smNativeData xmlns:pr="smNativeData" val="SMDATA_13_QqaEXxMAAAAlAAAAZgAAAA8BAAAAkAAAAEgAAACQAAAASAAAAAAAAAAAAAAAAAAAAAEAAABQAAAAAAAAAAAA8D8AAAAAAADwPwAAAAAAAOA/AAAAAAAA4D8AAAAAAADgPwAAAAAAAOA/AAAAAAAA4D8AAAAAAADgPwAAAAAAAOA/AAAAAAAA4D8CAAAAjAAAAAEAAAAAAAAAAAD/A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P8A////AQAAAAAAAAAAAAAAAAAAAAAAAAAAAAAAAAAAAAAAAAAAAAAAAn9/fwCAgIADzMzMAMDA/wB/f38AAAAAAAAAAAAAAAAAAAAAAAAAAAAhAAAAGAAAABQAAAAMHwAAeRIAAPcqAABeHwAAAAAAACYAAAAIAAAA//////////8="/>
              </a:ext>
            </a:extLst>
          </p:cNvSpPr>
          <p:nvPr/>
        </p:nvSpPr>
        <p:spPr>
          <a:xfrm>
            <a:off x="5046980" y="3002915"/>
            <a:ext cx="1937385" cy="2096135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/>
          </a:p>
        </p:txBody>
      </p:sp>
      <p:sp>
        <p:nvSpPr>
          <p:cNvPr id="4" name="Ellipse2"/>
          <p:cNvSpPr>
            <a:extLst>
              <a:ext uri="smNativeData">
                <pr:smNativeData xmlns:pr="smNativeData" val="SMDATA_13_QqaEXxMAAAAlAAAAZgAAAA8BAAAAkAAAAEgAAACQAAAASAAAAAAAAAAAAAAAAAAAAAEAAABQAAAAAAAAAAAA8D8AAAAAAADw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lQAAAAAQAAAAQ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FgAAHxUAADw0AACaHQAAAAAAACYAAAAIAAAA//////////8="/>
              </a:ext>
            </a:extLst>
          </p:cNvSpPr>
          <p:nvPr/>
        </p:nvSpPr>
        <p:spPr>
          <a:xfrm>
            <a:off x="3611880" y="3433445"/>
            <a:ext cx="4879340" cy="1378585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AutoShape1"/>
          <p:cNvSpPr>
            <a:extLst>
              <a:ext uri="smNativeData">
                <pr:smNativeData xmlns:pr="smNativeData" val="SMDATA_13_QqaEXxMAAAAlAAAAjgAAAA8BAAAAkAAAAEgAAACQAAAASAAAAAAAAAAAAAAAAAAAAAEAAABQAAAA0fIfGR235D/nQHrOP53q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GAAAPg0AAL4jAABQIwAAAAAAACYAAAAIAAAA//////////8="/>
              </a:ext>
            </a:extLst>
          </p:cNvSpPr>
          <p:nvPr/>
        </p:nvSpPr>
        <p:spPr>
          <a:xfrm>
            <a:off x="3964940" y="2152650"/>
            <a:ext cx="1845310" cy="3587750"/>
          </a:xfrm>
          <a:prstGeom prst="arc">
            <a:avLst>
              <a:gd name="adj1" fmla="val 2217181"/>
              <a:gd name="adj2" fmla="val 198353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AutoShape2"/>
          <p:cNvSpPr>
            <a:extLst>
              <a:ext uri="smNativeData">
                <pr:smNativeData xmlns:pr="smNativeData" val="SMDATA_13_QqaEXxMAAAAlAAAAjgAAAA8BAAAAkAAAAEgAAACQAAAASAAAAAAAAAAAAAAAAAAAAAEAAABQAAAAMLg6b/yB4z/GNsMrYR3s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KGwAArQ8AAAAkAAAbIQAAAAAAACYAAAAIAAAA//////////8="/>
              </a:ext>
            </a:extLst>
          </p:cNvSpPr>
          <p:nvPr/>
        </p:nvSpPr>
        <p:spPr>
          <a:xfrm>
            <a:off x="4395470" y="2548255"/>
            <a:ext cx="1456690" cy="2833370"/>
          </a:xfrm>
          <a:prstGeom prst="arc">
            <a:avLst>
              <a:gd name="adj1" fmla="val 3032263"/>
              <a:gd name="adj2" fmla="val 18822534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AutoShape3"/>
          <p:cNvSpPr>
            <a:extLst>
              <a:ext uri="smNativeData">
                <pr:smNativeData xmlns:pr="smNativeData" val="SMDATA_13_QqaEXxMAAAAlAAAAjgAAAA8BAAAAkAAAAEgAAACQAAAASAAAAAAAAAAAAAAAAAAAAAEAAABQAAAAMLg6b/yB4z/GNsMrYR3s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pJQAASBAAAF8uAAC2IQAAAAAAACYAAAAIAAAA//////////8="/>
              </a:ext>
            </a:extLst>
          </p:cNvSpPr>
          <p:nvPr/>
        </p:nvSpPr>
        <p:spPr>
          <a:xfrm flipH="1">
            <a:off x="6081395" y="2646680"/>
            <a:ext cx="1456690" cy="2833370"/>
          </a:xfrm>
          <a:prstGeom prst="arc">
            <a:avLst>
              <a:gd name="adj1" fmla="val 3032263"/>
              <a:gd name="adj2" fmla="val 18822534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AutoShape4"/>
          <p:cNvSpPr>
            <a:extLst>
              <a:ext uri="smNativeData">
                <pr:smNativeData xmlns:pr="smNativeData" val="SMDATA_13_QqaEXxMAAAAlAAAAjgAAAA8BAAAAkAAAAEgAAACQAAAASAAAAAAAAAAAAAAAAAAAAAEAAABQAAAA0fIfGR235D/nQHrOP53q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JQAA2Q0AAD0xAADrIwAAAAAAACYAAAAIAAAA//////////8="/>
              </a:ext>
            </a:extLst>
          </p:cNvSpPr>
          <p:nvPr/>
        </p:nvSpPr>
        <p:spPr>
          <a:xfrm flipH="1">
            <a:off x="6158865" y="2251075"/>
            <a:ext cx="1845310" cy="3587750"/>
          </a:xfrm>
          <a:prstGeom prst="arc">
            <a:avLst>
              <a:gd name="adj1" fmla="val 2217181"/>
              <a:gd name="adj2" fmla="val 198353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Shape5"/>
          <p:cNvSpPr>
            <a:extLst>
              <a:ext uri="smNativeData">
                <pr:smNativeData xmlns:pr="smNativeData" val="SMDATA_13_QqaEXxMAAAAlAAAAjgAAAA8BAAAAkAAAAEgAAACQAAAASAAAAAAAAAAAAAAAAAAAAAEAAABQAAAA0fIfGR235D/nQHrOP53q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rFAAAYQkAAMMjAAA3JwAAAAAAACYAAAAIAAAA//////////8="/>
              </a:ext>
            </a:extLst>
          </p:cNvSpPr>
          <p:nvPr/>
        </p:nvSpPr>
        <p:spPr>
          <a:xfrm>
            <a:off x="3319145" y="1524635"/>
            <a:ext cx="2494280" cy="4850130"/>
          </a:xfrm>
          <a:prstGeom prst="arc">
            <a:avLst>
              <a:gd name="adj1" fmla="val 2217181"/>
              <a:gd name="adj2" fmla="val 198353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AutoShape6"/>
          <p:cNvSpPr>
            <a:extLst>
              <a:ext uri="smNativeData">
                <pr:smNativeData xmlns:pr="smNativeData" val="SMDATA_13_QqaEXxMAAAAlAAAAjgAAAA8BAAAAkAAAAEgAAACQAAAASAAAAAAAAAAAAAAAAAAAAAEAAABQAAAA0fIfGR235D/nQHrOP53q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EJgAAygkAAFw1AACgJwAAAAAAACYAAAAIAAAA//////////8="/>
              </a:ext>
            </a:extLst>
          </p:cNvSpPr>
          <p:nvPr/>
        </p:nvSpPr>
        <p:spPr>
          <a:xfrm flipH="1">
            <a:off x="6179820" y="1591310"/>
            <a:ext cx="2494280" cy="4850130"/>
          </a:xfrm>
          <a:prstGeom prst="arc">
            <a:avLst>
              <a:gd name="adj1" fmla="val 2217181"/>
              <a:gd name="adj2" fmla="val 19835378"/>
            </a:avLst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Line1"/>
          <p:cNvSpPr>
            <a:extLst>
              <a:ext uri="smNativeData">
                <pr:smNativeData xmlns:pr="smNativeData" val="SMDATA_13_QqaE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+gAAAPo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iFgAAWxkAAKoZAADcIAAAAAAAACYAAAAIAAAA//////////8="/>
              </a:ext>
            </a:extLst>
          </p:cNvSpPr>
          <p:nvPr/>
        </p:nvSpPr>
        <p:spPr>
          <a:xfrm>
            <a:off x="3597910" y="4121785"/>
            <a:ext cx="574040" cy="121983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2" name="Line2"/>
          <p:cNvSpPr>
            <a:extLst>
              <a:ext uri="smNativeData">
                <pr:smNativeData xmlns:pr="smNativeData" val="SMDATA_13_QqaE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+gAAAPo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8FgAARxgAACIdAADEGQAAAAAAACYAAAAIAAAA//////////8="/>
              </a:ext>
            </a:extLst>
          </p:cNvSpPr>
          <p:nvPr/>
        </p:nvSpPr>
        <p:spPr>
          <a:xfrm flipV="1">
            <a:off x="3614420" y="3946525"/>
            <a:ext cx="1121410" cy="24193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3" name="Line3"/>
          <p:cNvSpPr>
            <a:extLst>
              <a:ext uri="smNativeData">
                <pr:smNativeData xmlns:pr="smNativeData" val="SMDATA_13_QqaEXx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UAAAAAQAAABQAAAAUAAAAFAAAAAEAAAAAAAAAZAAAAGQAAAABAAAA+gAAAPo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FgAACBMAAK0WAAD7GQAAAAAAACYAAAAIAAAA//////////8="/>
              </a:ext>
            </a:extLst>
          </p:cNvSpPr>
          <p:nvPr/>
        </p:nvSpPr>
        <p:spPr>
          <a:xfrm flipV="1">
            <a:off x="3641090" y="3093720"/>
            <a:ext cx="45085" cy="112966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stealth" w="lg" len="lg"/>
          </a:ln>
          <a:effectLst/>
        </p:spPr>
      </p:sp>
      <p:sp>
        <p:nvSpPr>
          <p:cNvPr id="14" name="Textbox1"/>
          <p:cNvSpPr txBox="1">
            <a:extLst>
              <a:ext uri="smNativeData">
                <pr:smNativeData xmlns:pr="smNativeData" val="SMDATA_13_Qqa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DMzMD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kGAAAjCEAAJkaAADMIwAAACAAACYAAAAIAAAA//////////8="/>
              </a:ext>
            </a:extLst>
          </p:cNvSpPr>
          <p:nvPr/>
        </p:nvSpPr>
        <p:spPr>
          <a:xfrm>
            <a:off x="3964940" y="5453380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X</a:t>
            </a:r>
          </a:p>
        </p:txBody>
      </p:sp>
      <p:sp>
        <p:nvSpPr>
          <p:cNvPr id="15" name="Textbox2"/>
          <p:cNvSpPr txBox="1">
            <a:extLst>
              <a:ext uri="smNativeData">
                <pr:smNativeData xmlns:pr="smNativeData" val="SMDATA_13_Qqa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HAAAXRkAACEeAACdGwAAACAAACYAAAAIAAAA//////////8="/>
              </a:ext>
            </a:extLst>
          </p:cNvSpPr>
          <p:nvPr/>
        </p:nvSpPr>
        <p:spPr>
          <a:xfrm>
            <a:off x="4571365" y="4123055"/>
            <a:ext cx="32639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Y</a:t>
            </a:r>
          </a:p>
        </p:txBody>
      </p:sp>
      <p:sp>
        <p:nvSpPr>
          <p:cNvPr id="16" name="Textbox3"/>
          <p:cNvSpPr txBox="1">
            <a:extLst>
              <a:ext uri="smNativeData">
                <pr:smNativeData xmlns:pr="smNativeData" val="SMDATA_13_QqaE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cDAAD/fwAA/38AAAAAAAAJAAAABAAAAP/uqF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FwAA8hAAAEYZAABsEwAAAAAAACYAAAAIAAAA//////////8="/>
              </a:ext>
            </a:extLst>
          </p:cNvSpPr>
          <p:nvPr/>
        </p:nvSpPr>
        <p:spPr>
          <a:xfrm>
            <a:off x="3742690" y="2754630"/>
            <a:ext cx="365760" cy="402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Z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Qqa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cY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CQsAAGwTAACpEAAAACAAACYAAAAIAAAA//////////8="/>
              </a:ext>
            </a:extLst>
          </p:cNvSpPr>
          <p:nvPr/>
        </p:nvSpPr>
        <p:spPr>
          <a:xfrm>
            <a:off x="502285" y="1793875"/>
            <a:ext cx="265493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X - along orbital motion</a:t>
            </a:r>
          </a:p>
          <a:p>
            <a:pPr/>
            <a:r>
              <a:t>Y - to Earth center</a:t>
            </a:r>
          </a:p>
          <a:p>
            <a:pPr/>
            <a:r>
              <a:t>Z - vertical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QqaE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cY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GBMAAGwTAABuIgAAAAAAACYAAAAIAAAA//////////8="/>
              </a:ext>
            </a:extLst>
          </p:cNvSpPr>
          <p:nvPr/>
        </p:nvSpPr>
        <p:spPr>
          <a:xfrm>
            <a:off x="574040" y="3103880"/>
            <a:ext cx="2583180" cy="2493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Wind conditions</a:t>
            </a:r>
          </a:p>
          <a:p>
            <a:pPr/>
          </a:p>
          <a:p>
            <a:pPr/>
            <a:r>
              <a:t>N = 500,000 / cc (H+)</a:t>
            </a:r>
          </a:p>
          <a:p>
            <a:pPr/>
          </a:p>
          <a:p>
            <a:pPr/>
            <a:r>
              <a:t>Ux = 7.6 km/s</a:t>
            </a:r>
          </a:p>
          <a:p>
            <a:pPr/>
            <a:r>
              <a:t>Uy = 0</a:t>
            </a:r>
          </a:p>
          <a:p>
            <a:pPr/>
            <a:r>
              <a:t>Uz = 0</a:t>
            </a:r>
          </a:p>
          <a:p>
            <a:pPr/>
          </a:p>
          <a:p>
            <a:pPr/>
            <a:r>
              <a:t>Bx = 0</a:t>
            </a:r>
          </a:p>
          <a:p>
            <a:pPr/>
            <a:r>
              <a:t>By = 0</a:t>
            </a:r>
          </a:p>
          <a:p>
            <a:pPr/>
            <a:r>
              <a:t>Bz = 25,000 nT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o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Dipole with plasma wind in Earth orbit (without Earth’s field)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Qqa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BcAAD8KAAA4NwAA2C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863340" y="1665605"/>
            <a:ext cx="5113020" cy="4648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val="SMDATA_13_QqaE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EcYAAD/fwAA/38AAAAAAAAJAAAABAAAADkK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CQsAAEcYAADpJAAAACAAACYAAAAIAAAA//////////8="/>
              </a:ext>
            </a:extLst>
          </p:cNvSpPr>
          <p:nvPr/>
        </p:nvSpPr>
        <p:spPr>
          <a:xfrm>
            <a:off x="502285" y="1793875"/>
            <a:ext cx="3444240" cy="420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Dipole with 1 m radius and magnetic moment equivalent to a 1.0 radius loop with 100 A current.</a:t>
            </a:r>
          </a:p>
          <a:p>
            <a:pPr/>
          </a:p>
          <a:p>
            <a:pPr/>
            <a:r>
              <a:t>Contours of N</a:t>
            </a:r>
          </a:p>
          <a:p>
            <a:pPr/>
          </a:p>
          <a:p>
            <a:pPr/>
            <a:r>
              <a:t>y=0 plane cut, units of m.</a:t>
            </a:r>
          </a:p>
          <a:p>
            <a:pPr/>
          </a:p>
          <a:p>
            <a:pPr/>
            <a:r>
              <a:t>dashed line is analytical magnetopause solution</a:t>
            </a:r>
          </a:p>
          <a:p>
            <a:pPr/>
          </a:p>
          <a:p>
            <a:pPr/>
            <a:r>
              <a:t>Earth’s B-field of around 25000nT is not added to #SOLARWIND.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I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Dipole with plasma wind in Earth orbit (with Bz=250 nT)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Qqa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QsAACcKAACyKw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1650365"/>
            <a:ext cx="5309235" cy="49510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Dipole with plasma wind in Earth orbit (with Bz=2500 nT)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Qqa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gsAAEUJAACVLAAAn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0" y="1506855"/>
            <a:ext cx="5442585" cy="50946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QqaE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50ZW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Dipole with plasma wind in Earth orbit (with Bz=25000 nT)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QqaE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gkAAOEIAACuLQ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1443355"/>
            <a:ext cx="5847080" cy="5414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2020-10-12T18:24:29Z</dcterms:created>
  <dcterms:modified xsi:type="dcterms:W3CDTF">2020-10-12T18:53:54Z</dcterms:modified>
</cp:coreProperties>
</file>