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Default Extension="wmf" ContentType="image/x-wmf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52218-8B88-4122-AFC9-577B4C2AFFB7}" type="datetimeFigureOut">
              <a:rPr lang="en-US" smtClean="0"/>
              <a:pPr/>
              <a:t>7/1/10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3C602-799D-4E93-B214-87857B4395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937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1800-5723-442D-AE7D-5FD95EE717F6}" type="datetime1">
              <a:rPr lang="en-US" smtClean="0"/>
              <a:pPr/>
              <a:t>7/1/10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Cyber-Enabled Wireless Monitoring Systems for the Protection of Deteriorating National Infrastructure Systems: Year 1 Annual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58D-9303-45E7-91B0-169CA2F7E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61E5-59AC-48E1-A849-61AD3E35257C}" type="datetime1">
              <a:rPr lang="en-US" smtClean="0"/>
              <a:pPr/>
              <a:t>7/1/10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Cyber-Enabled Wireless Monitoring Systems for the Protection of Deteriorating National Infrastructure Systems: Year 1 Annual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58D-9303-45E7-91B0-169CA2F7E4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FD5A-A190-481D-9471-9CFD4CFD9A45}" type="datetime1">
              <a:rPr lang="en-US" smtClean="0"/>
              <a:pPr/>
              <a:t>7/1/10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Cyber-Enabled Wireless Monitoring Systems for the Protection of Deteriorating National Infrastructure Systems: Year 1 Annual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58D-9303-45E7-91B0-169CA2F7E4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F757-8BD6-4AB6-A22F-EF3E2B087885}" type="datetime1">
              <a:rPr lang="en-US" smtClean="0"/>
              <a:pPr/>
              <a:t>7/1/10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Cyber-Enabled Wireless Monitoring Systems for the Protection of Deteriorating National Infrastructure Systems: Year 1 Annual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58D-9303-45E7-91B0-169CA2F7E4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844-BC76-44A5-A353-3A95FB906E97}" type="datetime1">
              <a:rPr lang="en-US" smtClean="0"/>
              <a:pPr/>
              <a:t>7/1/10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Cyber-Enabled Wireless Monitoring Systems for the Protection of Deteriorating National Infrastructure Systems: Year 1 Annual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58D-9303-45E7-91B0-169CA2F7E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A0A0-1AFC-4797-8CA9-C54199751B11}" type="datetime1">
              <a:rPr lang="en-US" smtClean="0"/>
              <a:pPr/>
              <a:t>7/1/10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Cyber-Enabled Wireless Monitoring Systems for the Protection of Deteriorating National Infrastructure Systems: Year 1 Annual Meeting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58D-9303-45E7-91B0-169CA2F7E4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ED0D-232D-48C4-A722-DA522F0130D3}" type="datetime1">
              <a:rPr lang="en-US" smtClean="0"/>
              <a:pPr/>
              <a:t>7/1/10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Cyber-Enabled Wireless Monitoring Systems for the Protection of Deteriorating National Infrastructure Systems: Year 1 Annual Meeting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58D-9303-45E7-91B0-169CA2F7E4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527-4873-4595-924C-6EE7809B3F96}" type="datetime1">
              <a:rPr lang="en-US" smtClean="0"/>
              <a:pPr/>
              <a:t>7/1/10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Cyber-Enabled Wireless Monitoring Systems for the Protection of Deteriorating National Infrastructure Systems: Year 1 Annual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58D-9303-45E7-91B0-169CA2F7E4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8813-5A2C-43EB-A423-362F168C4E74}" type="datetime1">
              <a:rPr lang="en-US" smtClean="0"/>
              <a:pPr/>
              <a:t>7/1/10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Cyber-Enabled Wireless Monitoring Systems for the Protection of Deteriorating National Infrastructure Systems: Year 1 Annual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58D-9303-45E7-91B0-169CA2F7E4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2239-92BA-4ED7-A479-FA621EBDDB42}" type="datetime1">
              <a:rPr lang="en-US" smtClean="0"/>
              <a:pPr/>
              <a:t>7/1/10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Cyber-Enabled Wireless Monitoring Systems for the Protection of Deteriorating National Infrastructure Systems: Year 1 Annual Meeting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58D-9303-45E7-91B0-169CA2F7E4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2FD8-4CAB-47C4-88FE-84701030C428}" type="datetime1">
              <a:rPr lang="en-US" smtClean="0"/>
              <a:pPr/>
              <a:t>7/1/10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Cyber-Enabled Wireless Monitoring Systems for the Protection of Deteriorating National Infrastructure Systems: Year 1 Annual Meeting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58D-9303-45E7-91B0-169CA2F7E4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3E9B0-9947-4C7F-B31F-8486C125159F}" type="datetime1">
              <a:rPr lang="en-US" smtClean="0"/>
              <a:pPr/>
              <a:t>7/1/10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356350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Cyber-Enabled Wireless Monitoring Systems for the Protection of Deteriorating National Infrastructure Systems: Year 1 Annual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CB48858D-9303-45E7-91B0-169CA2F7E4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oleObject" Target="???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df"/><Relationship Id="rId1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4" Type="http://schemas.openxmlformats.org/officeDocument/2006/relationships/image" Target="../media/image8.pdf"/><Relationship Id="rId5" Type="http://schemas.openxmlformats.org/officeDocument/2006/relationships/image" Target="../media/image9.png"/><Relationship Id="rId6" Type="http://schemas.openxmlformats.org/officeDocument/2006/relationships/image" Target="../media/image10.pdf"/><Relationship Id="rId7" Type="http://schemas.openxmlformats.org/officeDocument/2006/relationships/image" Target="../media/image11.png"/><Relationship Id="rId8" Type="http://schemas.openxmlformats.org/officeDocument/2006/relationships/image" Target="../media/image12.pdf"/><Relationship Id="rId9" Type="http://schemas.openxmlformats.org/officeDocument/2006/relationships/image" Target="../media/image13.png"/><Relationship Id="rId10" Type="http://schemas.openxmlformats.org/officeDocument/2006/relationships/image" Target="../media/image14.pd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/>
              <a:t>Cyber-Enabled Wireless Monitoring Systems for the Protection of Deteriorating National Infrastructure Systems: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Distributed In-Network Computation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Mingyan Liu</a:t>
            </a:r>
          </a:p>
          <a:p>
            <a:r>
              <a:rPr lang="en-US" sz="1600" dirty="0" smtClean="0"/>
              <a:t>Electrical Engineering and Computer Science, UM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NIST Technology Innovation Program Y1 Annual Meeting</a:t>
            </a:r>
          </a:p>
          <a:p>
            <a:r>
              <a:rPr lang="en-US" sz="1600" dirty="0" smtClean="0"/>
              <a:t>University of Michigan, Ann Arbor, MI</a:t>
            </a:r>
          </a:p>
          <a:p>
            <a:r>
              <a:rPr lang="en-US" sz="1600" dirty="0" smtClean="0"/>
              <a:t>July 7-8, 2010</a:t>
            </a:r>
          </a:p>
          <a:p>
            <a:endParaRPr lang="en-US" dirty="0"/>
          </a:p>
        </p:txBody>
      </p:sp>
      <p:pic>
        <p:nvPicPr>
          <p:cNvPr id="4" name="Picture 8" descr="D:\My Documents\My Pictures\로고들\michigan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313" y="6216650"/>
            <a:ext cx="7254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sclogo-18p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8913" y="6332538"/>
            <a:ext cx="1663700" cy="233362"/>
          </a:xfrm>
          <a:prstGeom prst="rect">
            <a:avLst/>
          </a:prstGeom>
          <a:noFill/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7496175" y="6210300"/>
            <a:ext cx="1162050" cy="447675"/>
            <a:chOff x="288" y="828"/>
            <a:chExt cx="1620" cy="1080"/>
          </a:xfrm>
        </p:grpSpPr>
        <p:sp>
          <p:nvSpPr>
            <p:cNvPr id="7" name="AutoShape 17"/>
            <p:cNvSpPr>
              <a:spLocks noChangeArrowheads="1"/>
            </p:cNvSpPr>
            <p:nvPr/>
          </p:nvSpPr>
          <p:spPr bwMode="auto">
            <a:xfrm rot="1265273">
              <a:off x="288" y="828"/>
              <a:ext cx="718" cy="820"/>
            </a:xfrm>
            <a:prstGeom prst="moon">
              <a:avLst>
                <a:gd name="adj" fmla="val 18176"/>
              </a:avLst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039" y="934"/>
              <a:ext cx="145" cy="158"/>
            </a:xfrm>
            <a:prstGeom prst="star5">
              <a:avLst/>
            </a:prstGeom>
            <a:solidFill>
              <a:srgbClr val="FF66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641" y="960"/>
              <a:ext cx="1267" cy="65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26227"/>
                </a:avLst>
              </a:prstTxWarp>
            </a:bodyPr>
            <a:lstStyle/>
            <a:p>
              <a:pPr algn="ctr"/>
              <a:r>
                <a:rPr lang="en-US" sz="44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9900"/>
                  </a:solidFill>
                  <a:latin typeface="Impact"/>
                </a:rPr>
                <a:t>Prospect</a:t>
              </a:r>
            </a:p>
          </p:txBody>
        </p:sp>
        <p:sp>
          <p:nvSpPr>
            <p:cNvPr id="1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837" y="1493"/>
              <a:ext cx="1071" cy="41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13602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9900"/>
                  </a:solidFill>
                  <a:latin typeface="Helvetica Narrow"/>
                </a:rPr>
                <a:t>Solutions, LLC</a:t>
              </a:r>
            </a:p>
          </p:txBody>
        </p:sp>
      </p:grpSp>
      <p:graphicFrame>
        <p:nvGraphicFramePr>
          <p:cNvPr id="11" name="Object 21"/>
          <p:cNvGraphicFramePr>
            <a:graphicFrameLocks noChangeAspect="1"/>
          </p:cNvGraphicFramePr>
          <p:nvPr/>
        </p:nvGraphicFramePr>
        <p:xfrm>
          <a:off x="4276725" y="6237288"/>
          <a:ext cx="1576388" cy="382587"/>
        </p:xfrm>
        <a:graphic>
          <a:graphicData uri="http://schemas.openxmlformats.org/presentationml/2006/ole">
            <p:oleObj spid="_x0000_s1026" name="Document" r:id="rId5" imgW="2514600" imgH="609600" progId="Word.Document.12">
              <p:link updateAutomatic="1"/>
            </p:oleObj>
          </a:graphicData>
        </a:graphic>
      </p:graphicFrame>
      <p:pic>
        <p:nvPicPr>
          <p:cNvPr id="12" name="Picture 22"/>
          <p:cNvPicPr>
            <a:picLocks noChangeAspect="1" noChangeArrowheads="1"/>
          </p:cNvPicPr>
          <p:nvPr/>
        </p:nvPicPr>
        <p:blipFill>
          <a:blip r:embed="rId6" cstate="print"/>
          <a:srcRect b="25876"/>
          <a:stretch>
            <a:fillRect/>
          </a:stretch>
        </p:blipFill>
        <p:spPr bwMode="auto">
          <a:xfrm>
            <a:off x="5940425" y="6135688"/>
            <a:ext cx="14319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6224588"/>
            <a:ext cx="677863" cy="4238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Computation over a network of sensors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In addition to sending raw data, can also perform in-network processing and send processed data: 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ensor </a:t>
            </a:r>
            <a:r>
              <a:rPr lang="en-US" i="1" dirty="0" err="1" smtClean="0"/>
              <a:t>i</a:t>
            </a:r>
            <a:r>
              <a:rPr lang="en-US" dirty="0" smtClean="0"/>
              <a:t> collects a data stream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endParaRPr lang="en-US" i="1" dirty="0" smtClean="0"/>
          </a:p>
          <a:p>
            <a:pPr lvl="1"/>
            <a:r>
              <a:rPr lang="en-US" dirty="0" smtClean="0"/>
              <a:t>Need to compute </a:t>
            </a:r>
            <a:r>
              <a:rPr lang="en-US" i="1" dirty="0" smtClean="0"/>
              <a:t>f(x</a:t>
            </a:r>
            <a:r>
              <a:rPr lang="en-US" i="1" baseline="-25000" dirty="0" smtClean="0"/>
              <a:t>1 </a:t>
            </a:r>
            <a:r>
              <a:rPr lang="en-US" i="1" dirty="0" smtClean="0"/>
              <a:t>, … x</a:t>
            </a:r>
            <a:r>
              <a:rPr lang="en-US" i="1" baseline="-25000" dirty="0" smtClean="0"/>
              <a:t>i </a:t>
            </a:r>
            <a:r>
              <a:rPr lang="en-US" i="1" dirty="0" smtClean="0"/>
              <a:t>, …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Can either have each sensor send </a:t>
            </a:r>
            <a:r>
              <a:rPr lang="en-US" i="1" dirty="0" smtClean="0"/>
              <a:t>x</a:t>
            </a:r>
            <a:r>
              <a:rPr lang="en-US" i="1" baseline="-25000" dirty="0" smtClean="0"/>
              <a:t>i </a:t>
            </a:r>
            <a:r>
              <a:rPr lang="en-US" dirty="0" smtClean="0"/>
              <a:t>to the base station (or central server), or perform the computation in-network and deliver only </a:t>
            </a:r>
            <a:r>
              <a:rPr lang="en-US" i="1" dirty="0" err="1" smtClean="0"/>
              <a:t>f</a:t>
            </a:r>
            <a:r>
              <a:rPr lang="en-US" i="1" dirty="0" smtClean="0"/>
              <a:t>()</a:t>
            </a:r>
            <a:endParaRPr lang="en-US" i="1" dirty="0" smtClean="0"/>
          </a:p>
          <a:p>
            <a:pPr lvl="1"/>
            <a:r>
              <a:rPr lang="en-US" dirty="0" smtClean="0"/>
              <a:t>Pro: can potentially significantly reduce the amount of data transmitted, thereby conserve energy</a:t>
            </a:r>
          </a:p>
          <a:p>
            <a:pPr lvl="1"/>
            <a:r>
              <a:rPr lang="en-US" dirty="0" smtClean="0"/>
              <a:t>Con: may need to approximate; also need to control overhead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Essence: feature extraction vs. data collection</a:t>
            </a:r>
          </a:p>
          <a:p>
            <a:pPr lvl="1">
              <a:buNone/>
            </a:pPr>
            <a:endParaRPr lang="en-US" sz="1200" dirty="0" smtClean="0"/>
          </a:p>
          <a:p>
            <a:r>
              <a:rPr lang="en-US" dirty="0" smtClean="0"/>
              <a:t>Demonstrate these ideas using the example of SVD</a:t>
            </a:r>
          </a:p>
          <a:p>
            <a:pPr lvl="1"/>
            <a:r>
              <a:rPr lang="en-US" dirty="0" smtClean="0"/>
              <a:t>Optimal design of communication and computation structures</a:t>
            </a:r>
          </a:p>
          <a:p>
            <a:pPr lvl="1"/>
            <a:r>
              <a:rPr lang="en-US" dirty="0" smtClean="0"/>
              <a:t>Implementation on the </a:t>
            </a:r>
            <a:r>
              <a:rPr lang="en-US" dirty="0" err="1" smtClean="0"/>
              <a:t>Narada</a:t>
            </a:r>
            <a:r>
              <a:rPr lang="en-US" dirty="0" smtClean="0"/>
              <a:t> sensor platform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12D8-6CE0-448D-92A5-D67200ABE336}" type="datetime1">
              <a:rPr lang="en-US" smtClean="0"/>
              <a:pPr/>
              <a:t>7/1/10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58D-9303-45E7-91B0-169CA2F7E4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Cyber-Enabled Wireless Monitoring Systems for the Protection of Deteriorating National Infrastructure Systems: Year 1 Annual Meeting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In-network structural health monitoring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52600"/>
          </a:xfrm>
        </p:spPr>
        <p:txBody>
          <a:bodyPr/>
          <a:lstStyle/>
          <a:p>
            <a:r>
              <a:rPr lang="en-US" dirty="0" smtClean="0"/>
              <a:t>Singular Value Decomposition (SVD): </a:t>
            </a:r>
          </a:p>
          <a:p>
            <a:pPr lvl="1"/>
            <a:r>
              <a:rPr lang="en-US" dirty="0" smtClean="0"/>
              <a:t>Output-only modal analysis under free vibration</a:t>
            </a:r>
          </a:p>
          <a:p>
            <a:pPr lvl="1"/>
            <a:r>
              <a:rPr lang="en-US" dirty="0" smtClean="0"/>
              <a:t>One of the most common computational needs</a:t>
            </a:r>
          </a:p>
          <a:p>
            <a:pPr lvl="1"/>
            <a:r>
              <a:rPr lang="en-US" dirty="0" smtClean="0"/>
              <a:t>Generates the mode shapes of a structure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12D8-6CE0-448D-92A5-D67200ABE336}" type="datetime1">
              <a:rPr lang="en-US" smtClean="0"/>
              <a:pPr/>
              <a:t>7/1/10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58D-9303-45E7-91B0-169CA2F7E4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Cyber-Enabled Wireless Monitoring Systems for the Protection of Deteriorating National Infrastructure Systems: Year 1 Annual Meeting</a:t>
            </a: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295400" y="4419600"/>
            <a:ext cx="6731001" cy="1854200"/>
            <a:chOff x="1676400" y="3886200"/>
            <a:chExt cx="7112001" cy="2387600"/>
          </a:xfrm>
        </p:grpSpPr>
        <p:pic>
          <p:nvPicPr>
            <p:cNvPr id="7" name="Picture 6" descr="Building_mode5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6400800" y="3886200"/>
              <a:ext cx="2387601" cy="2387600"/>
            </a:xfrm>
            <a:prstGeom prst="rect">
              <a:avLst/>
            </a:prstGeom>
          </p:spPr>
        </p:pic>
        <p:pic>
          <p:nvPicPr>
            <p:cNvPr id="8" name="Picture 7" descr="Building_mode4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4038600" y="3886200"/>
              <a:ext cx="2387600" cy="2387600"/>
            </a:xfrm>
            <a:prstGeom prst="rect">
              <a:avLst/>
            </a:prstGeom>
          </p:spPr>
        </p:pic>
        <p:pic>
          <p:nvPicPr>
            <p:cNvPr id="9" name="Picture 8" descr="Building_mode3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1676400" y="3886200"/>
              <a:ext cx="2387600" cy="23876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295400" y="2667000"/>
            <a:ext cx="6724650" cy="1779588"/>
            <a:chOff x="1752600" y="1981200"/>
            <a:chExt cx="6191250" cy="2084388"/>
          </a:xfrm>
        </p:grpSpPr>
        <p:pic>
          <p:nvPicPr>
            <p:cNvPr id="11" name="Picture 10" descr="Building_mode2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5867400" y="1981200"/>
              <a:ext cx="2076450" cy="2076450"/>
            </a:xfrm>
            <a:prstGeom prst="rect">
              <a:avLst/>
            </a:prstGeom>
          </p:spPr>
        </p:pic>
        <p:pic>
          <p:nvPicPr>
            <p:cNvPr id="12" name="Picture 11" descr="Building_mode1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3810000" y="1981200"/>
              <a:ext cx="2084388" cy="2084388"/>
            </a:xfrm>
            <a:prstGeom prst="rect">
              <a:avLst/>
            </a:prstGeom>
          </p:spPr>
        </p:pic>
        <p:pic>
          <p:nvPicPr>
            <p:cNvPr id="13" name="Picture 12" descr="Building_mode0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752600" y="1981200"/>
              <a:ext cx="2082800" cy="2082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Centralized vs. distributed SVD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12D8-6CE0-448D-92A5-D67200ABE336}" type="datetime1">
              <a:rPr lang="en-US" smtClean="0"/>
              <a:pPr/>
              <a:t>7/2/10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58D-9303-45E7-91B0-169CA2F7E4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Cyber-Enabled Wireless Monitoring Systems for the Protection of Deteriorating National Infrastructure Systems: Year 1 Annual Meeting</a:t>
            </a:r>
            <a:endParaRPr lang="en-US" dirty="0" smtClean="0"/>
          </a:p>
        </p:txBody>
      </p:sp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3581400" y="2514600"/>
            <a:ext cx="5367338" cy="3733800"/>
            <a:chOff x="336" y="576"/>
            <a:chExt cx="4157" cy="2976"/>
          </a:xfrm>
        </p:grpSpPr>
        <p:sp>
          <p:nvSpPr>
            <p:cNvPr id="29" name="Oval 28"/>
            <p:cNvSpPr/>
            <p:nvPr/>
          </p:nvSpPr>
          <p:spPr>
            <a:xfrm>
              <a:off x="1100" y="576"/>
              <a:ext cx="192" cy="1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1768" y="576"/>
              <a:ext cx="192" cy="1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2329" y="576"/>
              <a:ext cx="192" cy="1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2943" y="576"/>
              <a:ext cx="192" cy="1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01" y="576"/>
              <a:ext cx="192" cy="1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496" y="576"/>
              <a:ext cx="192" cy="1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4049" y="576"/>
              <a:ext cx="192" cy="1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26" y="1104"/>
              <a:ext cx="440" cy="248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F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6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(j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ω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)</a:t>
              </a:r>
            </a:p>
          </p:txBody>
        </p:sp>
        <p:cxnSp>
          <p:nvCxnSpPr>
            <p:cNvPr id="37" name="Straight Arrow Connector 36"/>
            <p:cNvCxnSpPr>
              <a:cxnSpLocks noChangeShapeType="1"/>
              <a:stCxn id="35" idx="4"/>
              <a:endCxn id="36" idx="0"/>
            </p:cNvCxnSpPr>
            <p:nvPr/>
          </p:nvCxnSpPr>
          <p:spPr bwMode="auto">
            <a:xfrm rot="16200000" flipH="1">
              <a:off x="3978" y="936"/>
              <a:ext cx="336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8" name="TextBox 21"/>
            <p:cNvSpPr txBox="1">
              <a:spLocks noChangeArrowheads="1"/>
            </p:cNvSpPr>
            <p:nvPr/>
          </p:nvSpPr>
          <p:spPr bwMode="auto">
            <a:xfrm>
              <a:off x="4172" y="816"/>
              <a:ext cx="32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latin typeface="Calibri" pitchFamily="-60" charset="0"/>
                </a:rPr>
                <a:t>FFT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73" y="1104"/>
              <a:ext cx="445" cy="248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F</a:t>
              </a:r>
              <a:r>
                <a:rPr lang="en-US" sz="1200" baseline="-250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5</a:t>
              </a:r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(j</a:t>
              </a:r>
              <a:r>
                <a:rPr lang="el-GR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ω</a:t>
              </a:r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)</a:t>
              </a:r>
            </a:p>
          </p:txBody>
        </p:sp>
        <p:cxnSp>
          <p:nvCxnSpPr>
            <p:cNvPr id="40" name="Straight Arrow Connector 39"/>
            <p:cNvCxnSpPr>
              <a:stCxn id="34" idx="4"/>
              <a:endCxn id="39" idx="0"/>
            </p:cNvCxnSpPr>
            <p:nvPr/>
          </p:nvCxnSpPr>
          <p:spPr>
            <a:xfrm rot="16200000" flipH="1">
              <a:off x="3426" y="934"/>
              <a:ext cx="336" cy="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25"/>
            <p:cNvSpPr txBox="1">
              <a:spLocks noChangeArrowheads="1"/>
            </p:cNvSpPr>
            <p:nvPr/>
          </p:nvSpPr>
          <p:spPr bwMode="auto">
            <a:xfrm>
              <a:off x="3681" y="816"/>
              <a:ext cx="3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latin typeface="Calibri" pitchFamily="-60" charset="0"/>
                </a:rPr>
                <a:t>FFT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20" y="1104"/>
              <a:ext cx="458" cy="248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F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4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(j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ω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)</a:t>
              </a:r>
            </a:p>
          </p:txBody>
        </p:sp>
        <p:cxnSp>
          <p:nvCxnSpPr>
            <p:cNvPr id="43" name="Straight Arrow Connector 42"/>
            <p:cNvCxnSpPr>
              <a:stCxn id="32" idx="4"/>
              <a:endCxn id="42" idx="0"/>
            </p:cNvCxnSpPr>
            <p:nvPr/>
          </p:nvCxnSpPr>
          <p:spPr>
            <a:xfrm rot="16200000" flipH="1">
              <a:off x="2876" y="931"/>
              <a:ext cx="336" cy="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28"/>
            <p:cNvSpPr txBox="1">
              <a:spLocks noChangeArrowheads="1"/>
            </p:cNvSpPr>
            <p:nvPr/>
          </p:nvSpPr>
          <p:spPr bwMode="auto">
            <a:xfrm>
              <a:off x="3114" y="816"/>
              <a:ext cx="32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latin typeface="Calibri" pitchFamily="-60" charset="0"/>
                </a:rPr>
                <a:t>FFT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06" y="1104"/>
              <a:ext cx="463" cy="248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F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3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(j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ω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)</a:t>
              </a:r>
            </a:p>
          </p:txBody>
        </p:sp>
        <p:cxnSp>
          <p:nvCxnSpPr>
            <p:cNvPr id="46" name="Straight Arrow Connector 45"/>
            <p:cNvCxnSpPr>
              <a:stCxn id="31" idx="4"/>
              <a:endCxn id="45" idx="0"/>
            </p:cNvCxnSpPr>
            <p:nvPr/>
          </p:nvCxnSpPr>
          <p:spPr>
            <a:xfrm rot="16200000" flipH="1">
              <a:off x="2263" y="930"/>
              <a:ext cx="336" cy="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1"/>
            <p:cNvSpPr txBox="1">
              <a:spLocks noChangeArrowheads="1"/>
            </p:cNvSpPr>
            <p:nvPr/>
          </p:nvSpPr>
          <p:spPr bwMode="auto">
            <a:xfrm>
              <a:off x="2513" y="816"/>
              <a:ext cx="32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latin typeface="Calibri" pitchFamily="-60" charset="0"/>
                </a:rPr>
                <a:t>FFT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19" y="1104"/>
              <a:ext cx="465" cy="248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F</a:t>
              </a:r>
              <a:r>
                <a:rPr lang="en-US" sz="1200" baseline="-250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2</a:t>
              </a:r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(j</a:t>
              </a:r>
              <a:r>
                <a:rPr lang="el-GR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ω</a:t>
              </a:r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)</a:t>
              </a:r>
            </a:p>
          </p:txBody>
        </p:sp>
        <p:cxnSp>
          <p:nvCxnSpPr>
            <p:cNvPr id="49" name="Straight Arrow Connector 48"/>
            <p:cNvCxnSpPr>
              <a:stCxn id="30" idx="4"/>
              <a:endCxn id="48" idx="0"/>
            </p:cNvCxnSpPr>
            <p:nvPr/>
          </p:nvCxnSpPr>
          <p:spPr>
            <a:xfrm rot="5400000">
              <a:off x="1690" y="929"/>
              <a:ext cx="336" cy="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36"/>
            <p:cNvSpPr txBox="1">
              <a:spLocks noChangeArrowheads="1"/>
            </p:cNvSpPr>
            <p:nvPr/>
          </p:nvSpPr>
          <p:spPr bwMode="auto">
            <a:xfrm>
              <a:off x="1885" y="816"/>
              <a:ext cx="32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latin typeface="Calibri" pitchFamily="-60" charset="0"/>
                </a:rPr>
                <a:t>FFT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08" y="1104"/>
              <a:ext cx="461" cy="248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F</a:t>
              </a:r>
              <a:r>
                <a:rPr lang="en-US" sz="1200" baseline="-250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1</a:t>
              </a:r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(j</a:t>
              </a:r>
              <a:r>
                <a:rPr lang="el-GR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ω</a:t>
              </a:r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)</a:t>
              </a:r>
            </a:p>
          </p:txBody>
        </p:sp>
        <p:cxnSp>
          <p:nvCxnSpPr>
            <p:cNvPr id="52" name="Straight Arrow Connector 51"/>
            <p:cNvCxnSpPr>
              <a:stCxn id="29" idx="4"/>
              <a:endCxn id="51" idx="0"/>
            </p:cNvCxnSpPr>
            <p:nvPr/>
          </p:nvCxnSpPr>
          <p:spPr>
            <a:xfrm rot="16200000" flipH="1">
              <a:off x="1049" y="915"/>
              <a:ext cx="336" cy="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39"/>
            <p:cNvSpPr txBox="1">
              <a:spLocks noChangeArrowheads="1"/>
            </p:cNvSpPr>
            <p:nvPr/>
          </p:nvSpPr>
          <p:spPr bwMode="auto">
            <a:xfrm>
              <a:off x="1297" y="816"/>
              <a:ext cx="32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b="1">
                  <a:latin typeface="Calibri" pitchFamily="-60" charset="0"/>
                </a:rPr>
                <a:t>FFT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4" y="1104"/>
              <a:ext cx="488" cy="248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F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0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(j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ω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)</a:t>
              </a:r>
            </a:p>
          </p:txBody>
        </p:sp>
        <p:cxnSp>
          <p:nvCxnSpPr>
            <p:cNvPr id="55" name="Straight Arrow Connector 54"/>
            <p:cNvCxnSpPr>
              <a:stCxn id="33" idx="4"/>
              <a:endCxn id="54" idx="0"/>
            </p:cNvCxnSpPr>
            <p:nvPr/>
          </p:nvCxnSpPr>
          <p:spPr>
            <a:xfrm rot="5400000">
              <a:off x="515" y="922"/>
              <a:ext cx="336" cy="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42"/>
            <p:cNvSpPr txBox="1">
              <a:spLocks noChangeArrowheads="1"/>
            </p:cNvSpPr>
            <p:nvPr/>
          </p:nvSpPr>
          <p:spPr bwMode="auto">
            <a:xfrm>
              <a:off x="735" y="816"/>
              <a:ext cx="32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latin typeface="Calibri" pitchFamily="-60" charset="0"/>
                </a:rPr>
                <a:t>FFT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84" y="1944"/>
              <a:ext cx="860" cy="432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{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1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,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2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,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3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}</a:t>
              </a:r>
            </a:p>
          </p:txBody>
        </p:sp>
        <p:cxnSp>
          <p:nvCxnSpPr>
            <p:cNvPr id="58" name="Shape 57"/>
            <p:cNvCxnSpPr/>
            <p:nvPr/>
          </p:nvCxnSpPr>
          <p:spPr>
            <a:xfrm rot="5400000">
              <a:off x="1600" y="1160"/>
              <a:ext cx="87" cy="47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hape 58"/>
            <p:cNvCxnSpPr/>
            <p:nvPr/>
          </p:nvCxnSpPr>
          <p:spPr>
            <a:xfrm rot="5400000">
              <a:off x="1890" y="870"/>
              <a:ext cx="183" cy="114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2"/>
            <p:cNvSpPr txBox="1">
              <a:spLocks noChangeArrowheads="1"/>
            </p:cNvSpPr>
            <p:nvPr/>
          </p:nvSpPr>
          <p:spPr bwMode="auto">
            <a:xfrm>
              <a:off x="1440" y="1737"/>
              <a:ext cx="38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b="1">
                  <a:latin typeface="Calibri" pitchFamily="-60" charset="0"/>
                </a:rPr>
                <a:t>SVD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75" y="1944"/>
              <a:ext cx="833" cy="432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{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4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,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5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,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6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}</a:t>
              </a:r>
            </a:p>
          </p:txBody>
        </p:sp>
        <p:cxnSp>
          <p:nvCxnSpPr>
            <p:cNvPr id="62" name="Shape 61"/>
            <p:cNvCxnSpPr/>
            <p:nvPr/>
          </p:nvCxnSpPr>
          <p:spPr>
            <a:xfrm rot="5400000">
              <a:off x="3269" y="1079"/>
              <a:ext cx="96" cy="62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62"/>
            <p:cNvCxnSpPr/>
            <p:nvPr/>
          </p:nvCxnSpPr>
          <p:spPr>
            <a:xfrm rot="5400000">
              <a:off x="3535" y="813"/>
              <a:ext cx="192" cy="125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59"/>
            <p:cNvSpPr txBox="1">
              <a:spLocks noChangeArrowheads="1"/>
            </p:cNvSpPr>
            <p:nvPr/>
          </p:nvSpPr>
          <p:spPr bwMode="auto">
            <a:xfrm>
              <a:off x="3216" y="1737"/>
              <a:ext cx="38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b="1">
                  <a:latin typeface="Calibri" pitchFamily="-60" charset="0"/>
                </a:rPr>
                <a:t>SVD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4" y="1944"/>
              <a:ext cx="776" cy="432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{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0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,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1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,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4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}</a:t>
              </a:r>
            </a:p>
          </p:txBody>
        </p:sp>
        <p:sp>
          <p:nvSpPr>
            <p:cNvPr id="66" name="TextBox 64"/>
            <p:cNvSpPr txBox="1">
              <a:spLocks noChangeArrowheads="1"/>
            </p:cNvSpPr>
            <p:nvPr/>
          </p:nvSpPr>
          <p:spPr bwMode="auto">
            <a:xfrm>
              <a:off x="336" y="1737"/>
              <a:ext cx="38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b="1">
                  <a:latin typeface="Calibri" pitchFamily="-60" charset="0"/>
                </a:rPr>
                <a:t>SVD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rot="10800000">
              <a:off x="720" y="1632"/>
              <a:ext cx="7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cxnSpLocks noChangeShapeType="1"/>
            </p:cNvCxnSpPr>
            <p:nvPr/>
          </p:nvCxnSpPr>
          <p:spPr bwMode="auto">
            <a:xfrm rot="10800000">
              <a:off x="720" y="1728"/>
              <a:ext cx="2285" cy="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9" name="Rectangle 68"/>
            <p:cNvSpPr/>
            <p:nvPr/>
          </p:nvSpPr>
          <p:spPr>
            <a:xfrm>
              <a:off x="424" y="3120"/>
              <a:ext cx="1736" cy="432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{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0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,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1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,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2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,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3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,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4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,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5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,</a:t>
              </a:r>
              <a:r>
                <a:rPr lang="el-GR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6</a:t>
              </a:r>
              <a:r>
                <a:rPr lang="en-US" sz="12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}</a:t>
              </a:r>
            </a:p>
          </p:txBody>
        </p:sp>
        <p:cxnSp>
          <p:nvCxnSpPr>
            <p:cNvPr id="70" name="Shape 69"/>
            <p:cNvCxnSpPr>
              <a:cxnSpLocks noChangeShapeType="1"/>
            </p:cNvCxnSpPr>
            <p:nvPr/>
          </p:nvCxnSpPr>
          <p:spPr bwMode="auto">
            <a:xfrm rot="5400000">
              <a:off x="1140" y="1956"/>
              <a:ext cx="216" cy="1056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71" name="Shape 70"/>
            <p:cNvCxnSpPr>
              <a:cxnSpLocks noChangeShapeType="1"/>
            </p:cNvCxnSpPr>
            <p:nvPr/>
          </p:nvCxnSpPr>
          <p:spPr bwMode="auto">
            <a:xfrm rot="5400000">
              <a:off x="1692" y="1415"/>
              <a:ext cx="400" cy="2321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72" name="TextBox 81"/>
            <p:cNvSpPr txBox="1">
              <a:spLocks noChangeArrowheads="1"/>
            </p:cNvSpPr>
            <p:nvPr/>
          </p:nvSpPr>
          <p:spPr bwMode="auto">
            <a:xfrm>
              <a:off x="2256" y="2928"/>
              <a:ext cx="1486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400" b="1" dirty="0">
                  <a:latin typeface="Calibri" pitchFamily="-60" charset="0"/>
                </a:rPr>
                <a:t>Scale and Combine</a:t>
              </a:r>
            </a:p>
          </p:txBody>
        </p:sp>
        <p:sp>
          <p:nvSpPr>
            <p:cNvPr id="73" name="Line 49"/>
            <p:cNvSpPr>
              <a:spLocks noChangeShapeType="1"/>
            </p:cNvSpPr>
            <p:nvPr/>
          </p:nvSpPr>
          <p:spPr bwMode="auto">
            <a:xfrm>
              <a:off x="720" y="240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4" name="Line 50"/>
            <p:cNvSpPr>
              <a:spLocks noChangeShapeType="1"/>
            </p:cNvSpPr>
            <p:nvPr/>
          </p:nvSpPr>
          <p:spPr bwMode="auto">
            <a:xfrm>
              <a:off x="720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5" name="Line 52"/>
            <p:cNvSpPr>
              <a:spLocks noChangeShapeType="1"/>
            </p:cNvSpPr>
            <p:nvPr/>
          </p:nvSpPr>
          <p:spPr bwMode="auto">
            <a:xfrm>
              <a:off x="1407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6" name="Line 53"/>
            <p:cNvSpPr>
              <a:spLocks noChangeShapeType="1"/>
            </p:cNvSpPr>
            <p:nvPr/>
          </p:nvSpPr>
          <p:spPr bwMode="auto">
            <a:xfrm>
              <a:off x="3005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65416" y="1066800"/>
            <a:ext cx="4077984" cy="2514600"/>
            <a:chOff x="381000" y="914400"/>
            <a:chExt cx="4154184" cy="2514600"/>
          </a:xfrm>
        </p:grpSpPr>
        <p:grpSp>
          <p:nvGrpSpPr>
            <p:cNvPr id="102" name="Group 20"/>
            <p:cNvGrpSpPr>
              <a:grpSpLocks/>
            </p:cNvGrpSpPr>
            <p:nvPr/>
          </p:nvGrpSpPr>
          <p:grpSpPr bwMode="auto">
            <a:xfrm>
              <a:off x="381000" y="914400"/>
              <a:ext cx="3886200" cy="2514600"/>
              <a:chOff x="720" y="528"/>
              <a:chExt cx="3936" cy="3418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863" y="528"/>
                <a:ext cx="346" cy="3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0</a:t>
                </a:r>
                <a:endPara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919" y="528"/>
                <a:ext cx="346" cy="3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1</a:t>
                </a:r>
                <a:endPara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014" y="528"/>
                <a:ext cx="346" cy="3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5</a:t>
                </a:r>
                <a:endPara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4166" y="528"/>
                <a:ext cx="346" cy="3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6</a:t>
                </a:r>
                <a:endPara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20" y="1440"/>
                <a:ext cx="624" cy="43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F</a:t>
                </a:r>
                <a:r>
                  <a:rPr lang="en-US" sz="1200" baseline="-250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0</a:t>
                </a:r>
                <a:r>
                  <a:rPr lang="en-US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(j</a:t>
                </a:r>
                <a:r>
                  <a:rPr lang="el-GR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ω</a:t>
                </a:r>
                <a:r>
                  <a:rPr lang="en-US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)</a:t>
                </a:r>
                <a:endPara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81" y="1440"/>
                <a:ext cx="624" cy="43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F</a:t>
                </a:r>
                <a:r>
                  <a:rPr lang="en-US" sz="1200" baseline="-250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1</a:t>
                </a:r>
                <a:r>
                  <a:rPr lang="en-US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(j</a:t>
                </a:r>
                <a:r>
                  <a:rPr lang="el-GR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ω</a:t>
                </a:r>
                <a:r>
                  <a:rPr lang="en-US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)</a:t>
                </a:r>
                <a:endPara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880" y="1440"/>
                <a:ext cx="624" cy="43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F</a:t>
                </a:r>
                <a:r>
                  <a:rPr lang="en-US" sz="1200" baseline="-250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5</a:t>
                </a:r>
                <a:r>
                  <a:rPr lang="en-US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(j</a:t>
                </a:r>
                <a:r>
                  <a:rPr lang="el-GR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ω</a:t>
                </a:r>
                <a:r>
                  <a:rPr lang="en-US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)</a:t>
                </a:r>
                <a:endPara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032" y="1440"/>
                <a:ext cx="624" cy="43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F</a:t>
                </a:r>
                <a:r>
                  <a:rPr lang="en-US" sz="1200" baseline="-250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6</a:t>
                </a:r>
                <a:r>
                  <a:rPr lang="en-US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(j</a:t>
                </a:r>
                <a:r>
                  <a:rPr lang="el-GR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ω</a:t>
                </a:r>
                <a:r>
                  <a:rPr lang="en-US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)</a:t>
                </a:r>
                <a:endPara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endParaRPr>
              </a:p>
            </p:txBody>
          </p:sp>
          <p:cxnSp>
            <p:nvCxnSpPr>
              <p:cNvPr id="120" name="Straight Arrow Connector 119"/>
              <p:cNvCxnSpPr>
                <a:stCxn id="112" idx="4"/>
                <a:endCxn id="116" idx="0"/>
              </p:cNvCxnSpPr>
              <p:nvPr/>
            </p:nvCxnSpPr>
            <p:spPr>
              <a:xfrm rot="5400000">
                <a:off x="751" y="1155"/>
                <a:ext cx="566" cy="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13" idx="4"/>
                <a:endCxn id="117" idx="0"/>
              </p:cNvCxnSpPr>
              <p:nvPr/>
            </p:nvCxnSpPr>
            <p:spPr>
              <a:xfrm rot="16200000" flipH="1">
                <a:off x="1809" y="1157"/>
                <a:ext cx="56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114" idx="4"/>
                <a:endCxn id="118" idx="0"/>
              </p:cNvCxnSpPr>
              <p:nvPr/>
            </p:nvCxnSpPr>
            <p:spPr>
              <a:xfrm rot="16200000" flipH="1">
                <a:off x="2907" y="1155"/>
                <a:ext cx="566" cy="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115" idx="4"/>
                <a:endCxn id="119" idx="0"/>
              </p:cNvCxnSpPr>
              <p:nvPr/>
            </p:nvCxnSpPr>
            <p:spPr>
              <a:xfrm rot="16200000" flipH="1">
                <a:off x="4059" y="1155"/>
                <a:ext cx="566" cy="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>
              <a:xfrm>
                <a:off x="2486" y="3600"/>
                <a:ext cx="346" cy="3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ea typeface="ＭＳ Ｐゴシック" pitchFamily="-60" charset="-128"/>
                    <a:cs typeface="ＭＳ Ｐゴシック" pitchFamily="-60" charset="-128"/>
                  </a:rPr>
                  <a:t>B/S</a:t>
                </a:r>
                <a:endPara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endParaRPr>
              </a:p>
            </p:txBody>
          </p:sp>
          <p:cxnSp>
            <p:nvCxnSpPr>
              <p:cNvPr id="125" name="Straight Arrow Connector 124"/>
              <p:cNvCxnSpPr/>
              <p:nvPr/>
            </p:nvCxnSpPr>
            <p:spPr>
              <a:xfrm>
                <a:off x="960" y="1872"/>
                <a:ext cx="1704" cy="7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rot="16200000" flipH="1">
                <a:off x="2004" y="1980"/>
                <a:ext cx="768" cy="5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rot="5400000">
                <a:off x="2535" y="2001"/>
                <a:ext cx="769" cy="5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19" idx="2"/>
              </p:cNvCxnSpPr>
              <p:nvPr/>
            </p:nvCxnSpPr>
            <p:spPr>
              <a:xfrm rot="5400000">
                <a:off x="3120" y="1416"/>
                <a:ext cx="768" cy="1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endCxn id="124" idx="0"/>
              </p:cNvCxnSpPr>
              <p:nvPr/>
            </p:nvCxnSpPr>
            <p:spPr>
              <a:xfrm rot="5400000">
                <a:off x="2398" y="3334"/>
                <a:ext cx="528" cy="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42"/>
            <p:cNvSpPr txBox="1">
              <a:spLocks noChangeArrowheads="1"/>
            </p:cNvSpPr>
            <p:nvPr/>
          </p:nvSpPr>
          <p:spPr bwMode="auto">
            <a:xfrm>
              <a:off x="722616" y="1302846"/>
              <a:ext cx="4965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latin typeface="Calibri" pitchFamily="-60" charset="0"/>
                </a:rPr>
                <a:t>FFT</a:t>
              </a:r>
            </a:p>
          </p:txBody>
        </p:sp>
        <p:sp>
          <p:nvSpPr>
            <p:cNvPr id="104" name="TextBox 42"/>
            <p:cNvSpPr txBox="1">
              <a:spLocks noChangeArrowheads="1"/>
            </p:cNvSpPr>
            <p:nvPr/>
          </p:nvSpPr>
          <p:spPr bwMode="auto">
            <a:xfrm>
              <a:off x="1789416" y="1302846"/>
              <a:ext cx="4965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latin typeface="Calibri" pitchFamily="-60" charset="0"/>
                </a:rPr>
                <a:t>FFT</a:t>
              </a:r>
            </a:p>
          </p:txBody>
        </p:sp>
        <p:sp>
          <p:nvSpPr>
            <p:cNvPr id="105" name="TextBox 42"/>
            <p:cNvSpPr txBox="1">
              <a:spLocks noChangeArrowheads="1"/>
            </p:cNvSpPr>
            <p:nvPr/>
          </p:nvSpPr>
          <p:spPr bwMode="auto">
            <a:xfrm>
              <a:off x="2895600" y="1302846"/>
              <a:ext cx="4965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latin typeface="Calibri" pitchFamily="-60" charset="0"/>
                </a:rPr>
                <a:t>FFT</a:t>
              </a:r>
            </a:p>
          </p:txBody>
        </p:sp>
        <p:sp>
          <p:nvSpPr>
            <p:cNvPr id="106" name="TextBox 42"/>
            <p:cNvSpPr txBox="1">
              <a:spLocks noChangeArrowheads="1"/>
            </p:cNvSpPr>
            <p:nvPr/>
          </p:nvSpPr>
          <p:spPr bwMode="auto">
            <a:xfrm>
              <a:off x="4038600" y="1302846"/>
              <a:ext cx="4965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latin typeface="Calibri" pitchFamily="-60" charset="0"/>
                </a:rPr>
                <a:t>FFT</a:t>
              </a:r>
            </a:p>
          </p:txBody>
        </p:sp>
        <p:sp>
          <p:nvSpPr>
            <p:cNvPr id="107" name="TextBox 52"/>
            <p:cNvSpPr txBox="1">
              <a:spLocks noChangeArrowheads="1"/>
            </p:cNvSpPr>
            <p:nvPr/>
          </p:nvSpPr>
          <p:spPr bwMode="auto">
            <a:xfrm>
              <a:off x="3048000" y="2209800"/>
              <a:ext cx="6447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latin typeface="Calibri" pitchFamily="-60" charset="0"/>
                </a:rPr>
                <a:t>SVD</a:t>
              </a: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290263" y="2468184"/>
              <a:ext cx="1986337" cy="31782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{</a:t>
              </a:r>
              <a:r>
                <a:rPr lang="el-GR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0</a:t>
              </a:r>
              <a:r>
                <a:rPr lang="el-GR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,</a:t>
              </a:r>
              <a:r>
                <a:rPr lang="el-GR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1</a:t>
              </a:r>
              <a:r>
                <a:rPr lang="el-GR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,</a:t>
              </a:r>
              <a:r>
                <a:rPr lang="el-GR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2</a:t>
              </a:r>
              <a:r>
                <a:rPr lang="el-GR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,</a:t>
              </a:r>
              <a:r>
                <a:rPr lang="el-GR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3</a:t>
              </a:r>
              <a:r>
                <a:rPr lang="el-GR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,</a:t>
              </a:r>
              <a:r>
                <a:rPr lang="el-GR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4</a:t>
              </a:r>
              <a:r>
                <a:rPr lang="el-GR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,</a:t>
              </a:r>
              <a:r>
                <a:rPr lang="el-GR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5</a:t>
              </a:r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 ,</a:t>
              </a:r>
              <a:r>
                <a:rPr lang="el-GR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φ</a:t>
              </a:r>
              <a:r>
                <a:rPr lang="en-US" sz="1200" baseline="-250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6</a:t>
              </a:r>
              <a:r>
                <a:rPr lang="en-US" sz="12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}</a:t>
              </a: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2168703" y="1020340"/>
              <a:ext cx="49658" cy="353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solidFill>
                  <a:srgbClr val="000000"/>
                </a:solidFill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2317678" y="1020340"/>
              <a:ext cx="49658" cy="353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solidFill>
                  <a:srgbClr val="000000"/>
                </a:solidFill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2466654" y="1020340"/>
              <a:ext cx="49658" cy="353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solidFill>
                  <a:srgbClr val="000000"/>
                </a:solidFill>
                <a:ea typeface="ＭＳ Ｐゴシック" pitchFamily="-60" charset="-128"/>
                <a:cs typeface="ＭＳ Ｐゴシック" pitchFamily="-60" charset="-128"/>
              </a:endParaRPr>
            </a:p>
          </p:txBody>
        </p:sp>
      </p:grpSp>
      <p:sp>
        <p:nvSpPr>
          <p:cNvPr id="164" name="TextBox 81"/>
          <p:cNvSpPr txBox="1">
            <a:spLocks noChangeArrowheads="1"/>
          </p:cNvSpPr>
          <p:nvPr/>
        </p:nvSpPr>
        <p:spPr bwMode="auto">
          <a:xfrm>
            <a:off x="7225341" y="5943600"/>
            <a:ext cx="1918659" cy="30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latin typeface="Calibri" pitchFamily="-60" charset="0"/>
              </a:rPr>
              <a:t>[Lynch et al, 2006]</a:t>
            </a:r>
            <a:endParaRPr lang="en-US" sz="1400" b="1" dirty="0">
              <a:latin typeface="Calibri" pitchFamily="-6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Optimal communication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4770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Placement of operators:</a:t>
            </a:r>
          </a:p>
          <a:p>
            <a:pPr lvl="1"/>
            <a:r>
              <a:rPr lang="en-US" dirty="0" smtClean="0"/>
              <a:t>Need to determine on which nodes SVD is performed</a:t>
            </a:r>
          </a:p>
          <a:p>
            <a:pPr lvl="1"/>
            <a:r>
              <a:rPr lang="en-US" dirty="0" smtClean="0"/>
              <a:t>For each such node, determined the subset of nodes whose FFT it should collect</a:t>
            </a:r>
          </a:p>
          <a:p>
            <a:pPr lvl="1"/>
            <a:r>
              <a:rPr lang="en-US" dirty="0" smtClean="0"/>
              <a:t>Goal is to minimize the total energy consumption with possibly a computational delay constraint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Summary of results: 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ormulated as an intege</a:t>
            </a:r>
            <a:r>
              <a:rPr lang="en-US" dirty="0" smtClean="0"/>
              <a:t>r linear program (ILP)</a:t>
            </a:r>
          </a:p>
          <a:p>
            <a:pPr lvl="1"/>
            <a:r>
              <a:rPr lang="en-US" dirty="0" smtClean="0"/>
              <a:t>Hardness analysis </a:t>
            </a:r>
          </a:p>
          <a:p>
            <a:pPr lvl="1"/>
            <a:r>
              <a:rPr lang="en-US" dirty="0" smtClean="0"/>
              <a:t>Without delay constraint, optimal solution given by a </a:t>
            </a:r>
            <a:r>
              <a:rPr lang="en-US" i="1" dirty="0" smtClean="0">
                <a:solidFill>
                  <a:srgbClr val="800000"/>
                </a:solidFill>
              </a:rPr>
              <a:t>min. </a:t>
            </a:r>
            <a:r>
              <a:rPr lang="en-US" i="1" dirty="0" err="1" smtClean="0">
                <a:solidFill>
                  <a:srgbClr val="800000"/>
                </a:solidFill>
              </a:rPr>
              <a:t>nonleaf</a:t>
            </a:r>
            <a:r>
              <a:rPr lang="en-US" i="1" dirty="0" smtClean="0">
                <a:solidFill>
                  <a:srgbClr val="800000"/>
                </a:solidFill>
              </a:rPr>
              <a:t>-node data collection tree </a:t>
            </a:r>
          </a:p>
          <a:p>
            <a:pPr lvl="1"/>
            <a:r>
              <a:rPr lang="en-US" dirty="0" smtClean="0"/>
              <a:t>With delay constraint, optimal solution well approximated (with proven approx. ratio) by a </a:t>
            </a:r>
            <a:r>
              <a:rPr lang="en-US" i="1" dirty="0" smtClean="0"/>
              <a:t>degree-constrained data collection tree</a:t>
            </a:r>
          </a:p>
          <a:p>
            <a:pPr lvl="1"/>
            <a:r>
              <a:rPr lang="en-US" dirty="0" smtClean="0"/>
              <a:t>Designed distributed algorithms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12D8-6CE0-448D-92A5-D67200ABE336}" type="datetime1">
              <a:rPr lang="en-US" smtClean="0"/>
              <a:pPr/>
              <a:t>7/2/10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58D-9303-45E7-91B0-169CA2F7E4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Cyber-Enabled Wireless Monitoring Systems for the Protection of Deteriorating National Infrastructure Systems: Year 1 Annual Meeting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934200" y="1219200"/>
            <a:ext cx="1524000" cy="2706102"/>
            <a:chOff x="5029200" y="1219200"/>
            <a:chExt cx="2396746" cy="4212958"/>
          </a:xfrm>
        </p:grpSpPr>
        <p:sp>
          <p:nvSpPr>
            <p:cNvPr id="8" name="Oval 3"/>
            <p:cNvSpPr/>
            <p:nvPr/>
          </p:nvSpPr>
          <p:spPr bwMode="auto">
            <a:xfrm>
              <a:off x="6172200" y="1219200"/>
              <a:ext cx="549275" cy="549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5</a:t>
              </a:r>
              <a:endParaRPr lang="en-US" sz="1400" dirty="0">
                <a:solidFill>
                  <a:srgbClr val="000000"/>
                </a:solidFill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9" name="Oval 4"/>
            <p:cNvSpPr/>
            <p:nvPr/>
          </p:nvSpPr>
          <p:spPr bwMode="auto">
            <a:xfrm>
              <a:off x="5715000" y="2362200"/>
              <a:ext cx="549275" cy="549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4</a:t>
              </a:r>
              <a:endParaRPr lang="en-US" sz="1400" dirty="0">
                <a:solidFill>
                  <a:srgbClr val="000000"/>
                </a:solidFill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10" name="Oval 71"/>
            <p:cNvSpPr/>
            <p:nvPr/>
          </p:nvSpPr>
          <p:spPr bwMode="auto">
            <a:xfrm>
              <a:off x="5181600" y="1219200"/>
              <a:ext cx="549275" cy="549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6</a:t>
              </a:r>
              <a:endParaRPr lang="en-US" sz="1400" dirty="0">
                <a:solidFill>
                  <a:srgbClr val="000000"/>
                </a:solidFill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248400" y="3505200"/>
              <a:ext cx="549275" cy="549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1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029200" y="3505200"/>
              <a:ext cx="549275" cy="549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781800" y="2362200"/>
              <a:ext cx="549275" cy="549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638800" y="4572000"/>
              <a:ext cx="549275" cy="549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0</a:t>
              </a:r>
            </a:p>
          </p:txBody>
        </p:sp>
        <p:sp>
          <p:nvSpPr>
            <p:cNvPr id="15" name="Line 1062"/>
            <p:cNvSpPr>
              <a:spLocks noChangeShapeType="1"/>
            </p:cNvSpPr>
            <p:nvPr/>
          </p:nvSpPr>
          <p:spPr bwMode="auto">
            <a:xfrm flipH="1">
              <a:off x="60960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" name="Line 1064"/>
            <p:cNvSpPr>
              <a:spLocks noChangeShapeType="1"/>
            </p:cNvSpPr>
            <p:nvPr/>
          </p:nvSpPr>
          <p:spPr bwMode="auto">
            <a:xfrm>
              <a:off x="54102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" name="Line 1062"/>
            <p:cNvSpPr>
              <a:spLocks noChangeShapeType="1"/>
            </p:cNvSpPr>
            <p:nvPr/>
          </p:nvSpPr>
          <p:spPr bwMode="auto">
            <a:xfrm flipH="1">
              <a:off x="6629400" y="2895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" name="Line 1064"/>
            <p:cNvSpPr>
              <a:spLocks noChangeShapeType="1"/>
            </p:cNvSpPr>
            <p:nvPr/>
          </p:nvSpPr>
          <p:spPr bwMode="auto">
            <a:xfrm>
              <a:off x="6096000" y="2895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Line 1064"/>
            <p:cNvSpPr>
              <a:spLocks noChangeShapeType="1"/>
            </p:cNvSpPr>
            <p:nvPr/>
          </p:nvSpPr>
          <p:spPr bwMode="auto">
            <a:xfrm>
              <a:off x="5562600" y="1752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Line 1062"/>
            <p:cNvSpPr>
              <a:spLocks noChangeShapeType="1"/>
            </p:cNvSpPr>
            <p:nvPr/>
          </p:nvSpPr>
          <p:spPr bwMode="auto">
            <a:xfrm flipH="1">
              <a:off x="6096000" y="1752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41539" y="2155413"/>
              <a:ext cx="1538080" cy="3192342"/>
            </a:xfrm>
            <a:custGeom>
              <a:avLst/>
              <a:gdLst>
                <a:gd name="connsiteX0" fmla="*/ 559302 w 1538080"/>
                <a:gd name="connsiteY0" fmla="*/ 0 h 3192342"/>
                <a:gd name="connsiteX1" fmla="*/ 81565 w 1538080"/>
                <a:gd name="connsiteY1" fmla="*/ 361177 h 3192342"/>
                <a:gd name="connsiteX2" fmla="*/ 442781 w 1538080"/>
                <a:gd name="connsiteY2" fmla="*/ 1095183 h 3192342"/>
                <a:gd name="connsiteX3" fmla="*/ 629215 w 1538080"/>
                <a:gd name="connsiteY3" fmla="*/ 1596171 h 3192342"/>
                <a:gd name="connsiteX4" fmla="*/ 314608 w 1538080"/>
                <a:gd name="connsiteY4" fmla="*/ 2155413 h 3192342"/>
                <a:gd name="connsiteX5" fmla="*/ 0 w 1538080"/>
                <a:gd name="connsiteY5" fmla="*/ 2656401 h 3192342"/>
                <a:gd name="connsiteX6" fmla="*/ 128174 w 1538080"/>
                <a:gd name="connsiteY6" fmla="*/ 3052531 h 3192342"/>
                <a:gd name="connsiteX7" fmla="*/ 559302 w 1538080"/>
                <a:gd name="connsiteY7" fmla="*/ 3192342 h 3192342"/>
                <a:gd name="connsiteX8" fmla="*/ 873909 w 1538080"/>
                <a:gd name="connsiteY8" fmla="*/ 2982626 h 3192342"/>
                <a:gd name="connsiteX9" fmla="*/ 1444863 w 1538080"/>
                <a:gd name="connsiteY9" fmla="*/ 1957348 h 3192342"/>
                <a:gd name="connsiteX10" fmla="*/ 1538080 w 1538080"/>
                <a:gd name="connsiteY10" fmla="*/ 1677727 h 3192342"/>
                <a:gd name="connsiteX11" fmla="*/ 1479819 w 1538080"/>
                <a:gd name="connsiteY11" fmla="*/ 1328201 h 3192342"/>
                <a:gd name="connsiteX12" fmla="*/ 1165212 w 1538080"/>
                <a:gd name="connsiteY12" fmla="*/ 675751 h 3192342"/>
                <a:gd name="connsiteX13" fmla="*/ 897213 w 1538080"/>
                <a:gd name="connsiteY13" fmla="*/ 186414 h 3192342"/>
                <a:gd name="connsiteX14" fmla="*/ 559302 w 1538080"/>
                <a:gd name="connsiteY14" fmla="*/ 0 h 319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38080" h="3192342">
                  <a:moveTo>
                    <a:pt x="559302" y="0"/>
                  </a:moveTo>
                  <a:lnTo>
                    <a:pt x="81565" y="361177"/>
                  </a:lnTo>
                  <a:lnTo>
                    <a:pt x="442781" y="1095183"/>
                  </a:lnTo>
                  <a:lnTo>
                    <a:pt x="629215" y="1596171"/>
                  </a:lnTo>
                  <a:lnTo>
                    <a:pt x="314608" y="2155413"/>
                  </a:lnTo>
                  <a:lnTo>
                    <a:pt x="0" y="2656401"/>
                  </a:lnTo>
                  <a:lnTo>
                    <a:pt x="128174" y="3052531"/>
                  </a:lnTo>
                  <a:lnTo>
                    <a:pt x="559302" y="3192342"/>
                  </a:lnTo>
                  <a:lnTo>
                    <a:pt x="873909" y="2982626"/>
                  </a:lnTo>
                  <a:lnTo>
                    <a:pt x="1444863" y="1957348"/>
                  </a:lnTo>
                  <a:lnTo>
                    <a:pt x="1538080" y="1677727"/>
                  </a:lnTo>
                  <a:lnTo>
                    <a:pt x="1479819" y="1328201"/>
                  </a:lnTo>
                  <a:lnTo>
                    <a:pt x="1165212" y="675751"/>
                  </a:lnTo>
                  <a:lnTo>
                    <a:pt x="897213" y="186414"/>
                  </a:lnTo>
                  <a:lnTo>
                    <a:pt x="559302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7001" y="4953000"/>
              <a:ext cx="948945" cy="47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SVD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Implementation and generalization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477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Have implemented distributed algorithms on the </a:t>
            </a:r>
            <a:r>
              <a:rPr lang="en-US" dirty="0" err="1" smtClean="0"/>
              <a:t>Narada</a:t>
            </a:r>
            <a:r>
              <a:rPr lang="en-US" dirty="0" smtClean="0"/>
              <a:t> sensor platform: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utomatic data collection tree construction </a:t>
            </a:r>
          </a:p>
          <a:p>
            <a:pPr lvl="1"/>
            <a:r>
              <a:rPr lang="en-US" dirty="0" smtClean="0"/>
              <a:t>Currently testing </a:t>
            </a:r>
            <a:r>
              <a:rPr lang="en-US" dirty="0" smtClean="0"/>
              <a:t>construction delay as well as stability of the tree over a network of 20 nodes</a:t>
            </a:r>
            <a:endParaRPr lang="en-US" dirty="0" smtClean="0"/>
          </a:p>
          <a:p>
            <a:pPr lvl="1"/>
            <a:endParaRPr lang="en-US" sz="1400" dirty="0" smtClean="0"/>
          </a:p>
          <a:p>
            <a:r>
              <a:rPr lang="en-US" dirty="0" smtClean="0"/>
              <a:t>Moving forward: </a:t>
            </a:r>
          </a:p>
          <a:p>
            <a:pPr lvl="1"/>
            <a:r>
              <a:rPr lang="en-US" dirty="0" smtClean="0"/>
              <a:t>Will seek to generalize this framework: </a:t>
            </a:r>
          </a:p>
          <a:p>
            <a:pPr lvl="2"/>
            <a:r>
              <a:rPr lang="en-US" dirty="0" smtClean="0"/>
              <a:t>Functional decomposition followed by operator placement over a graph</a:t>
            </a:r>
          </a:p>
          <a:p>
            <a:pPr lvl="1"/>
            <a:r>
              <a:rPr lang="en-US" dirty="0" smtClean="0"/>
              <a:t>Tradeoff between accuracy and energy efficiency </a:t>
            </a:r>
          </a:p>
          <a:p>
            <a:pPr lvl="1"/>
            <a:r>
              <a:rPr lang="en-US" dirty="0" smtClean="0"/>
              <a:t>How to automate this process</a:t>
            </a:r>
          </a:p>
          <a:p>
            <a:pPr lvl="1"/>
            <a:r>
              <a:rPr lang="en-US" dirty="0" smtClean="0"/>
              <a:t>Other interesting examples: parallel simulated annealing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12D8-6CE0-448D-92A5-D67200ABE336}" type="datetime1">
              <a:rPr lang="en-US" smtClean="0"/>
              <a:pPr/>
              <a:t>7/2/10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58D-9303-45E7-91B0-169CA2F7E4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Cyber-Enabled Wireless Monitoring Systems for the Protection of Deteriorating National Infrastructure Systems: Year 1 Annual Meeting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934200" y="1219200"/>
            <a:ext cx="1524000" cy="2706102"/>
            <a:chOff x="5029200" y="1219200"/>
            <a:chExt cx="2396746" cy="4212958"/>
          </a:xfrm>
        </p:grpSpPr>
        <p:sp>
          <p:nvSpPr>
            <p:cNvPr id="8" name="Oval 3"/>
            <p:cNvSpPr/>
            <p:nvPr/>
          </p:nvSpPr>
          <p:spPr bwMode="auto">
            <a:xfrm>
              <a:off x="6172200" y="1219200"/>
              <a:ext cx="549275" cy="549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5</a:t>
              </a:r>
              <a:endParaRPr lang="en-US" sz="1400" dirty="0">
                <a:solidFill>
                  <a:srgbClr val="000000"/>
                </a:solidFill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9" name="Oval 4"/>
            <p:cNvSpPr/>
            <p:nvPr/>
          </p:nvSpPr>
          <p:spPr bwMode="auto">
            <a:xfrm>
              <a:off x="5715000" y="2362200"/>
              <a:ext cx="549275" cy="549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4</a:t>
              </a:r>
              <a:endParaRPr lang="en-US" sz="1400" dirty="0">
                <a:solidFill>
                  <a:srgbClr val="000000"/>
                </a:solidFill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10" name="Oval 71"/>
            <p:cNvSpPr/>
            <p:nvPr/>
          </p:nvSpPr>
          <p:spPr bwMode="auto">
            <a:xfrm>
              <a:off x="5181600" y="1219200"/>
              <a:ext cx="549275" cy="549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6</a:t>
              </a:r>
              <a:endParaRPr lang="en-US" sz="1400" dirty="0">
                <a:solidFill>
                  <a:srgbClr val="000000"/>
                </a:solidFill>
                <a:ea typeface="ＭＳ Ｐゴシック" pitchFamily="-60" charset="-128"/>
                <a:cs typeface="ＭＳ Ｐゴシック" pitchFamily="-60" charset="-128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248400" y="3505200"/>
              <a:ext cx="549275" cy="549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1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029200" y="3505200"/>
              <a:ext cx="549275" cy="549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781800" y="2362200"/>
              <a:ext cx="549275" cy="549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638800" y="4572000"/>
              <a:ext cx="549275" cy="549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ＭＳ Ｐゴシック" pitchFamily="-60" charset="-128"/>
                  <a:cs typeface="ＭＳ Ｐゴシック" pitchFamily="-60" charset="-128"/>
                </a:rPr>
                <a:t>0</a:t>
              </a:r>
            </a:p>
          </p:txBody>
        </p:sp>
        <p:sp>
          <p:nvSpPr>
            <p:cNvPr id="15" name="Line 1062"/>
            <p:cNvSpPr>
              <a:spLocks noChangeShapeType="1"/>
            </p:cNvSpPr>
            <p:nvPr/>
          </p:nvSpPr>
          <p:spPr bwMode="auto">
            <a:xfrm flipH="1">
              <a:off x="60960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" name="Line 1064"/>
            <p:cNvSpPr>
              <a:spLocks noChangeShapeType="1"/>
            </p:cNvSpPr>
            <p:nvPr/>
          </p:nvSpPr>
          <p:spPr bwMode="auto">
            <a:xfrm>
              <a:off x="54102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" name="Line 1062"/>
            <p:cNvSpPr>
              <a:spLocks noChangeShapeType="1"/>
            </p:cNvSpPr>
            <p:nvPr/>
          </p:nvSpPr>
          <p:spPr bwMode="auto">
            <a:xfrm flipH="1">
              <a:off x="6629400" y="2895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" name="Line 1064"/>
            <p:cNvSpPr>
              <a:spLocks noChangeShapeType="1"/>
            </p:cNvSpPr>
            <p:nvPr/>
          </p:nvSpPr>
          <p:spPr bwMode="auto">
            <a:xfrm>
              <a:off x="6096000" y="2895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Line 1064"/>
            <p:cNvSpPr>
              <a:spLocks noChangeShapeType="1"/>
            </p:cNvSpPr>
            <p:nvPr/>
          </p:nvSpPr>
          <p:spPr bwMode="auto">
            <a:xfrm>
              <a:off x="5562600" y="1752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Line 1062"/>
            <p:cNvSpPr>
              <a:spLocks noChangeShapeType="1"/>
            </p:cNvSpPr>
            <p:nvPr/>
          </p:nvSpPr>
          <p:spPr bwMode="auto">
            <a:xfrm flipH="1">
              <a:off x="6096000" y="1752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41539" y="2155413"/>
              <a:ext cx="1538080" cy="3192342"/>
            </a:xfrm>
            <a:custGeom>
              <a:avLst/>
              <a:gdLst>
                <a:gd name="connsiteX0" fmla="*/ 559302 w 1538080"/>
                <a:gd name="connsiteY0" fmla="*/ 0 h 3192342"/>
                <a:gd name="connsiteX1" fmla="*/ 81565 w 1538080"/>
                <a:gd name="connsiteY1" fmla="*/ 361177 h 3192342"/>
                <a:gd name="connsiteX2" fmla="*/ 442781 w 1538080"/>
                <a:gd name="connsiteY2" fmla="*/ 1095183 h 3192342"/>
                <a:gd name="connsiteX3" fmla="*/ 629215 w 1538080"/>
                <a:gd name="connsiteY3" fmla="*/ 1596171 h 3192342"/>
                <a:gd name="connsiteX4" fmla="*/ 314608 w 1538080"/>
                <a:gd name="connsiteY4" fmla="*/ 2155413 h 3192342"/>
                <a:gd name="connsiteX5" fmla="*/ 0 w 1538080"/>
                <a:gd name="connsiteY5" fmla="*/ 2656401 h 3192342"/>
                <a:gd name="connsiteX6" fmla="*/ 128174 w 1538080"/>
                <a:gd name="connsiteY6" fmla="*/ 3052531 h 3192342"/>
                <a:gd name="connsiteX7" fmla="*/ 559302 w 1538080"/>
                <a:gd name="connsiteY7" fmla="*/ 3192342 h 3192342"/>
                <a:gd name="connsiteX8" fmla="*/ 873909 w 1538080"/>
                <a:gd name="connsiteY8" fmla="*/ 2982626 h 3192342"/>
                <a:gd name="connsiteX9" fmla="*/ 1444863 w 1538080"/>
                <a:gd name="connsiteY9" fmla="*/ 1957348 h 3192342"/>
                <a:gd name="connsiteX10" fmla="*/ 1538080 w 1538080"/>
                <a:gd name="connsiteY10" fmla="*/ 1677727 h 3192342"/>
                <a:gd name="connsiteX11" fmla="*/ 1479819 w 1538080"/>
                <a:gd name="connsiteY11" fmla="*/ 1328201 h 3192342"/>
                <a:gd name="connsiteX12" fmla="*/ 1165212 w 1538080"/>
                <a:gd name="connsiteY12" fmla="*/ 675751 h 3192342"/>
                <a:gd name="connsiteX13" fmla="*/ 897213 w 1538080"/>
                <a:gd name="connsiteY13" fmla="*/ 186414 h 3192342"/>
                <a:gd name="connsiteX14" fmla="*/ 559302 w 1538080"/>
                <a:gd name="connsiteY14" fmla="*/ 0 h 319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38080" h="3192342">
                  <a:moveTo>
                    <a:pt x="559302" y="0"/>
                  </a:moveTo>
                  <a:lnTo>
                    <a:pt x="81565" y="361177"/>
                  </a:lnTo>
                  <a:lnTo>
                    <a:pt x="442781" y="1095183"/>
                  </a:lnTo>
                  <a:lnTo>
                    <a:pt x="629215" y="1596171"/>
                  </a:lnTo>
                  <a:lnTo>
                    <a:pt x="314608" y="2155413"/>
                  </a:lnTo>
                  <a:lnTo>
                    <a:pt x="0" y="2656401"/>
                  </a:lnTo>
                  <a:lnTo>
                    <a:pt x="128174" y="3052531"/>
                  </a:lnTo>
                  <a:lnTo>
                    <a:pt x="559302" y="3192342"/>
                  </a:lnTo>
                  <a:lnTo>
                    <a:pt x="873909" y="2982626"/>
                  </a:lnTo>
                  <a:lnTo>
                    <a:pt x="1444863" y="1957348"/>
                  </a:lnTo>
                  <a:lnTo>
                    <a:pt x="1538080" y="1677727"/>
                  </a:lnTo>
                  <a:lnTo>
                    <a:pt x="1479819" y="1328201"/>
                  </a:lnTo>
                  <a:lnTo>
                    <a:pt x="1165212" y="675751"/>
                  </a:lnTo>
                  <a:lnTo>
                    <a:pt x="897213" y="186414"/>
                  </a:lnTo>
                  <a:lnTo>
                    <a:pt x="559302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7001" y="4953000"/>
              <a:ext cx="948945" cy="47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SVD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656</Words>
  <Application>Microsoft Macintosh PowerPoint</Application>
  <PresentationFormat>On-screen Show (4:3)</PresentationFormat>
  <Paragraphs>127</Paragraphs>
  <Slides>6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???</vt:lpstr>
      <vt:lpstr>Cyber-Enabled Wireless Monitoring Systems for the Protection of Deteriorating National Infrastructure Systems: Distributed In-Network Computation</vt:lpstr>
      <vt:lpstr>Computation over a network of sensors</vt:lpstr>
      <vt:lpstr>In-network structural health monitoring</vt:lpstr>
      <vt:lpstr>Centralized vs. distributed SVD</vt:lpstr>
      <vt:lpstr>Optimal communication structure</vt:lpstr>
      <vt:lpstr>Implementation and generalization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Jerome Lynch</dc:creator>
  <cp:lastModifiedBy>mingyan liu</cp:lastModifiedBy>
  <cp:revision>11</cp:revision>
  <dcterms:created xsi:type="dcterms:W3CDTF">2010-07-01T15:48:16Z</dcterms:created>
  <dcterms:modified xsi:type="dcterms:W3CDTF">2010-07-02T15:01:29Z</dcterms:modified>
</cp:coreProperties>
</file>