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2" r:id="rId2"/>
    <p:sldId id="257" r:id="rId3"/>
    <p:sldId id="270" r:id="rId4"/>
    <p:sldId id="293" r:id="rId5"/>
    <p:sldId id="279" r:id="rId6"/>
    <p:sldId id="292" r:id="rId7"/>
    <p:sldId id="261" r:id="rId8"/>
    <p:sldId id="271" r:id="rId9"/>
    <p:sldId id="273" r:id="rId10"/>
    <p:sldId id="276" r:id="rId11"/>
    <p:sldId id="275" r:id="rId12"/>
    <p:sldId id="281" r:id="rId13"/>
    <p:sldId id="282" r:id="rId14"/>
    <p:sldId id="278" r:id="rId15"/>
    <p:sldId id="280" r:id="rId16"/>
    <p:sldId id="283" r:id="rId17"/>
    <p:sldId id="285" r:id="rId18"/>
    <p:sldId id="287" r:id="rId19"/>
    <p:sldId id="289" r:id="rId20"/>
    <p:sldId id="290" r:id="rId21"/>
    <p:sldId id="291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3CC"/>
    <a:srgbClr val="FF2F30"/>
    <a:srgbClr val="1774CE"/>
    <a:srgbClr val="218B22"/>
    <a:srgbClr val="97FEFF"/>
    <a:srgbClr val="8A30E3"/>
    <a:srgbClr val="CD78A7"/>
    <a:srgbClr val="DCD13F"/>
    <a:srgbClr val="E69F00"/>
    <a:srgbClr val="56B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745" autoAdjust="0"/>
  </p:normalViewPr>
  <p:slideViewPr>
    <p:cSldViewPr snapToGrid="0">
      <p:cViewPr>
        <p:scale>
          <a:sx n="100" d="100"/>
          <a:sy n="100" d="100"/>
        </p:scale>
        <p:origin x="720" y="2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11/30/17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8" descr="Man and woman running on indoor track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1" y="10917"/>
            <a:ext cx="4023360" cy="4745736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t="-480" r="31855"/>
          <a:stretch/>
        </p:blipFill>
        <p:spPr>
          <a:xfrm>
            <a:off x="4080817" y="-18391"/>
            <a:ext cx="4034176" cy="4767571"/>
          </a:xfr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Helvetica Neue" charset="0"/>
                <a:ea typeface="Helvetica Neue" charset="0"/>
                <a:cs typeface="Helvetica Neue" charset="0"/>
              </a:rPr>
              <a:t>WORLD HEALTH</a:t>
            </a:r>
            <a:endParaRPr lang="en-US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ATHUL SUDHEESH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8" name="Picture Placeholder 5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7" r="21727"/>
          <a:stretch>
            <a:fillRect/>
          </a:stretch>
        </p:blipFill>
        <p:spPr>
          <a:xfrm>
            <a:off x="8172450" y="-3371"/>
            <a:ext cx="4019549" cy="4745736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62076"/>
          <a:stretch/>
        </p:blipFill>
        <p:spPr>
          <a:xfrm>
            <a:off x="533400" y="5069706"/>
            <a:ext cx="1443039" cy="14939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8" r="9330"/>
          <a:stretch/>
        </p:blipFill>
        <p:spPr>
          <a:xfrm>
            <a:off x="10329862" y="5053949"/>
            <a:ext cx="1328738" cy="15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CA - RISK FACTORS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2"/>
          <a:stretch/>
        </p:blipFill>
        <p:spPr>
          <a:xfrm>
            <a:off x="1066800" y="1328737"/>
            <a:ext cx="10058400" cy="46021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14552" y="491398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AFRICA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1068" y="47922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39D02"/>
                </a:solidFill>
                <a:latin typeface="Helvetica Neue" charset="0"/>
                <a:ea typeface="Helvetica Neue" charset="0"/>
                <a:cs typeface="Helvetica Neue" charset="0"/>
              </a:rPr>
              <a:t>ASIA</a:t>
            </a:r>
            <a:endParaRPr lang="en-US" dirty="0">
              <a:solidFill>
                <a:srgbClr val="E39D0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1763" y="491398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0E442"/>
                </a:solidFill>
                <a:latin typeface="Helvetica Neue" charset="0"/>
                <a:ea typeface="Helvetica Neue" charset="0"/>
                <a:cs typeface="Helvetica Neue" charset="0"/>
              </a:rPr>
              <a:t>EUROPE</a:t>
            </a:r>
            <a:endParaRPr lang="en-US" dirty="0">
              <a:solidFill>
                <a:srgbClr val="F0E44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4177" y="333803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7FEFF"/>
                </a:solidFill>
                <a:latin typeface="Helvetica Neue" charset="0"/>
                <a:ea typeface="Helvetica Neue" charset="0"/>
                <a:cs typeface="Helvetica Neue" charset="0"/>
              </a:rPr>
              <a:t>POLYNESIA</a:t>
            </a:r>
            <a:endParaRPr lang="en-US" dirty="0">
              <a:solidFill>
                <a:srgbClr val="97FE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7848" y="43256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A30E3"/>
                </a:solidFill>
                <a:latin typeface="Helvetica Neue" charset="0"/>
                <a:ea typeface="Helvetica Neue" charset="0"/>
                <a:cs typeface="Helvetica Neue" charset="0"/>
              </a:rPr>
              <a:t>S. AMERICA</a:t>
            </a:r>
            <a:endParaRPr lang="en-US" dirty="0">
              <a:solidFill>
                <a:srgbClr val="8A30E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7544" y="427541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78A7"/>
                </a:solidFill>
                <a:latin typeface="Helvetica Neue" charset="0"/>
                <a:ea typeface="Helvetica Neue" charset="0"/>
                <a:cs typeface="Helvetica Neue" charset="0"/>
              </a:rPr>
              <a:t>N</a:t>
            </a:r>
            <a:r>
              <a:rPr lang="en-US" dirty="0" smtClean="0">
                <a:solidFill>
                  <a:srgbClr val="CD78A7"/>
                </a:solidFill>
                <a:latin typeface="Helvetica Neue" charset="0"/>
                <a:ea typeface="Helvetica Neue" charset="0"/>
                <a:cs typeface="Helvetica Neue" charset="0"/>
              </a:rPr>
              <a:t>. AMERICA</a:t>
            </a:r>
            <a:endParaRPr lang="en-US" dirty="0">
              <a:solidFill>
                <a:srgbClr val="CD78A7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1597" y="468852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19E73"/>
                </a:solidFill>
                <a:latin typeface="Helvetica Neue" charset="0"/>
                <a:ea typeface="Helvetica Neue" charset="0"/>
                <a:cs typeface="Helvetica Neue" charset="0"/>
              </a:rPr>
              <a:t>CARIBBEAN</a:t>
            </a:r>
            <a:endParaRPr lang="en-US" dirty="0">
              <a:solidFill>
                <a:srgbClr val="019E7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4466" y="365696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55E00"/>
                </a:solidFill>
                <a:latin typeface="Helvetica Neue" charset="0"/>
                <a:ea typeface="Helvetica Neue" charset="0"/>
                <a:cs typeface="Helvetica Neue" charset="0"/>
              </a:rPr>
              <a:t>MICRONESIA</a:t>
            </a:r>
            <a:endParaRPr lang="en-US" dirty="0">
              <a:solidFill>
                <a:srgbClr val="D55E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40787" y="466486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AE"/>
                </a:solidFill>
                <a:latin typeface="Helvetica Neue" charset="0"/>
                <a:ea typeface="Helvetica Neue" charset="0"/>
                <a:cs typeface="Helvetica Neue" charset="0"/>
              </a:rPr>
              <a:t>MELANESIA</a:t>
            </a:r>
            <a:endParaRPr lang="en-US" dirty="0">
              <a:solidFill>
                <a:srgbClr val="0070A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05046" y="4278115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6B4E9"/>
                </a:solidFill>
                <a:latin typeface="Helvetica Neue" charset="0"/>
                <a:ea typeface="Helvetica Neue" charset="0"/>
                <a:cs typeface="Helvetica Neue" charset="0"/>
              </a:rPr>
              <a:t>AUSTRALIA &amp; NEW ZEALAND</a:t>
            </a:r>
            <a:endParaRPr lang="en-US" dirty="0">
              <a:solidFill>
                <a:srgbClr val="56B4E9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0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CA - RISK FACTORS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1"/>
          <a:stretch/>
        </p:blipFill>
        <p:spPr>
          <a:xfrm>
            <a:off x="1066800" y="1328737"/>
            <a:ext cx="10058400" cy="465296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933700" y="4749800"/>
            <a:ext cx="7150100" cy="190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11500" y="4749800"/>
            <a:ext cx="7543800" cy="222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14552" y="491398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32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AFRICA</a:t>
            </a:r>
            <a:endParaRPr lang="en-US" dirty="0">
              <a:solidFill>
                <a:schemeClr val="tx1">
                  <a:alpha val="32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31068" y="47922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39D02"/>
                </a:solidFill>
                <a:latin typeface="Helvetica Neue" charset="0"/>
                <a:ea typeface="Helvetica Neue" charset="0"/>
                <a:cs typeface="Helvetica Neue" charset="0"/>
              </a:rPr>
              <a:t>ASIA</a:t>
            </a:r>
            <a:endParaRPr lang="en-US" dirty="0">
              <a:solidFill>
                <a:srgbClr val="E39D0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1763" y="491398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0E442"/>
                </a:solidFill>
                <a:latin typeface="Helvetica Neue" charset="0"/>
                <a:ea typeface="Helvetica Neue" charset="0"/>
                <a:cs typeface="Helvetica Neue" charset="0"/>
              </a:rPr>
              <a:t>EUROPE</a:t>
            </a:r>
            <a:endParaRPr lang="en-US" dirty="0">
              <a:solidFill>
                <a:srgbClr val="F0E44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4177" y="333803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7FEFF"/>
                </a:solidFill>
                <a:latin typeface="Helvetica Neue" charset="0"/>
                <a:ea typeface="Helvetica Neue" charset="0"/>
                <a:cs typeface="Helvetica Neue" charset="0"/>
              </a:rPr>
              <a:t>POLYNESIA</a:t>
            </a:r>
            <a:endParaRPr lang="en-US" dirty="0">
              <a:solidFill>
                <a:srgbClr val="97FE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7544" y="427541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78A7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N</a:t>
            </a:r>
            <a:r>
              <a:rPr lang="en-US" dirty="0" smtClean="0">
                <a:solidFill>
                  <a:srgbClr val="CD78A7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. AMERICA</a:t>
            </a:r>
            <a:endParaRPr lang="en-US" dirty="0">
              <a:solidFill>
                <a:srgbClr val="CD78A7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71597" y="468852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19E73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CARIBBEAN</a:t>
            </a:r>
            <a:endParaRPr lang="en-US" dirty="0">
              <a:solidFill>
                <a:srgbClr val="019E73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4466" y="365696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55E00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MICRONESIA</a:t>
            </a:r>
            <a:endParaRPr lang="en-US" dirty="0">
              <a:solidFill>
                <a:srgbClr val="D55E00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40787" y="4664869"/>
            <a:ext cx="146867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AE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MELANESIA</a:t>
            </a:r>
            <a:endParaRPr lang="en-US" dirty="0">
              <a:solidFill>
                <a:srgbClr val="0070AE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5046" y="4278115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6B4E9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AUSTRALIA &amp; NEW ZEALAND</a:t>
            </a:r>
            <a:endParaRPr lang="en-US" dirty="0">
              <a:solidFill>
                <a:srgbClr val="56B4E9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47848" y="43256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A30E3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S. AMERICA</a:t>
            </a:r>
            <a:endParaRPr lang="en-US" dirty="0">
              <a:solidFill>
                <a:srgbClr val="8A30E3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0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CA - RISK FACTORS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1"/>
          <a:stretch/>
        </p:blipFill>
        <p:spPr>
          <a:xfrm>
            <a:off x="1066800" y="1328737"/>
            <a:ext cx="10058400" cy="46529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133600" y="4787900"/>
            <a:ext cx="4000500" cy="152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30400" y="4705350"/>
            <a:ext cx="5486400" cy="1651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429000" y="1739900"/>
            <a:ext cx="3987800" cy="2965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359400" y="3149600"/>
            <a:ext cx="774700" cy="163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14552" y="491398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32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AFRICA</a:t>
            </a:r>
            <a:endParaRPr lang="en-US" dirty="0">
              <a:solidFill>
                <a:schemeClr val="tx1">
                  <a:alpha val="32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31068" y="47922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39D02"/>
                </a:solidFill>
                <a:latin typeface="Helvetica Neue" charset="0"/>
                <a:ea typeface="Helvetica Neue" charset="0"/>
                <a:cs typeface="Helvetica Neue" charset="0"/>
              </a:rPr>
              <a:t>ASIA</a:t>
            </a:r>
            <a:endParaRPr lang="en-US" dirty="0">
              <a:solidFill>
                <a:srgbClr val="E39D0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1763" y="491398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0E442"/>
                </a:solidFill>
                <a:latin typeface="Helvetica Neue" charset="0"/>
                <a:ea typeface="Helvetica Neue" charset="0"/>
                <a:cs typeface="Helvetica Neue" charset="0"/>
              </a:rPr>
              <a:t>EUROPE</a:t>
            </a:r>
            <a:endParaRPr lang="en-US" dirty="0">
              <a:solidFill>
                <a:srgbClr val="F0E44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4177" y="333803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7FEFF"/>
                </a:solidFill>
                <a:latin typeface="Helvetica Neue" charset="0"/>
                <a:ea typeface="Helvetica Neue" charset="0"/>
                <a:cs typeface="Helvetica Neue" charset="0"/>
              </a:rPr>
              <a:t>POLYNESIA</a:t>
            </a:r>
            <a:endParaRPr lang="en-US" dirty="0">
              <a:solidFill>
                <a:srgbClr val="97FE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7544" y="427541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78A7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N</a:t>
            </a:r>
            <a:r>
              <a:rPr lang="en-US" dirty="0" smtClean="0">
                <a:solidFill>
                  <a:srgbClr val="CD78A7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. AMERICA</a:t>
            </a:r>
            <a:endParaRPr lang="en-US" dirty="0">
              <a:solidFill>
                <a:srgbClr val="CD78A7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71597" y="468852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19E73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CARIBBEAN</a:t>
            </a:r>
            <a:endParaRPr lang="en-US" dirty="0">
              <a:solidFill>
                <a:srgbClr val="019E73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4466" y="365696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55E00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MICRONESIA</a:t>
            </a:r>
            <a:endParaRPr lang="en-US" dirty="0">
              <a:solidFill>
                <a:srgbClr val="D55E00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40787" y="4664869"/>
            <a:ext cx="146867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AE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MELANESIA</a:t>
            </a:r>
            <a:endParaRPr lang="en-US" dirty="0">
              <a:solidFill>
                <a:srgbClr val="0070AE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5046" y="4278115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6B4E9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AUSTRALIA &amp; NEW ZEALAND</a:t>
            </a:r>
            <a:endParaRPr lang="en-US" dirty="0">
              <a:solidFill>
                <a:srgbClr val="56B4E9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47848" y="43256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A30E3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S. AMERICA</a:t>
            </a:r>
            <a:endParaRPr lang="en-US" dirty="0">
              <a:solidFill>
                <a:srgbClr val="8A30E3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33700" y="4749800"/>
            <a:ext cx="7150100" cy="190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11500" y="4749800"/>
            <a:ext cx="7543800" cy="222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4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CA - RISK FACTORS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1"/>
          <a:stretch/>
        </p:blipFill>
        <p:spPr>
          <a:xfrm>
            <a:off x="1066800" y="1328737"/>
            <a:ext cx="10058400" cy="46529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133600" y="4787900"/>
            <a:ext cx="4000500" cy="152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30400" y="4705350"/>
            <a:ext cx="5486400" cy="1651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429000" y="1739900"/>
            <a:ext cx="3987800" cy="2965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359400" y="3149600"/>
            <a:ext cx="774700" cy="163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97300" y="4457700"/>
            <a:ext cx="1117600" cy="584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33700" y="4610100"/>
            <a:ext cx="1892300" cy="723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14552" y="491398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32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AFRICA</a:t>
            </a:r>
            <a:endParaRPr lang="en-US" dirty="0">
              <a:solidFill>
                <a:schemeClr val="tx1">
                  <a:alpha val="32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31068" y="47922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39D02"/>
                </a:solidFill>
                <a:latin typeface="Helvetica Neue" charset="0"/>
                <a:ea typeface="Helvetica Neue" charset="0"/>
                <a:cs typeface="Helvetica Neue" charset="0"/>
              </a:rPr>
              <a:t>ASIA</a:t>
            </a:r>
            <a:endParaRPr lang="en-US" dirty="0">
              <a:solidFill>
                <a:srgbClr val="E39D0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1763" y="491398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0E442"/>
                </a:solidFill>
                <a:latin typeface="Helvetica Neue" charset="0"/>
                <a:ea typeface="Helvetica Neue" charset="0"/>
                <a:cs typeface="Helvetica Neue" charset="0"/>
              </a:rPr>
              <a:t>EUROPE</a:t>
            </a:r>
            <a:endParaRPr lang="en-US" dirty="0">
              <a:solidFill>
                <a:srgbClr val="F0E44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4177" y="333803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7FEFF"/>
                </a:solidFill>
                <a:latin typeface="Helvetica Neue" charset="0"/>
                <a:ea typeface="Helvetica Neue" charset="0"/>
                <a:cs typeface="Helvetica Neue" charset="0"/>
              </a:rPr>
              <a:t>POLYNESIA</a:t>
            </a:r>
            <a:endParaRPr lang="en-US" dirty="0">
              <a:solidFill>
                <a:srgbClr val="97FE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7544" y="427541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78A7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N</a:t>
            </a:r>
            <a:r>
              <a:rPr lang="en-US" dirty="0" smtClean="0">
                <a:solidFill>
                  <a:srgbClr val="CD78A7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. AMERICA</a:t>
            </a:r>
            <a:endParaRPr lang="en-US" dirty="0">
              <a:solidFill>
                <a:srgbClr val="CD78A7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71597" y="468852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19E73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CARIBBEAN</a:t>
            </a:r>
            <a:endParaRPr lang="en-US" dirty="0">
              <a:solidFill>
                <a:srgbClr val="019E73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4466" y="365696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55E00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MICRONESIA</a:t>
            </a:r>
            <a:endParaRPr lang="en-US" dirty="0">
              <a:solidFill>
                <a:srgbClr val="D55E00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40787" y="4664869"/>
            <a:ext cx="146867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AE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MELANESIA</a:t>
            </a:r>
            <a:endParaRPr lang="en-US" dirty="0">
              <a:solidFill>
                <a:srgbClr val="0070AE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5046" y="4278115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6B4E9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AUSTRALIA &amp; NEW ZEALAND</a:t>
            </a:r>
            <a:endParaRPr lang="en-US" dirty="0">
              <a:solidFill>
                <a:srgbClr val="56B4E9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7848" y="43256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A30E3">
                    <a:alpha val="32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S. AMERICA</a:t>
            </a:r>
            <a:endParaRPr lang="en-US" dirty="0">
              <a:solidFill>
                <a:srgbClr val="8A30E3">
                  <a:alpha val="32000"/>
                </a:srgb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5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DICA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- RISK FACTORS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>
          <a:xfrm>
            <a:off x="2231524" y="1328737"/>
            <a:ext cx="7728952" cy="499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7052" y="438411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AFRICA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33" y="33715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69F00"/>
                </a:solidFill>
                <a:latin typeface="Helvetica Neue" charset="0"/>
                <a:ea typeface="Helvetica Neue" charset="0"/>
                <a:cs typeface="Helvetica Neue" charset="0"/>
              </a:rPr>
              <a:t>ASIA</a:t>
            </a:r>
            <a:endParaRPr lang="en-US" dirty="0">
              <a:solidFill>
                <a:srgbClr val="E69F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0270" y="271713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CD13F"/>
                </a:solidFill>
                <a:latin typeface="Helvetica Neue" charset="0"/>
                <a:ea typeface="Helvetica Neue" charset="0"/>
                <a:cs typeface="Helvetica Neue" charset="0"/>
              </a:rPr>
              <a:t>EUROPE</a:t>
            </a:r>
            <a:endParaRPr lang="en-US" dirty="0">
              <a:solidFill>
                <a:srgbClr val="DCD13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8931" y="395586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D78A7"/>
                </a:solidFill>
                <a:latin typeface="Helvetica Neue" charset="0"/>
                <a:ea typeface="Helvetica Neue" charset="0"/>
                <a:cs typeface="Helvetica Neue" charset="0"/>
              </a:rPr>
              <a:t>N. AMERICA</a:t>
            </a:r>
            <a:endParaRPr lang="en-US" dirty="0">
              <a:solidFill>
                <a:srgbClr val="CD78A7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0270" y="471795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A30E3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dirty="0" smtClean="0">
                <a:solidFill>
                  <a:srgbClr val="8A30E3"/>
                </a:solidFill>
                <a:latin typeface="Helvetica Neue" charset="0"/>
                <a:ea typeface="Helvetica Neue" charset="0"/>
                <a:cs typeface="Helvetica Neue" charset="0"/>
              </a:rPr>
              <a:t>. AMERICA</a:t>
            </a:r>
            <a:endParaRPr lang="en-US" dirty="0">
              <a:solidFill>
                <a:srgbClr val="8A30E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1968" y="45332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7FEFF"/>
                </a:solidFill>
                <a:latin typeface="Helvetica Neue" charset="0"/>
                <a:ea typeface="Helvetica Neue" charset="0"/>
                <a:cs typeface="Helvetica Neue" charset="0"/>
              </a:rPr>
              <a:t>OTHERS</a:t>
            </a:r>
            <a:endParaRPr lang="en-US" dirty="0">
              <a:solidFill>
                <a:srgbClr val="97FE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4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9"/>
          <a:stretch/>
        </p:blipFill>
        <p:spPr>
          <a:xfrm>
            <a:off x="8580328" y="4587267"/>
            <a:ext cx="3468838" cy="16144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9" t="1959" r="6056" b="608"/>
          <a:stretch/>
        </p:blipFill>
        <p:spPr>
          <a:xfrm>
            <a:off x="8580328" y="2580362"/>
            <a:ext cx="3281819" cy="2006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51"/>
          <a:stretch/>
        </p:blipFill>
        <p:spPr>
          <a:xfrm>
            <a:off x="7170033" y="4587266"/>
            <a:ext cx="1315234" cy="161448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RISK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FACTORS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vs SPENDINGS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8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9"/>
          <a:stretch/>
        </p:blipFill>
        <p:spPr>
          <a:xfrm>
            <a:off x="8580328" y="4587267"/>
            <a:ext cx="3468838" cy="16144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9" t="1959" r="6056" b="608"/>
          <a:stretch/>
        </p:blipFill>
        <p:spPr>
          <a:xfrm>
            <a:off x="8580328" y="2580362"/>
            <a:ext cx="3281819" cy="2006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51"/>
          <a:stretch/>
        </p:blipFill>
        <p:spPr>
          <a:xfrm>
            <a:off x="7170033" y="4587266"/>
            <a:ext cx="1315234" cy="161448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RISK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FACTORS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vs SPENDINGS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182774" y="3093244"/>
            <a:ext cx="1826453" cy="671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Helvetica Neue" charset="0"/>
                <a:ea typeface="Helvetica Neue" charset="0"/>
                <a:cs typeface="Helvetica Neue" charset="0"/>
              </a:rPr>
              <a:t>PLSC !!!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2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5"/>
          <a:stretch/>
        </p:blipFill>
        <p:spPr>
          <a:xfrm>
            <a:off x="2712735" y="165100"/>
            <a:ext cx="6766530" cy="6400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  <a:noFill/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PLSC - RISK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FACTORS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vs SPENDINGS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8" t="94773" r="4079" b="147"/>
          <a:stretch/>
        </p:blipFill>
        <p:spPr>
          <a:xfrm>
            <a:off x="9417366" y="3847841"/>
            <a:ext cx="1511948" cy="4913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2" t="95401" r="19517" b="1122"/>
          <a:stretch/>
        </p:blipFill>
        <p:spPr>
          <a:xfrm>
            <a:off x="9434427" y="3590818"/>
            <a:ext cx="1326356" cy="3079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77" r="79116" b="342"/>
          <a:stretch/>
        </p:blipFill>
        <p:spPr>
          <a:xfrm>
            <a:off x="9548104" y="2130107"/>
            <a:ext cx="1357312" cy="330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4" t="94382" r="71690" b="734"/>
          <a:stretch/>
        </p:blipFill>
        <p:spPr>
          <a:xfrm>
            <a:off x="9403351" y="2463003"/>
            <a:ext cx="815343" cy="5064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9" t="95329" r="45701" b="881"/>
          <a:stretch/>
        </p:blipFill>
        <p:spPr>
          <a:xfrm>
            <a:off x="9417366" y="2921266"/>
            <a:ext cx="2579993" cy="3705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4" t="95359" r="34563" b="1221"/>
          <a:stretch/>
        </p:blipFill>
        <p:spPr>
          <a:xfrm>
            <a:off x="9417366" y="3269879"/>
            <a:ext cx="1054675" cy="31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2"/>
          <a:stretch/>
        </p:blipFill>
        <p:spPr>
          <a:xfrm>
            <a:off x="2711949" y="165100"/>
            <a:ext cx="6768103" cy="64234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8" t="94773" r="4079" b="147"/>
          <a:stretch/>
        </p:blipFill>
        <p:spPr>
          <a:xfrm>
            <a:off x="9417366" y="3847841"/>
            <a:ext cx="1511948" cy="4913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2" t="95401" r="19517" b="1122"/>
          <a:stretch/>
        </p:blipFill>
        <p:spPr>
          <a:xfrm>
            <a:off x="9434427" y="3590818"/>
            <a:ext cx="1326356" cy="3079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77" r="79116" b="342"/>
          <a:stretch/>
        </p:blipFill>
        <p:spPr>
          <a:xfrm>
            <a:off x="9548104" y="2130107"/>
            <a:ext cx="1357312" cy="330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4" t="94382" r="71690" b="734"/>
          <a:stretch/>
        </p:blipFill>
        <p:spPr>
          <a:xfrm>
            <a:off x="9403351" y="2463003"/>
            <a:ext cx="815343" cy="5064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9" t="95329" r="45701" b="881"/>
          <a:stretch/>
        </p:blipFill>
        <p:spPr>
          <a:xfrm>
            <a:off x="9417366" y="2921266"/>
            <a:ext cx="2579993" cy="3705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4" t="95359" r="34563" b="1221"/>
          <a:stretch/>
        </p:blipFill>
        <p:spPr>
          <a:xfrm>
            <a:off x="9417366" y="3269879"/>
            <a:ext cx="1054675" cy="31824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1038" y="657225"/>
            <a:ext cx="9144000" cy="67151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PLSC - RISK FACTORS vs IMMUNIZATION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3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1038" y="657225"/>
            <a:ext cx="9144000" cy="6715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MFA </a:t>
            </a:r>
            <a:r>
              <a:rPr lang="mr-IN" dirty="0" smtClean="0"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Risk factors, SPENDINGs and IMMUNIZATION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0"/>
          <a:stretch/>
        </p:blipFill>
        <p:spPr>
          <a:xfrm>
            <a:off x="2574131" y="1266871"/>
            <a:ext cx="7043738" cy="5265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8" t="94773" r="4079" b="147"/>
          <a:stretch/>
        </p:blipFill>
        <p:spPr>
          <a:xfrm>
            <a:off x="9417366" y="3847841"/>
            <a:ext cx="1511948" cy="491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2" t="95401" r="19517" b="1122"/>
          <a:stretch/>
        </p:blipFill>
        <p:spPr>
          <a:xfrm>
            <a:off x="9434427" y="3590818"/>
            <a:ext cx="1326356" cy="307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77" r="79116" b="342"/>
          <a:stretch/>
        </p:blipFill>
        <p:spPr>
          <a:xfrm>
            <a:off x="9548104" y="2130107"/>
            <a:ext cx="1357312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4" t="94382" r="71690" b="734"/>
          <a:stretch/>
        </p:blipFill>
        <p:spPr>
          <a:xfrm>
            <a:off x="9403351" y="2463003"/>
            <a:ext cx="815343" cy="506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9" t="95329" r="45701" b="881"/>
          <a:stretch/>
        </p:blipFill>
        <p:spPr>
          <a:xfrm>
            <a:off x="9417366" y="2921266"/>
            <a:ext cx="2579993" cy="370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4" t="95359" r="34563" b="1221"/>
          <a:stretch/>
        </p:blipFill>
        <p:spPr>
          <a:xfrm>
            <a:off x="9417366" y="3269879"/>
            <a:ext cx="1054675" cy="31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INTRODUCTION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3" y="1457325"/>
            <a:ext cx="8928100" cy="3365500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511692" y="4951413"/>
            <a:ext cx="5168617" cy="388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cap="none" dirty="0" smtClean="0">
                <a:latin typeface="Helvetica Neue" charset="0"/>
                <a:ea typeface="Helvetica Neue" charset="0"/>
                <a:cs typeface="Helvetica Neue" charset="0"/>
              </a:rPr>
              <a:t>175 Observations on 16 quantitative variables</a:t>
            </a:r>
            <a:endParaRPr lang="en-US" sz="1800" b="1" cap="none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81038" y="619125"/>
            <a:ext cx="9144000" cy="6715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MFA </a:t>
            </a:r>
            <a:r>
              <a:rPr lang="mr-IN" dirty="0" smtClean="0"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Risk factors, SPENDINGs and IMMUNIZATION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9" y="1193800"/>
            <a:ext cx="6715123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6"/>
          <a:stretch/>
        </p:blipFill>
        <p:spPr>
          <a:xfrm>
            <a:off x="7396161" y="1290637"/>
            <a:ext cx="4310830" cy="527526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1038" y="619125"/>
            <a:ext cx="9144000" cy="6715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MFA </a:t>
            </a:r>
            <a:r>
              <a:rPr lang="mr-IN" dirty="0" smtClean="0"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Risk factors, SPENDINGs and IMMUNIZATION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6206330" y="3378199"/>
            <a:ext cx="2379662" cy="3762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PEOPLE (in Millions)</a:t>
            </a:r>
            <a:endParaRPr lang="en-US" sz="14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2900" y="1447800"/>
            <a:ext cx="0" cy="46482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0"/>
          <a:stretch/>
        </p:blipFill>
        <p:spPr>
          <a:xfrm>
            <a:off x="70245" y="1300012"/>
            <a:ext cx="7043738" cy="52658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8" t="94773" r="4079" b="147"/>
          <a:stretch/>
        </p:blipFill>
        <p:spPr>
          <a:xfrm>
            <a:off x="4930974" y="3165534"/>
            <a:ext cx="1511948" cy="4913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2" t="95401" r="19517" b="1122"/>
          <a:stretch/>
        </p:blipFill>
        <p:spPr>
          <a:xfrm>
            <a:off x="4948035" y="2908511"/>
            <a:ext cx="1326356" cy="307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77" r="79116" b="342"/>
          <a:stretch/>
        </p:blipFill>
        <p:spPr>
          <a:xfrm>
            <a:off x="5061712" y="1447800"/>
            <a:ext cx="1357312" cy="330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4" t="94382" r="71690" b="734"/>
          <a:stretch/>
        </p:blipFill>
        <p:spPr>
          <a:xfrm>
            <a:off x="4916959" y="1780696"/>
            <a:ext cx="815343" cy="506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9" t="95329" r="45701" b="881"/>
          <a:stretch/>
        </p:blipFill>
        <p:spPr>
          <a:xfrm>
            <a:off x="4930974" y="2238959"/>
            <a:ext cx="2579993" cy="370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4" t="95359" r="34563" b="1221"/>
          <a:stretch/>
        </p:blipFill>
        <p:spPr>
          <a:xfrm>
            <a:off x="4930974" y="2587572"/>
            <a:ext cx="1054675" cy="31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1038" y="619125"/>
            <a:ext cx="9144000" cy="6715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CONCLUSIONs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68168" y="1504950"/>
            <a:ext cx="982662" cy="4603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PCA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3800" y="1965323"/>
            <a:ext cx="9271397" cy="6302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There is a geographic trend in health measures </a:t>
            </a:r>
            <a:r>
              <a:rPr lang="mr-IN" sz="1800" cap="none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sz="1800" cap="none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Africa vs Europe. Effect due to Total Cholesterol and BMI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668168" y="2825748"/>
            <a:ext cx="982662" cy="4603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CA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23799" y="3286121"/>
            <a:ext cx="9271397" cy="11191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Africans, Asians and South Americans are healthier (based on Total Cholesterol &amp; BMI ) than Europeans and North Americans </a:t>
            </a:r>
          </a:p>
          <a:p>
            <a:pPr algn="ctr"/>
            <a:endParaRPr lang="en-US" sz="1800" cap="none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800" cap="none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Obesity rate is higher among Polynesians and Micronesians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602680" y="4592632"/>
            <a:ext cx="1113634" cy="4889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DICA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23799" y="5122843"/>
            <a:ext cx="9271397" cy="6254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The group effects among regions of interest were significant except between Asia and Europe </a:t>
            </a:r>
          </a:p>
        </p:txBody>
      </p:sp>
    </p:spTree>
    <p:extLst>
      <p:ext uri="{BB962C8B-B14F-4D97-AF65-F5344CB8AC3E}">
        <p14:creationId xmlns:p14="http://schemas.microsoft.com/office/powerpoint/2010/main" val="92417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1038" y="619125"/>
            <a:ext cx="9144000" cy="6715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CONCLUSIONs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26484" y="1435100"/>
            <a:ext cx="1139032" cy="5302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PLSC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60302" y="1965323"/>
            <a:ext cx="9271397" cy="8413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Linear relationship between Risk Factors and Spending for Asia &amp; South America</a:t>
            </a:r>
          </a:p>
          <a:p>
            <a:pPr algn="ctr"/>
            <a:endParaRPr lang="en-US" sz="1800" cap="none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800" cap="none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No relationship between Risk Factors and Immunization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04669" y="3106736"/>
            <a:ext cx="982662" cy="4603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MFA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60302" y="3603618"/>
            <a:ext cx="9271397" cy="21351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Risk Factors independent of Population rate </a:t>
            </a:r>
          </a:p>
          <a:p>
            <a:pPr algn="ctr"/>
            <a:endParaRPr lang="en-US" sz="1800" cap="none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800" cap="none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Higher Spending due to unhealthier population and increased health care cost</a:t>
            </a:r>
          </a:p>
          <a:p>
            <a:pPr algn="ctr"/>
            <a:endParaRPr lang="en-US" sz="1800" cap="none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800" cap="none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Trends in Risk Factors mainly due to lifestyle differences </a:t>
            </a:r>
          </a:p>
          <a:p>
            <a:pPr algn="ctr"/>
            <a:endParaRPr lang="en-US" sz="1800" cap="none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800" cap="none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algn="ctr"/>
            <a:endParaRPr lang="en-US" sz="1800" cap="none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en-US" sz="1800" cap="none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5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50" y="88566"/>
            <a:ext cx="6495399" cy="649539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HEATMAP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1584" y="3382027"/>
            <a:ext cx="3908120" cy="142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35241" y="2228672"/>
            <a:ext cx="8121519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Is there some geographic </a:t>
            </a: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trend in health measures 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If there is a trend, are the group effects significant 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Is there any relationship between Risk Factors and Spending 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Is there any relationship between Risk Factors and </a:t>
            </a: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Immunization 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How does the different blocks in the dataset relate to each other 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MOTIVATION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1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PCA - RISK FACTORS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8" y="1268731"/>
            <a:ext cx="7515225" cy="48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5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PCA - RISK FACTORS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8" y="1268731"/>
            <a:ext cx="7515225" cy="48526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77200" y="792926"/>
            <a:ext cx="3971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Is there some geographic trend ?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3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PCA - RISK FACTORS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5"/>
          <a:stretch/>
        </p:blipFill>
        <p:spPr>
          <a:xfrm>
            <a:off x="2338388" y="1268731"/>
            <a:ext cx="7515225" cy="48526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6309" y="21209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AFRICA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2965" y="44263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39D02"/>
                </a:solidFill>
                <a:latin typeface="Helvetica Neue" charset="0"/>
                <a:ea typeface="Helvetica Neue" charset="0"/>
                <a:cs typeface="Helvetica Neue" charset="0"/>
              </a:rPr>
              <a:t>ASIA</a:t>
            </a:r>
            <a:endParaRPr lang="en-US" dirty="0">
              <a:solidFill>
                <a:srgbClr val="E39D0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7500" y="212090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0E442"/>
                </a:solidFill>
                <a:latin typeface="Helvetica Neue" charset="0"/>
                <a:ea typeface="Helvetica Neue" charset="0"/>
                <a:cs typeface="Helvetica Neue" charset="0"/>
              </a:rPr>
              <a:t>EUROPE</a:t>
            </a:r>
            <a:endParaRPr lang="en-US" dirty="0">
              <a:solidFill>
                <a:srgbClr val="F0E44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2810" y="371439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7FEFF"/>
                </a:solidFill>
                <a:latin typeface="Helvetica Neue" charset="0"/>
                <a:ea typeface="Helvetica Neue" charset="0"/>
                <a:cs typeface="Helvetica Neue" charset="0"/>
              </a:rPr>
              <a:t>POLYNESIA</a:t>
            </a:r>
            <a:endParaRPr lang="en-US" dirty="0">
              <a:solidFill>
                <a:srgbClr val="97FE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4827" y="450655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78A7"/>
                </a:solidFill>
                <a:latin typeface="Helvetica Neue" charset="0"/>
                <a:ea typeface="Helvetica Neue" charset="0"/>
                <a:cs typeface="Helvetica Neue" charset="0"/>
              </a:rPr>
              <a:t>N</a:t>
            </a:r>
            <a:r>
              <a:rPr lang="en-US" dirty="0" smtClean="0">
                <a:solidFill>
                  <a:srgbClr val="CD78A7"/>
                </a:solidFill>
                <a:latin typeface="Helvetica Neue" charset="0"/>
                <a:ea typeface="Helvetica Neue" charset="0"/>
                <a:cs typeface="Helvetica Neue" charset="0"/>
              </a:rPr>
              <a:t>. AMERICA</a:t>
            </a:r>
            <a:endParaRPr lang="en-US" dirty="0">
              <a:solidFill>
                <a:srgbClr val="CD78A7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215" y="355973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19E73"/>
                </a:solidFill>
                <a:latin typeface="Helvetica Neue" charset="0"/>
                <a:ea typeface="Helvetica Neue" charset="0"/>
                <a:cs typeface="Helvetica Neue" charset="0"/>
              </a:rPr>
              <a:t>CARIBBEAN</a:t>
            </a:r>
            <a:endParaRPr lang="en-US" dirty="0">
              <a:solidFill>
                <a:srgbClr val="019E7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43015" y="310689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55E00"/>
                </a:solidFill>
                <a:latin typeface="Helvetica Neue" charset="0"/>
                <a:ea typeface="Helvetica Neue" charset="0"/>
                <a:cs typeface="Helvetica Neue" charset="0"/>
              </a:rPr>
              <a:t>MICRONESIA</a:t>
            </a:r>
            <a:endParaRPr lang="en-US" dirty="0">
              <a:solidFill>
                <a:srgbClr val="D55E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5689" y="480913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AE"/>
                </a:solidFill>
                <a:latin typeface="Helvetica Neue" charset="0"/>
                <a:ea typeface="Helvetica Neue" charset="0"/>
                <a:cs typeface="Helvetica Neue" charset="0"/>
              </a:rPr>
              <a:t>MELANESIA</a:t>
            </a:r>
            <a:endParaRPr lang="en-US" dirty="0">
              <a:solidFill>
                <a:srgbClr val="0070A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6796" y="405701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6B4E9"/>
                </a:solidFill>
                <a:latin typeface="Helvetica Neue" charset="0"/>
                <a:ea typeface="Helvetica Neue" charset="0"/>
                <a:cs typeface="Helvetica Neue" charset="0"/>
              </a:rPr>
              <a:t>AUSTRALIA &amp; NEW ZEALAND</a:t>
            </a:r>
            <a:endParaRPr lang="en-US" dirty="0">
              <a:solidFill>
                <a:srgbClr val="56B4E9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34826" y="4426348"/>
            <a:ext cx="252831" cy="11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96506" y="428178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A30E3"/>
                </a:solidFill>
                <a:latin typeface="Helvetica Neue" charset="0"/>
                <a:ea typeface="Helvetica Neue" charset="0"/>
                <a:cs typeface="Helvetica Neue" charset="0"/>
              </a:rPr>
              <a:t>S. AMERICA</a:t>
            </a:r>
            <a:endParaRPr lang="en-US" dirty="0">
              <a:solidFill>
                <a:srgbClr val="8A30E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PCA - RISK FACTORS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221" y="1328737"/>
            <a:ext cx="5061559" cy="50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5893" y="2286000"/>
            <a:ext cx="20320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eft Brace 3"/>
          <p:cNvSpPr/>
          <p:nvPr/>
        </p:nvSpPr>
        <p:spPr>
          <a:xfrm>
            <a:off x="2984600" y="2387600"/>
            <a:ext cx="339385" cy="6934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72320" y="2734327"/>
            <a:ext cx="51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>
            <a:off x="2127090" y="2483625"/>
            <a:ext cx="345230" cy="250703"/>
          </a:xfrm>
          <a:prstGeom prst="bentConnector3">
            <a:avLst>
              <a:gd name="adj1" fmla="val -1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2127090" y="2734327"/>
            <a:ext cx="345230" cy="250703"/>
          </a:xfrm>
          <a:prstGeom prst="bentConnector3">
            <a:avLst>
              <a:gd name="adj1" fmla="val -1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127090" y="2734327"/>
            <a:ext cx="345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3358" y="231434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IDEAL</a:t>
            </a:r>
            <a:endParaRPr lang="en-US" sz="1600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038" y="2565052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BORDERLINE</a:t>
            </a:r>
            <a:endParaRPr lang="en-US" sz="1600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63831" y="283190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HIGH</a:t>
            </a:r>
            <a:endParaRPr lang="en-US" sz="1600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Left Brace 25"/>
          <p:cNvSpPr/>
          <p:nvPr/>
        </p:nvSpPr>
        <p:spPr>
          <a:xfrm>
            <a:off x="3977004" y="3081055"/>
            <a:ext cx="204491" cy="4842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64724" y="3329858"/>
            <a:ext cx="51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3207262" y="3183628"/>
            <a:ext cx="257462" cy="133531"/>
          </a:xfrm>
          <a:prstGeom prst="bentConnector3">
            <a:avLst>
              <a:gd name="adj1" fmla="val 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203778" y="3317158"/>
            <a:ext cx="257462" cy="133531"/>
          </a:xfrm>
          <a:prstGeom prst="bentConnector3">
            <a:avLst>
              <a:gd name="adj1" fmla="val 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203778" y="3317158"/>
            <a:ext cx="345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51840" y="29688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IDEAL</a:t>
            </a:r>
            <a:endParaRPr lang="en-US" sz="1400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1369" y="334488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HIGH</a:t>
            </a:r>
            <a:endParaRPr lang="en-US" sz="1400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47857" y="316168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PRE</a:t>
            </a:r>
            <a:endParaRPr lang="en-US" sz="1400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3977003" y="3693204"/>
            <a:ext cx="204491" cy="5104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551840" y="3948611"/>
            <a:ext cx="1431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V="1">
            <a:off x="2098230" y="3487337"/>
            <a:ext cx="497147" cy="423853"/>
          </a:xfrm>
          <a:prstGeom prst="bentConnector3">
            <a:avLst>
              <a:gd name="adj1" fmla="val 99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>
            <a:off x="2091340" y="3984484"/>
            <a:ext cx="497147" cy="423853"/>
          </a:xfrm>
          <a:prstGeom prst="bentConnector3">
            <a:avLst>
              <a:gd name="adj1" fmla="val 99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127090" y="3801127"/>
            <a:ext cx="43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124093" y="4120675"/>
            <a:ext cx="43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99325" y="3304577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UNDER</a:t>
            </a:r>
            <a:endParaRPr lang="en-US" sz="1400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87666" y="3638088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IDEAL</a:t>
            </a:r>
            <a:endParaRPr lang="en-US" sz="1400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23655" y="392412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OVER</a:t>
            </a:r>
            <a:endParaRPr lang="en-US" sz="1400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11346" y="4259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OBESE</a:t>
            </a:r>
            <a:endParaRPr lang="en-US" sz="1400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681038" y="657225"/>
            <a:ext cx="9144000" cy="6715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Eh</a:t>
            </a:r>
            <a:r>
              <a:rPr lang="mr-IN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WAIT !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457" y="22050"/>
            <a:ext cx="5858232" cy="65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7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 Fitness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tf02922391</Template>
  <TotalTime>5468</TotalTime>
  <Words>385</Words>
  <Application>Microsoft Macintosh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Helvetica Neue</vt:lpstr>
      <vt:lpstr>Arial</vt:lpstr>
      <vt:lpstr>Health Fitness 16x9</vt:lpstr>
      <vt:lpstr>WORLD HEALTH</vt:lpstr>
      <vt:lpstr>INTRODUCTION</vt:lpstr>
      <vt:lpstr>HEATMAP</vt:lpstr>
      <vt:lpstr>MOTIVATION</vt:lpstr>
      <vt:lpstr>PCA - RISK FACTORS </vt:lpstr>
      <vt:lpstr>PCA - RISK FACTORS </vt:lpstr>
      <vt:lpstr>PCA - RISK FACTORS </vt:lpstr>
      <vt:lpstr>PCA - RISK FACTORS </vt:lpstr>
      <vt:lpstr>Eh…WAIT !</vt:lpstr>
      <vt:lpstr>MCA - RISK FACTORS </vt:lpstr>
      <vt:lpstr>MCA - RISK FACTORS </vt:lpstr>
      <vt:lpstr>MCA - RISK FACTORS </vt:lpstr>
      <vt:lpstr>MCA - RISK FACTORS </vt:lpstr>
      <vt:lpstr>DICA - RISK FACTORS </vt:lpstr>
      <vt:lpstr>RISK FACTORS vs SPENDINGS</vt:lpstr>
      <vt:lpstr>RISK FACTORS vs SPENDINGS</vt:lpstr>
      <vt:lpstr>PLSC - RISK FACTORS vs SPENDINGS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Pictures layout</dc:title>
  <dc:creator>Sudheesh, Athul</dc:creator>
  <cp:lastModifiedBy>Sudheesh, Athul</cp:lastModifiedBy>
  <cp:revision>69</cp:revision>
  <dcterms:created xsi:type="dcterms:W3CDTF">2017-11-29T05:17:43Z</dcterms:created>
  <dcterms:modified xsi:type="dcterms:W3CDTF">2017-12-04T04:33:15Z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