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9"/>
  </p:notesMasterIdLst>
  <p:handoutMasterIdLst>
    <p:handoutMasterId r:id="rId30"/>
  </p:handoutMasterIdLst>
  <p:sldIdLst>
    <p:sldId id="314" r:id="rId5"/>
    <p:sldId id="304" r:id="rId6"/>
    <p:sldId id="281" r:id="rId7"/>
    <p:sldId id="282" r:id="rId8"/>
    <p:sldId id="317" r:id="rId9"/>
    <p:sldId id="323" r:id="rId10"/>
    <p:sldId id="329" r:id="rId11"/>
    <p:sldId id="324" r:id="rId12"/>
    <p:sldId id="325" r:id="rId13"/>
    <p:sldId id="326" r:id="rId14"/>
    <p:sldId id="327" r:id="rId15"/>
    <p:sldId id="328" r:id="rId16"/>
    <p:sldId id="330" r:id="rId17"/>
    <p:sldId id="331" r:id="rId18"/>
    <p:sldId id="332" r:id="rId19"/>
    <p:sldId id="333" r:id="rId20"/>
    <p:sldId id="334" r:id="rId21"/>
    <p:sldId id="335" r:id="rId22"/>
    <p:sldId id="336" r:id="rId23"/>
    <p:sldId id="337" r:id="rId24"/>
    <p:sldId id="338" r:id="rId25"/>
    <p:sldId id="322" r:id="rId26"/>
    <p:sldId id="340" r:id="rId27"/>
    <p:sldId id="297" r:id="rId2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1" d="100"/>
          <a:sy n="81" d="100"/>
        </p:scale>
        <p:origin x="754" y="6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a:t>video content retrieval system</a:t>
            </a:r>
          </a:p>
        </p:txBody>
      </p:sp>
    </p:spTree>
    <p:extLst>
      <p:ext uri="{BB962C8B-B14F-4D97-AF65-F5344CB8AC3E}">
        <p14:creationId xmlns:p14="http://schemas.microsoft.com/office/powerpoint/2010/main" val="1131718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87CA-2A98-FB2B-71F6-46232380BBA7}"/>
              </a:ext>
            </a:extLst>
          </p:cNvPr>
          <p:cNvSpPr>
            <a:spLocks noGrp="1"/>
          </p:cNvSpPr>
          <p:nvPr>
            <p:ph type="title"/>
          </p:nvPr>
        </p:nvSpPr>
        <p:spPr>
          <a:xfrm>
            <a:off x="914400" y="457199"/>
            <a:ext cx="10511627" cy="1012785"/>
          </a:xfrm>
        </p:spPr>
        <p:txBody>
          <a:bodyPr/>
          <a:lstStyle/>
          <a:p>
            <a:r>
              <a:rPr lang="en-IN" sz="3600" b="1" kern="100" dirty="0">
                <a:effectLst/>
                <a:ea typeface="Calibri" panose="020F0502020204030204" pitchFamily="34" charset="0"/>
                <a:cs typeface="Times New Roman" panose="02020603050405020304" pitchFamily="18" charset="0"/>
              </a:rPr>
              <a:t>External Interface Requirements</a:t>
            </a:r>
            <a:endParaRPr lang="en-IN" dirty="0"/>
          </a:p>
        </p:txBody>
      </p:sp>
      <p:sp>
        <p:nvSpPr>
          <p:cNvPr id="3" name="Content Placeholder 2">
            <a:extLst>
              <a:ext uri="{FF2B5EF4-FFF2-40B4-BE49-F238E27FC236}">
                <a16:creationId xmlns:a16="http://schemas.microsoft.com/office/drawing/2014/main" id="{19CAF1FF-702B-9D17-B02D-CFCE2D295561}"/>
              </a:ext>
            </a:extLst>
          </p:cNvPr>
          <p:cNvSpPr>
            <a:spLocks noGrp="1"/>
          </p:cNvSpPr>
          <p:nvPr>
            <p:ph sz="quarter" idx="4"/>
          </p:nvPr>
        </p:nvSpPr>
        <p:spPr>
          <a:xfrm>
            <a:off x="914399" y="2234153"/>
            <a:ext cx="10511627" cy="4166648"/>
          </a:xfrm>
        </p:spPr>
        <p:txBody>
          <a:bodyPr>
            <a:normAutofit/>
          </a:bodyPr>
          <a:lstStyle/>
          <a:p>
            <a:pPr marL="0" indent="0" algn="just">
              <a:lnSpc>
                <a:spcPct val="107000"/>
              </a:lnSpc>
              <a:spcAft>
                <a:spcPts val="800"/>
              </a:spcAft>
              <a:buNone/>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1. User Interface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 web-based Graphical User Interface (GUI) developed.</a:t>
            </a: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Components for video upload, text-based search queries, and results visualization.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Interface to enable users to view the retrieved video segments.</a:t>
            </a: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SzPts val="1000"/>
              <a:buNone/>
              <a:tabLst>
                <a:tab pos="457200" algn="l"/>
              </a:tabLst>
            </a:pPr>
            <a:r>
              <a:rPr lang="en-IN" b="1" kern="100" dirty="0">
                <a:effectLst/>
                <a:latin typeface="Times New Roman" panose="02020603050405020304" pitchFamily="18" charset="0"/>
                <a:ea typeface="Calibri" panose="020F0502020204030204" pitchFamily="34" charset="0"/>
                <a:cs typeface="Times New Roman" panose="02020603050405020304" pitchFamily="18" charset="0"/>
              </a:rPr>
              <a:t>2. Hardware Interface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ct val="107000"/>
              </a:lnSpc>
              <a:spcAft>
                <a:spcPts val="800"/>
              </a:spcAft>
              <a:buSzPts val="1000"/>
              <a:buNone/>
              <a:tabLst>
                <a:tab pos="457200" algn="l"/>
              </a:tabLs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The system shall support GPU acceleration to facilitate faster processing of video data and efficient model inference.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dirty="0"/>
          </a:p>
        </p:txBody>
      </p:sp>
      <p:sp>
        <p:nvSpPr>
          <p:cNvPr id="4" name="Slide Number Placeholder 3">
            <a:extLst>
              <a:ext uri="{FF2B5EF4-FFF2-40B4-BE49-F238E27FC236}">
                <a16:creationId xmlns:a16="http://schemas.microsoft.com/office/drawing/2014/main" id="{54262AC3-0E05-65D5-2941-419CC0EF9398}"/>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321894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372EC-8665-3967-8E39-7813B13E5489}"/>
              </a:ext>
            </a:extLst>
          </p:cNvPr>
          <p:cNvSpPr>
            <a:spLocks noGrp="1"/>
          </p:cNvSpPr>
          <p:nvPr>
            <p:ph type="title"/>
          </p:nvPr>
        </p:nvSpPr>
        <p:spPr>
          <a:xfrm>
            <a:off x="914399" y="939587"/>
            <a:ext cx="10511627" cy="1012785"/>
          </a:xfrm>
        </p:spPr>
        <p:txBody>
          <a:bodyPr/>
          <a:lstStyle/>
          <a:p>
            <a:r>
              <a:rPr lang="en-IN" sz="3600" b="1" kern="100" dirty="0">
                <a:effectLst/>
                <a:ea typeface="Calibri" panose="020F0502020204030204" pitchFamily="34" charset="0"/>
                <a:cs typeface="Times New Roman" panose="02020603050405020304" pitchFamily="18" charset="0"/>
              </a:rPr>
              <a:t> Design Constraints</a:t>
            </a:r>
            <a:endParaRPr lang="en-IN" dirty="0"/>
          </a:p>
        </p:txBody>
      </p:sp>
      <p:sp>
        <p:nvSpPr>
          <p:cNvPr id="3" name="Content Placeholder 2">
            <a:extLst>
              <a:ext uri="{FF2B5EF4-FFF2-40B4-BE49-F238E27FC236}">
                <a16:creationId xmlns:a16="http://schemas.microsoft.com/office/drawing/2014/main" id="{CC058D4D-17C1-B6D8-4D6C-7CBC43A3D20E}"/>
              </a:ext>
            </a:extLst>
          </p:cNvPr>
          <p:cNvSpPr>
            <a:spLocks noGrp="1"/>
          </p:cNvSpPr>
          <p:nvPr>
            <p:ph sz="quarter" idx="4"/>
          </p:nvPr>
        </p:nvSpPr>
        <p:spPr>
          <a:xfrm>
            <a:off x="1076227" y="2198645"/>
            <a:ext cx="10039546" cy="3484659"/>
          </a:xfrm>
        </p:spPr>
        <p:txBody>
          <a:bodyPr>
            <a:normAutofit/>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user interface must be cross-platform compatible, preferably web-based.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system architecture must be modular to allow for easy updates and the addition of new features.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8706803-4806-5A89-8D4C-00C2402C15A0}"/>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3206500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5606E-23E1-3A30-03ED-66695D2774FC}"/>
              </a:ext>
            </a:extLst>
          </p:cNvPr>
          <p:cNvSpPr>
            <a:spLocks noGrp="1"/>
          </p:cNvSpPr>
          <p:nvPr>
            <p:ph type="title"/>
          </p:nvPr>
        </p:nvSpPr>
        <p:spPr/>
        <p:txBody>
          <a:bodyPr/>
          <a:lstStyle/>
          <a:p>
            <a:r>
              <a:rPr lang="en-IN" sz="3600" b="1" kern="100" dirty="0">
                <a:effectLst/>
                <a:ea typeface="Calibri" panose="020F0502020204030204" pitchFamily="34" charset="0"/>
                <a:cs typeface="Times New Roman" panose="02020603050405020304" pitchFamily="18" charset="0"/>
              </a:rPr>
              <a:t>Attributes</a:t>
            </a:r>
            <a:endParaRPr lang="en-IN" dirty="0"/>
          </a:p>
        </p:txBody>
      </p:sp>
      <p:sp>
        <p:nvSpPr>
          <p:cNvPr id="3" name="Content Placeholder 2">
            <a:extLst>
              <a:ext uri="{FF2B5EF4-FFF2-40B4-BE49-F238E27FC236}">
                <a16:creationId xmlns:a16="http://schemas.microsoft.com/office/drawing/2014/main" id="{9C5698E5-A418-8000-5BD0-198319A77C6C}"/>
              </a:ext>
            </a:extLst>
          </p:cNvPr>
          <p:cNvSpPr>
            <a:spLocks noGrp="1"/>
          </p:cNvSpPr>
          <p:nvPr>
            <p:ph sz="quarter" idx="4"/>
          </p:nvPr>
        </p:nvSpPr>
        <p:spPr/>
        <p:txBody>
          <a:bodyPr/>
          <a:lstStyle/>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Security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Implement user authentication and authorization mechanisms to restrict access to sensitive video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SzPts val="1000"/>
              <a:buFont typeface="Symbol" panose="05050102010706020507" pitchFamily="18" charset="2"/>
              <a:buChar char=""/>
              <a:tabLst>
                <a:tab pos="457200" algn="l"/>
              </a:tabLs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Maintainability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Ensure the system is developed with clear documentation and modular code to facilitate future maintenance and updates.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dirty="0">
                <a:effectLst/>
                <a:latin typeface="Times New Roman" panose="02020603050405020304" pitchFamily="18" charset="0"/>
                <a:ea typeface="Calibri" panose="020F0502020204030204" pitchFamily="34" charset="0"/>
              </a:rPr>
              <a:t>Scalability</a:t>
            </a:r>
            <a:r>
              <a:rPr lang="en-IN" sz="1800" dirty="0">
                <a:effectLst/>
                <a:latin typeface="Times New Roman" panose="02020603050405020304" pitchFamily="18" charset="0"/>
                <a:ea typeface="Calibri" panose="020F0502020204030204" pitchFamily="34" charset="0"/>
              </a:rPr>
              <a:t>: Design the system to handle increasing volumes of video data by employing efficient indexing and search algorithms</a:t>
            </a:r>
            <a:endParaRPr lang="en-IN" dirty="0"/>
          </a:p>
          <a:p>
            <a:endParaRPr lang="en-IN" dirty="0"/>
          </a:p>
        </p:txBody>
      </p:sp>
      <p:sp>
        <p:nvSpPr>
          <p:cNvPr id="4" name="Slide Number Placeholder 3">
            <a:extLst>
              <a:ext uri="{FF2B5EF4-FFF2-40B4-BE49-F238E27FC236}">
                <a16:creationId xmlns:a16="http://schemas.microsoft.com/office/drawing/2014/main" id="{FDBD8E95-173A-7DBF-1953-2F5000EB2414}"/>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1326246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CA519-BB47-D496-A1CF-ECE7F8233429}"/>
              </a:ext>
            </a:extLst>
          </p:cNvPr>
          <p:cNvSpPr>
            <a:spLocks noGrp="1"/>
          </p:cNvSpPr>
          <p:nvPr>
            <p:ph type="title"/>
          </p:nvPr>
        </p:nvSpPr>
        <p:spPr>
          <a:xfrm>
            <a:off x="758952" y="-223830"/>
            <a:ext cx="10671048" cy="1362057"/>
          </a:xfrm>
        </p:spPr>
        <p:txBody>
          <a:bodyPr/>
          <a:lstStyle/>
          <a:p>
            <a:r>
              <a:rPr lang="en-IN" sz="3200" kern="100" dirty="0">
                <a:effectLst/>
                <a:ea typeface="Calibri" panose="020F0502020204030204" pitchFamily="34" charset="0"/>
                <a:cs typeface="Times New Roman" panose="02020603050405020304" pitchFamily="18" charset="0"/>
              </a:rPr>
              <a:t>CLASS DIAGRAM</a:t>
            </a:r>
            <a:endParaRPr lang="en-IN" sz="5400" dirty="0"/>
          </a:p>
        </p:txBody>
      </p:sp>
      <p:sp>
        <p:nvSpPr>
          <p:cNvPr id="3" name="Slide Number Placeholder 2">
            <a:extLst>
              <a:ext uri="{FF2B5EF4-FFF2-40B4-BE49-F238E27FC236}">
                <a16:creationId xmlns:a16="http://schemas.microsoft.com/office/drawing/2014/main" id="{839DC9AD-FAA3-3459-2B05-17B5572E8334}"/>
              </a:ext>
            </a:extLst>
          </p:cNvPr>
          <p:cNvSpPr>
            <a:spLocks noGrp="1"/>
          </p:cNvSpPr>
          <p:nvPr>
            <p:ph type="sldNum" sz="quarter" idx="12"/>
          </p:nvPr>
        </p:nvSpPr>
        <p:spPr/>
        <p:txBody>
          <a:bodyPr/>
          <a:lstStyle/>
          <a:p>
            <a:fld id="{48F63A3B-78C7-47BE-AE5E-E10140E04643}" type="slidenum">
              <a:rPr lang="en-US" smtClean="0"/>
              <a:pPr/>
              <a:t>13</a:t>
            </a:fld>
            <a:endParaRPr lang="en-US" dirty="0"/>
          </a:p>
        </p:txBody>
      </p:sp>
      <p:pic>
        <p:nvPicPr>
          <p:cNvPr id="4" name="Graphic 2">
            <a:extLst>
              <a:ext uri="{FF2B5EF4-FFF2-40B4-BE49-F238E27FC236}">
                <a16:creationId xmlns:a16="http://schemas.microsoft.com/office/drawing/2014/main" id="{B3975DBB-4576-607D-6F31-FF47DDB94D1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524" y="1017873"/>
            <a:ext cx="11406433" cy="5721350"/>
          </a:xfrm>
          <a:prstGeom prst="rect">
            <a:avLst/>
          </a:prstGeom>
        </p:spPr>
      </p:pic>
    </p:spTree>
    <p:extLst>
      <p:ext uri="{BB962C8B-B14F-4D97-AF65-F5344CB8AC3E}">
        <p14:creationId xmlns:p14="http://schemas.microsoft.com/office/powerpoint/2010/main" val="7995152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07A4C-F4EA-049B-2459-16BC0D0A8FF4}"/>
              </a:ext>
            </a:extLst>
          </p:cNvPr>
          <p:cNvSpPr>
            <a:spLocks noGrp="1"/>
          </p:cNvSpPr>
          <p:nvPr>
            <p:ph type="title"/>
          </p:nvPr>
        </p:nvSpPr>
        <p:spPr>
          <a:xfrm>
            <a:off x="754979" y="-173935"/>
            <a:ext cx="10671048" cy="944217"/>
          </a:xfrm>
        </p:spPr>
        <p:txBody>
          <a:bodyPr/>
          <a:lstStyle/>
          <a:p>
            <a:r>
              <a:rPr lang="en-IN" sz="3200" kern="100" dirty="0">
                <a:effectLst/>
                <a:ea typeface="Calibri" panose="020F0502020204030204" pitchFamily="34" charset="0"/>
                <a:cs typeface="Times New Roman" panose="02020603050405020304" pitchFamily="18" charset="0"/>
              </a:rPr>
              <a:t>USE CASE DIAGRAM</a:t>
            </a:r>
            <a:endParaRPr lang="en-IN" sz="5400" dirty="0"/>
          </a:p>
        </p:txBody>
      </p:sp>
      <p:sp>
        <p:nvSpPr>
          <p:cNvPr id="3" name="Slide Number Placeholder 2">
            <a:extLst>
              <a:ext uri="{FF2B5EF4-FFF2-40B4-BE49-F238E27FC236}">
                <a16:creationId xmlns:a16="http://schemas.microsoft.com/office/drawing/2014/main" id="{D0609BBC-2FB2-1E05-AF42-8AE1EF43E89C}"/>
              </a:ext>
            </a:extLst>
          </p:cNvPr>
          <p:cNvSpPr>
            <a:spLocks noGrp="1"/>
          </p:cNvSpPr>
          <p:nvPr>
            <p:ph type="sldNum" sz="quarter" idx="12"/>
          </p:nvPr>
        </p:nvSpPr>
        <p:spPr/>
        <p:txBody>
          <a:bodyPr/>
          <a:lstStyle/>
          <a:p>
            <a:fld id="{48F63A3B-78C7-47BE-AE5E-E10140E04643}" type="slidenum">
              <a:rPr lang="en-US" smtClean="0"/>
              <a:pPr/>
              <a:t>14</a:t>
            </a:fld>
            <a:endParaRPr lang="en-US" dirty="0"/>
          </a:p>
        </p:txBody>
      </p:sp>
      <p:pic>
        <p:nvPicPr>
          <p:cNvPr id="4" name="Picture 3">
            <a:extLst>
              <a:ext uri="{FF2B5EF4-FFF2-40B4-BE49-F238E27FC236}">
                <a16:creationId xmlns:a16="http://schemas.microsoft.com/office/drawing/2014/main" id="{2A9E986E-28E1-9754-C61B-B9D077B3E9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8677" y="779709"/>
            <a:ext cx="9183757" cy="5807047"/>
          </a:xfrm>
          <a:prstGeom prst="rect">
            <a:avLst/>
          </a:prstGeom>
        </p:spPr>
      </p:pic>
      <p:sp>
        <p:nvSpPr>
          <p:cNvPr id="11" name="Oval 10">
            <a:extLst>
              <a:ext uri="{FF2B5EF4-FFF2-40B4-BE49-F238E27FC236}">
                <a16:creationId xmlns:a16="http://schemas.microsoft.com/office/drawing/2014/main" id="{ECDBEBAB-192F-152C-BD13-11E2BFEF529A}"/>
              </a:ext>
            </a:extLst>
          </p:cNvPr>
          <p:cNvSpPr/>
          <p:nvPr/>
        </p:nvSpPr>
        <p:spPr>
          <a:xfrm>
            <a:off x="2771480" y="2318994"/>
            <a:ext cx="150829" cy="16025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3" name="Straight Connector 12">
            <a:extLst>
              <a:ext uri="{FF2B5EF4-FFF2-40B4-BE49-F238E27FC236}">
                <a16:creationId xmlns:a16="http://schemas.microsoft.com/office/drawing/2014/main" id="{2C4B60A1-F051-44FA-CA7C-87F98A1F9385}"/>
              </a:ext>
            </a:extLst>
          </p:cNvPr>
          <p:cNvCxnSpPr/>
          <p:nvPr/>
        </p:nvCxnSpPr>
        <p:spPr>
          <a:xfrm>
            <a:off x="2846895" y="2479249"/>
            <a:ext cx="0" cy="235671"/>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61ED6AD5-6235-2FCA-6FC6-9D6D96D1EFF1}"/>
              </a:ext>
            </a:extLst>
          </p:cNvPr>
          <p:cNvCxnSpPr>
            <a:cxnSpLocks/>
          </p:cNvCxnSpPr>
          <p:nvPr/>
        </p:nvCxnSpPr>
        <p:spPr>
          <a:xfrm>
            <a:off x="2677212" y="2498103"/>
            <a:ext cx="386499"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F07C17E-BCD5-2406-495C-8EB20F25C928}"/>
              </a:ext>
            </a:extLst>
          </p:cNvPr>
          <p:cNvCxnSpPr/>
          <p:nvPr/>
        </p:nvCxnSpPr>
        <p:spPr>
          <a:xfrm flipH="1">
            <a:off x="2677212" y="2714920"/>
            <a:ext cx="169683" cy="103694"/>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0B0B0FA-A09C-D29F-D73E-8A2C880020A7}"/>
              </a:ext>
            </a:extLst>
          </p:cNvPr>
          <p:cNvCxnSpPr>
            <a:cxnSpLocks/>
          </p:cNvCxnSpPr>
          <p:nvPr/>
        </p:nvCxnSpPr>
        <p:spPr>
          <a:xfrm flipH="1" flipV="1">
            <a:off x="2846895" y="2724347"/>
            <a:ext cx="152400" cy="142973"/>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1D863A3-206E-4D6C-061A-204227C7D66F}"/>
              </a:ext>
            </a:extLst>
          </p:cNvPr>
          <p:cNvCxnSpPr/>
          <p:nvPr/>
        </p:nvCxnSpPr>
        <p:spPr>
          <a:xfrm flipV="1">
            <a:off x="2846895" y="2055043"/>
            <a:ext cx="2450969" cy="4430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331DC2A-9832-1057-0E4D-E0BEC500AEB6}"/>
              </a:ext>
            </a:extLst>
          </p:cNvPr>
          <p:cNvCxnSpPr/>
          <p:nvPr/>
        </p:nvCxnSpPr>
        <p:spPr>
          <a:xfrm>
            <a:off x="2846895" y="2498103"/>
            <a:ext cx="245096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E37A2D25-5A68-145B-1371-00DF24C4DEF6}"/>
              </a:ext>
            </a:extLst>
          </p:cNvPr>
          <p:cNvCxnSpPr/>
          <p:nvPr/>
        </p:nvCxnSpPr>
        <p:spPr>
          <a:xfrm>
            <a:off x="2846895" y="2498103"/>
            <a:ext cx="2450969" cy="930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F2B15E70-3E55-F84D-EBD6-E211D242174B}"/>
              </a:ext>
            </a:extLst>
          </p:cNvPr>
          <p:cNvSpPr txBox="1"/>
          <p:nvPr/>
        </p:nvSpPr>
        <p:spPr>
          <a:xfrm>
            <a:off x="2578230" y="2920014"/>
            <a:ext cx="537327" cy="230832"/>
          </a:xfrm>
          <a:prstGeom prst="rect">
            <a:avLst/>
          </a:prstGeom>
          <a:noFill/>
        </p:spPr>
        <p:txBody>
          <a:bodyPr wrap="none" rtlCol="0">
            <a:spAutoFit/>
          </a:bodyPr>
          <a:lstStyle/>
          <a:p>
            <a:r>
              <a:rPr lang="en-IN" sz="900" b="1" dirty="0">
                <a:latin typeface="Times New Roman" panose="02020603050405020304" pitchFamily="18" charset="0"/>
                <a:cs typeface="Times New Roman" panose="02020603050405020304" pitchFamily="18" charset="0"/>
              </a:rPr>
              <a:t>System</a:t>
            </a:r>
          </a:p>
        </p:txBody>
      </p:sp>
    </p:spTree>
    <p:extLst>
      <p:ext uri="{BB962C8B-B14F-4D97-AF65-F5344CB8AC3E}">
        <p14:creationId xmlns:p14="http://schemas.microsoft.com/office/powerpoint/2010/main" val="263601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E594-086B-D5AC-9000-DE99B1226C2D}"/>
              </a:ext>
            </a:extLst>
          </p:cNvPr>
          <p:cNvSpPr>
            <a:spLocks noGrp="1"/>
          </p:cNvSpPr>
          <p:nvPr>
            <p:ph type="title"/>
          </p:nvPr>
        </p:nvSpPr>
        <p:spPr>
          <a:xfrm>
            <a:off x="754979" y="-341906"/>
            <a:ext cx="10671048" cy="1362057"/>
          </a:xfrm>
        </p:spPr>
        <p:txBody>
          <a:bodyPr/>
          <a:lstStyle/>
          <a:p>
            <a:r>
              <a:rPr lang="en-IN" sz="2800" dirty="0">
                <a:effectLst/>
                <a:ea typeface="Calibri" panose="020F0502020204030204" pitchFamily="34" charset="0"/>
              </a:rPr>
              <a:t>SEQUENCE DIAGRAM</a:t>
            </a:r>
            <a:endParaRPr lang="en-IN" sz="4800" dirty="0"/>
          </a:p>
        </p:txBody>
      </p:sp>
      <p:sp>
        <p:nvSpPr>
          <p:cNvPr id="3" name="Slide Number Placeholder 2">
            <a:extLst>
              <a:ext uri="{FF2B5EF4-FFF2-40B4-BE49-F238E27FC236}">
                <a16:creationId xmlns:a16="http://schemas.microsoft.com/office/drawing/2014/main" id="{FBCDCC0E-5E64-6865-6027-FA2BC547C8F2}"/>
              </a:ext>
            </a:extLst>
          </p:cNvPr>
          <p:cNvSpPr>
            <a:spLocks noGrp="1"/>
          </p:cNvSpPr>
          <p:nvPr>
            <p:ph type="sldNum" sz="quarter" idx="12"/>
          </p:nvPr>
        </p:nvSpPr>
        <p:spPr/>
        <p:txBody>
          <a:bodyPr/>
          <a:lstStyle/>
          <a:p>
            <a:fld id="{48F63A3B-78C7-47BE-AE5E-E10140E04643}" type="slidenum">
              <a:rPr lang="en-US" smtClean="0"/>
              <a:pPr/>
              <a:t>15</a:t>
            </a:fld>
            <a:endParaRPr lang="en-US" dirty="0"/>
          </a:p>
        </p:txBody>
      </p:sp>
      <p:pic>
        <p:nvPicPr>
          <p:cNvPr id="4" name="Picture 3">
            <a:extLst>
              <a:ext uri="{FF2B5EF4-FFF2-40B4-BE49-F238E27FC236}">
                <a16:creationId xmlns:a16="http://schemas.microsoft.com/office/drawing/2014/main" id="{C6D43EAF-F6F1-9FF7-74DA-AF6CF5E2E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522" y="815008"/>
            <a:ext cx="10256363" cy="5887449"/>
          </a:xfrm>
          <a:prstGeom prst="rect">
            <a:avLst/>
          </a:prstGeom>
        </p:spPr>
      </p:pic>
    </p:spTree>
    <p:extLst>
      <p:ext uri="{BB962C8B-B14F-4D97-AF65-F5344CB8AC3E}">
        <p14:creationId xmlns:p14="http://schemas.microsoft.com/office/powerpoint/2010/main" val="272209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99417-981D-5B1E-12F2-CA3A96C34B28}"/>
              </a:ext>
            </a:extLst>
          </p:cNvPr>
          <p:cNvSpPr>
            <a:spLocks noGrp="1"/>
          </p:cNvSpPr>
          <p:nvPr>
            <p:ph type="title"/>
          </p:nvPr>
        </p:nvSpPr>
        <p:spPr>
          <a:xfrm>
            <a:off x="765973" y="-302149"/>
            <a:ext cx="10671048" cy="1362057"/>
          </a:xfrm>
        </p:spPr>
        <p:txBody>
          <a:bodyPr/>
          <a:lstStyle/>
          <a:p>
            <a:r>
              <a:rPr lang="en-IN" sz="2800" kern="100" dirty="0">
                <a:effectLst/>
                <a:ea typeface="Calibri" panose="020F0502020204030204" pitchFamily="34" charset="0"/>
                <a:cs typeface="Times New Roman" panose="02020603050405020304" pitchFamily="18" charset="0"/>
              </a:rPr>
              <a:t>VIDEO UPLOAD PROCESS</a:t>
            </a:r>
            <a:endParaRPr lang="en-IN" sz="4800" dirty="0"/>
          </a:p>
        </p:txBody>
      </p:sp>
      <p:sp>
        <p:nvSpPr>
          <p:cNvPr id="3" name="Slide Number Placeholder 2">
            <a:extLst>
              <a:ext uri="{FF2B5EF4-FFF2-40B4-BE49-F238E27FC236}">
                <a16:creationId xmlns:a16="http://schemas.microsoft.com/office/drawing/2014/main" id="{ACA45FF3-1857-9791-3007-45227DE91B5C}"/>
              </a:ext>
            </a:extLst>
          </p:cNvPr>
          <p:cNvSpPr>
            <a:spLocks noGrp="1"/>
          </p:cNvSpPr>
          <p:nvPr>
            <p:ph type="sldNum" sz="quarter" idx="12"/>
          </p:nvPr>
        </p:nvSpPr>
        <p:spPr/>
        <p:txBody>
          <a:bodyPr/>
          <a:lstStyle/>
          <a:p>
            <a:fld id="{48F63A3B-78C7-47BE-AE5E-E10140E04643}" type="slidenum">
              <a:rPr lang="en-US" smtClean="0"/>
              <a:pPr/>
              <a:t>16</a:t>
            </a:fld>
            <a:endParaRPr lang="en-US" dirty="0"/>
          </a:p>
        </p:txBody>
      </p:sp>
      <p:pic>
        <p:nvPicPr>
          <p:cNvPr id="4" name="Graphic 5">
            <a:extLst>
              <a:ext uri="{FF2B5EF4-FFF2-40B4-BE49-F238E27FC236}">
                <a16:creationId xmlns:a16="http://schemas.microsoft.com/office/drawing/2014/main" id="{F64B83C7-9C94-2927-75D6-DFA17F106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3244" y="834887"/>
            <a:ext cx="10187608" cy="5824330"/>
          </a:xfrm>
          <a:prstGeom prst="rect">
            <a:avLst/>
          </a:prstGeom>
        </p:spPr>
      </p:pic>
    </p:spTree>
    <p:extLst>
      <p:ext uri="{BB962C8B-B14F-4D97-AF65-F5344CB8AC3E}">
        <p14:creationId xmlns:p14="http://schemas.microsoft.com/office/powerpoint/2010/main" val="2370302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342C9-A1FB-0887-2807-B164D34697F7}"/>
              </a:ext>
            </a:extLst>
          </p:cNvPr>
          <p:cNvSpPr>
            <a:spLocks noGrp="1"/>
          </p:cNvSpPr>
          <p:nvPr>
            <p:ph type="title"/>
          </p:nvPr>
        </p:nvSpPr>
        <p:spPr>
          <a:xfrm>
            <a:off x="765973" y="238540"/>
            <a:ext cx="10671048" cy="1007138"/>
          </a:xfrm>
        </p:spPr>
        <p:txBody>
          <a:bodyPr/>
          <a:lstStyle/>
          <a:p>
            <a:r>
              <a:rPr lang="en-IN" sz="2800" kern="100" dirty="0">
                <a:effectLst/>
                <a:ea typeface="Calibri" panose="020F0502020204030204" pitchFamily="34" charset="0"/>
                <a:cs typeface="Times New Roman" panose="02020603050405020304" pitchFamily="18" charset="0"/>
              </a:rPr>
              <a:t>CAPTION GENERATION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lide Number Placeholder 2">
            <a:extLst>
              <a:ext uri="{FF2B5EF4-FFF2-40B4-BE49-F238E27FC236}">
                <a16:creationId xmlns:a16="http://schemas.microsoft.com/office/drawing/2014/main" id="{2DD91B4F-D53D-EFF0-94D8-40A7C5A2FC07}"/>
              </a:ext>
            </a:extLst>
          </p:cNvPr>
          <p:cNvSpPr>
            <a:spLocks noGrp="1"/>
          </p:cNvSpPr>
          <p:nvPr>
            <p:ph type="sldNum" sz="quarter" idx="12"/>
          </p:nvPr>
        </p:nvSpPr>
        <p:spPr/>
        <p:txBody>
          <a:bodyPr/>
          <a:lstStyle/>
          <a:p>
            <a:fld id="{48F63A3B-78C7-47BE-AE5E-E10140E04643}" type="slidenum">
              <a:rPr lang="en-US" smtClean="0"/>
              <a:pPr/>
              <a:t>17</a:t>
            </a:fld>
            <a:endParaRPr lang="en-US" dirty="0"/>
          </a:p>
        </p:txBody>
      </p:sp>
      <p:pic>
        <p:nvPicPr>
          <p:cNvPr id="4" name="Graphic 6">
            <a:extLst>
              <a:ext uri="{FF2B5EF4-FFF2-40B4-BE49-F238E27FC236}">
                <a16:creationId xmlns:a16="http://schemas.microsoft.com/office/drawing/2014/main" id="{46BC690A-CF60-67DD-677F-FE2FE59B13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3426" y="944217"/>
            <a:ext cx="10247243" cy="5675244"/>
          </a:xfrm>
          <a:prstGeom prst="rect">
            <a:avLst/>
          </a:prstGeom>
        </p:spPr>
      </p:pic>
    </p:spTree>
    <p:extLst>
      <p:ext uri="{BB962C8B-B14F-4D97-AF65-F5344CB8AC3E}">
        <p14:creationId xmlns:p14="http://schemas.microsoft.com/office/powerpoint/2010/main" val="1432650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65610-4E72-3706-02D6-F12051FEBD67}"/>
              </a:ext>
            </a:extLst>
          </p:cNvPr>
          <p:cNvSpPr>
            <a:spLocks noGrp="1"/>
          </p:cNvSpPr>
          <p:nvPr>
            <p:ph type="title"/>
          </p:nvPr>
        </p:nvSpPr>
        <p:spPr>
          <a:xfrm>
            <a:off x="758952" y="242514"/>
            <a:ext cx="10671048" cy="918376"/>
          </a:xfrm>
        </p:spPr>
        <p:txBody>
          <a:bodyPr/>
          <a:lstStyle/>
          <a:p>
            <a:r>
              <a:rPr lang="en-IN" sz="2800" kern="100" dirty="0">
                <a:effectLst/>
                <a:ea typeface="Calibri" panose="020F0502020204030204" pitchFamily="34" charset="0"/>
                <a:cs typeface="Times New Roman" panose="02020603050405020304" pitchFamily="18" charset="0"/>
              </a:rPr>
              <a:t>SEARCH QUERY PROCESSING</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lide Number Placeholder 2">
            <a:extLst>
              <a:ext uri="{FF2B5EF4-FFF2-40B4-BE49-F238E27FC236}">
                <a16:creationId xmlns:a16="http://schemas.microsoft.com/office/drawing/2014/main" id="{AAE2262B-E8BD-ACBC-DA8B-9DB7457FB51F}"/>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4" name="Graphic 7">
            <a:extLst>
              <a:ext uri="{FF2B5EF4-FFF2-40B4-BE49-F238E27FC236}">
                <a16:creationId xmlns:a16="http://schemas.microsoft.com/office/drawing/2014/main" id="{A74531C1-DC6B-0D21-B962-F1FC2C7905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72818" y="864704"/>
            <a:ext cx="10118034" cy="5750782"/>
          </a:xfrm>
          <a:prstGeom prst="rect">
            <a:avLst/>
          </a:prstGeom>
        </p:spPr>
      </p:pic>
    </p:spTree>
    <p:extLst>
      <p:ext uri="{BB962C8B-B14F-4D97-AF65-F5344CB8AC3E}">
        <p14:creationId xmlns:p14="http://schemas.microsoft.com/office/powerpoint/2010/main" val="2454061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2B228-66DC-D104-9C98-5226EAF28AC5}"/>
              </a:ext>
            </a:extLst>
          </p:cNvPr>
          <p:cNvSpPr>
            <a:spLocks noGrp="1"/>
          </p:cNvSpPr>
          <p:nvPr>
            <p:ph type="title"/>
          </p:nvPr>
        </p:nvSpPr>
        <p:spPr>
          <a:xfrm>
            <a:off x="758952" y="-101579"/>
            <a:ext cx="10671048" cy="1362057"/>
          </a:xfrm>
        </p:spPr>
        <p:txBody>
          <a:bodyPr/>
          <a:lstStyle/>
          <a:p>
            <a:r>
              <a:rPr lang="en-IN" sz="2800" kern="100" dirty="0">
                <a:effectLst/>
                <a:ea typeface="Calibri" panose="020F0502020204030204" pitchFamily="34" charset="0"/>
                <a:cs typeface="Times New Roman" panose="02020603050405020304" pitchFamily="18" charset="0"/>
              </a:rPr>
              <a:t>VIDEO PLAYBACK</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Slide Number Placeholder 2">
            <a:extLst>
              <a:ext uri="{FF2B5EF4-FFF2-40B4-BE49-F238E27FC236}">
                <a16:creationId xmlns:a16="http://schemas.microsoft.com/office/drawing/2014/main" id="{D2ACE1D8-A3C2-6253-B059-E442F959A716}"/>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4" name="Graphic 9">
            <a:extLst>
              <a:ext uri="{FF2B5EF4-FFF2-40B4-BE49-F238E27FC236}">
                <a16:creationId xmlns:a16="http://schemas.microsoft.com/office/drawing/2014/main" id="{292DEB04-3AA7-14E6-9932-26B2D6D276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522" y="701702"/>
            <a:ext cx="10531505" cy="5828307"/>
          </a:xfrm>
          <a:prstGeom prst="rect">
            <a:avLst/>
          </a:prstGeom>
        </p:spPr>
      </p:pic>
    </p:spTree>
    <p:extLst>
      <p:ext uri="{BB962C8B-B14F-4D97-AF65-F5344CB8AC3E}">
        <p14:creationId xmlns:p14="http://schemas.microsoft.com/office/powerpoint/2010/main" val="3739168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33252" y="67182"/>
            <a:ext cx="6583680" cy="1531357"/>
          </a:xfrm>
        </p:spPr>
        <p:txBody>
          <a:bodyPr/>
          <a:lstStyle/>
          <a:p>
            <a:r>
              <a:rPr lang="en-US" dirty="0"/>
              <a:t>INTRODUCTION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33252" y="2139883"/>
            <a:ext cx="6938129" cy="2921713"/>
          </a:xfrm>
        </p:spPr>
        <p:txBody>
          <a:bodyPr>
            <a:normAutofit/>
          </a:bodyPr>
          <a:lstStyle/>
          <a:p>
            <a:r>
              <a:rPr lang="en-US" dirty="0"/>
              <a:t>In the digital era, the internet is flooded with an immense volume of video content. This abundance presents both an opportunity and a challenge: how can users efficiently locate specific segments within these long videos based solely on text descriptions?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57755-F7E2-55FF-0985-9FAB7148C135}"/>
              </a:ext>
            </a:extLst>
          </p:cNvPr>
          <p:cNvSpPr>
            <a:spLocks noGrp="1"/>
          </p:cNvSpPr>
          <p:nvPr>
            <p:ph type="title"/>
          </p:nvPr>
        </p:nvSpPr>
        <p:spPr>
          <a:xfrm>
            <a:off x="754979" y="-184869"/>
            <a:ext cx="10671048" cy="997889"/>
          </a:xfrm>
        </p:spPr>
        <p:txBody>
          <a:bodyPr/>
          <a:lstStyle/>
          <a:p>
            <a:r>
              <a:rPr lang="en-IN" sz="2800" kern="100" dirty="0">
                <a:effectLst/>
                <a:ea typeface="Calibri" panose="020F0502020204030204" pitchFamily="34" charset="0"/>
                <a:cs typeface="Times New Roman" panose="02020603050405020304" pitchFamily="18" charset="0"/>
              </a:rPr>
              <a:t>MODEL UPDATE (ADMIN FUNCTIONALITY)</a:t>
            </a:r>
            <a:endParaRPr lang="en-IN" sz="4800" dirty="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D3F4363-CBF7-BF78-B0A9-C1E01A235896}"/>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4" name="Graphic 10">
            <a:extLst>
              <a:ext uri="{FF2B5EF4-FFF2-40B4-BE49-F238E27FC236}">
                <a16:creationId xmlns:a16="http://schemas.microsoft.com/office/drawing/2014/main" id="{864E12F4-F455-1598-99EE-399BF5952AC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979" y="813020"/>
            <a:ext cx="10671048" cy="5885954"/>
          </a:xfrm>
          <a:prstGeom prst="rect">
            <a:avLst/>
          </a:prstGeom>
        </p:spPr>
      </p:pic>
    </p:spTree>
    <p:extLst>
      <p:ext uri="{BB962C8B-B14F-4D97-AF65-F5344CB8AC3E}">
        <p14:creationId xmlns:p14="http://schemas.microsoft.com/office/powerpoint/2010/main" val="4052380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B04B8-9F76-335A-3EA2-5C475E815108}"/>
              </a:ext>
            </a:extLst>
          </p:cNvPr>
          <p:cNvSpPr>
            <a:spLocks noGrp="1"/>
          </p:cNvSpPr>
          <p:nvPr>
            <p:ph type="title"/>
          </p:nvPr>
        </p:nvSpPr>
        <p:spPr>
          <a:xfrm>
            <a:off x="754979" y="-323220"/>
            <a:ext cx="10671048" cy="1362057"/>
          </a:xfrm>
        </p:spPr>
        <p:txBody>
          <a:bodyPr/>
          <a:lstStyle/>
          <a:p>
            <a:r>
              <a:rPr lang="en-US" sz="2800" dirty="0">
                <a:cs typeface="Times New Roman" panose="02020603050405020304" pitchFamily="18" charset="0"/>
              </a:rPr>
              <a:t>User authentication</a:t>
            </a:r>
            <a:endParaRPr lang="en-IN" sz="2800" dirty="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F855CD8-D4E4-34E6-D132-E7DF017138E2}"/>
              </a:ext>
            </a:extLst>
          </p:cNvPr>
          <p:cNvSpPr>
            <a:spLocks noGrp="1"/>
          </p:cNvSpPr>
          <p:nvPr>
            <p:ph type="sldNum" sz="quarter" idx="12"/>
          </p:nvPr>
        </p:nvSpPr>
        <p:spPr/>
        <p:txBody>
          <a:bodyPr/>
          <a:lstStyle/>
          <a:p>
            <a:fld id="{48F63A3B-78C7-47BE-AE5E-E10140E04643}" type="slidenum">
              <a:rPr lang="en-US" smtClean="0"/>
              <a:pPr/>
              <a:t>21</a:t>
            </a:fld>
            <a:endParaRPr lang="en-US" dirty="0"/>
          </a:p>
        </p:txBody>
      </p:sp>
      <p:pic>
        <p:nvPicPr>
          <p:cNvPr id="4" name="Graphic 11">
            <a:extLst>
              <a:ext uri="{FF2B5EF4-FFF2-40B4-BE49-F238E27FC236}">
                <a16:creationId xmlns:a16="http://schemas.microsoft.com/office/drawing/2014/main" id="{72FFDE14-17E6-0056-2AA9-D3B338619F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03243" y="884583"/>
            <a:ext cx="10147853" cy="5734878"/>
          </a:xfrm>
          <a:prstGeom prst="rect">
            <a:avLst/>
          </a:prstGeom>
        </p:spPr>
      </p:pic>
    </p:spTree>
    <p:extLst>
      <p:ext uri="{BB962C8B-B14F-4D97-AF65-F5344CB8AC3E}">
        <p14:creationId xmlns:p14="http://schemas.microsoft.com/office/powerpoint/2010/main" val="909499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585E80-E0AD-9379-4119-C3F96052B0EB}"/>
              </a:ext>
            </a:extLst>
          </p:cNvPr>
          <p:cNvSpPr>
            <a:spLocks noGrp="1"/>
          </p:cNvSpPr>
          <p:nvPr>
            <p:ph sz="half" idx="15"/>
          </p:nvPr>
        </p:nvSpPr>
        <p:spPr>
          <a:xfrm>
            <a:off x="1043609" y="998261"/>
            <a:ext cx="8452363" cy="5193816"/>
          </a:xfrm>
        </p:spPr>
        <p:txBody>
          <a:bodyPr>
            <a:normAutofit/>
          </a:bodyPr>
          <a:lstStyle/>
          <a:p>
            <a:pPr marL="0" indent="0">
              <a:buNone/>
            </a:pPr>
            <a:r>
              <a:rPr lang="en-IN" b="1" dirty="0">
                <a:latin typeface="+mj-lt"/>
              </a:rPr>
              <a:t>Software Requirements:</a:t>
            </a:r>
          </a:p>
          <a:p>
            <a:pPr marL="0" indent="0">
              <a:buNone/>
            </a:pPr>
            <a:r>
              <a:rPr lang="en-IN" dirty="0"/>
              <a:t> </a:t>
            </a:r>
            <a:r>
              <a:rPr lang="en-IN" dirty="0">
                <a:latin typeface="Times New Roman" panose="02020603050405020304" pitchFamily="18" charset="0"/>
                <a:cs typeface="Times New Roman" panose="02020603050405020304" pitchFamily="18" charset="0"/>
              </a:rPr>
              <a:t>1. Python: Python is the primary programming language for this project, providing a versatile environment for various tasks. </a:t>
            </a:r>
          </a:p>
          <a:p>
            <a:pPr marL="0" indent="0">
              <a:buNone/>
            </a:pPr>
            <a:r>
              <a:rPr lang="en-IN" dirty="0">
                <a:latin typeface="Times New Roman" panose="02020603050405020304" pitchFamily="18" charset="0"/>
                <a:cs typeface="Times New Roman" panose="02020603050405020304" pitchFamily="18" charset="0"/>
              </a:rPr>
              <a:t>2. Libraries: </a:t>
            </a:r>
          </a:p>
          <a:p>
            <a:pPr marL="0" indent="0">
              <a:buNone/>
            </a:pPr>
            <a:r>
              <a:rPr lang="en-IN" dirty="0">
                <a:latin typeface="Times New Roman" panose="02020603050405020304" pitchFamily="18" charset="0"/>
                <a:cs typeface="Times New Roman" panose="02020603050405020304" pitchFamily="18" charset="0"/>
              </a:rPr>
              <a:t>• Transformers: Utilized for BERT-based embeddings and tokenization.</a:t>
            </a:r>
          </a:p>
          <a:p>
            <a:pPr marL="0" indent="0">
              <a:buNone/>
            </a:pPr>
            <a:r>
              <a:rPr lang="en-IN" dirty="0">
                <a:latin typeface="Times New Roman" panose="02020603050405020304" pitchFamily="18" charset="0"/>
                <a:cs typeface="Times New Roman" panose="02020603050405020304" pitchFamily="18" charset="0"/>
              </a:rPr>
              <a:t> • Torch: Required for deep learning tasks. </a:t>
            </a:r>
          </a:p>
          <a:p>
            <a:pPr marL="0" indent="0">
              <a:buNone/>
            </a:pPr>
            <a:r>
              <a:rPr lang="en-IN" dirty="0">
                <a:latin typeface="Times New Roman" panose="02020603050405020304" pitchFamily="18" charset="0"/>
                <a:cs typeface="Times New Roman" panose="02020603050405020304" pitchFamily="18" charset="0"/>
              </a:rPr>
              <a:t>3. Deep Learning Framework:  The chosen framework for deep learning tasks, such as image captioning.</a:t>
            </a:r>
          </a:p>
          <a:p>
            <a:pPr marL="0" indent="0">
              <a:buNone/>
            </a:pPr>
            <a:r>
              <a:rPr lang="en-IN" dirty="0">
                <a:latin typeface="Times New Roman" panose="02020603050405020304" pitchFamily="18" charset="0"/>
                <a:cs typeface="Times New Roman" panose="02020603050405020304" pitchFamily="18" charset="0"/>
              </a:rPr>
              <a:t> 4. Text Editor or IDE: A code editor like Visual Studio Code for code development. </a:t>
            </a:r>
          </a:p>
          <a:p>
            <a:pPr marL="0" indent="0">
              <a:buNone/>
            </a:pPr>
            <a:endParaRPr lang="en-IN" b="1" dirty="0">
              <a:latin typeface="Times New Roman" panose="02020603050405020304" pitchFamily="18" charset="0"/>
              <a:cs typeface="Times New Roman" panose="02020603050405020304" pitchFamily="18" charset="0"/>
            </a:endParaRPr>
          </a:p>
          <a:p>
            <a:pPr marL="0" indent="0">
              <a:buNone/>
            </a:pPr>
            <a:r>
              <a:rPr lang="en-IN" b="1" dirty="0">
                <a:latin typeface="+mj-lt"/>
              </a:rPr>
              <a:t>Hardware Requirements: </a:t>
            </a:r>
          </a:p>
          <a:p>
            <a:pPr marL="0" indent="0">
              <a:buNone/>
            </a:pPr>
            <a:r>
              <a:rPr lang="en-IN" dirty="0">
                <a:latin typeface="Times New Roman" panose="02020603050405020304" pitchFamily="18" charset="0"/>
                <a:cs typeface="Times New Roman" panose="02020603050405020304" pitchFamily="18" charset="0"/>
              </a:rPr>
              <a:t>A dedicated GPU (NVIDIA CUDA-enabled) can significantly accelerate deep learning tasks, especially if working with large-scale video datasets.</a:t>
            </a:r>
          </a:p>
        </p:txBody>
      </p:sp>
    </p:spTree>
    <p:extLst>
      <p:ext uri="{BB962C8B-B14F-4D97-AF65-F5344CB8AC3E}">
        <p14:creationId xmlns:p14="http://schemas.microsoft.com/office/powerpoint/2010/main" val="2569582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7BC0F-EE7D-2D36-9241-A26484E494C6}"/>
              </a:ext>
            </a:extLst>
          </p:cNvPr>
          <p:cNvSpPr>
            <a:spLocks noGrp="1"/>
          </p:cNvSpPr>
          <p:nvPr>
            <p:ph type="ctrTitle"/>
          </p:nvPr>
        </p:nvSpPr>
        <p:spPr>
          <a:xfrm>
            <a:off x="914401" y="809156"/>
            <a:ext cx="5715000" cy="993317"/>
          </a:xfrm>
        </p:spPr>
        <p:txBody>
          <a:bodyPr/>
          <a:lstStyle/>
          <a:p>
            <a:r>
              <a:rPr lang="en-US" dirty="0"/>
              <a:t>conclusion</a:t>
            </a:r>
            <a:endParaRPr lang="en-IN" dirty="0"/>
          </a:p>
        </p:txBody>
      </p:sp>
      <p:sp>
        <p:nvSpPr>
          <p:cNvPr id="3" name="Subtitle 2">
            <a:extLst>
              <a:ext uri="{FF2B5EF4-FFF2-40B4-BE49-F238E27FC236}">
                <a16:creationId xmlns:a16="http://schemas.microsoft.com/office/drawing/2014/main" id="{876F3799-A46C-E654-66DB-65A4DF53D485}"/>
              </a:ext>
            </a:extLst>
          </p:cNvPr>
          <p:cNvSpPr>
            <a:spLocks noGrp="1"/>
          </p:cNvSpPr>
          <p:nvPr>
            <p:ph type="subTitle" idx="1"/>
          </p:nvPr>
        </p:nvSpPr>
        <p:spPr>
          <a:xfrm>
            <a:off x="914400" y="2057400"/>
            <a:ext cx="9253329" cy="3990848"/>
          </a:xfrm>
        </p:spPr>
        <p:txBody>
          <a:bodyPr/>
          <a:lstStyle/>
          <a:p>
            <a:r>
              <a:rPr lang="en-US" dirty="0" err="1">
                <a:latin typeface="Times New Roman" panose="02020603050405020304" pitchFamily="18" charset="0"/>
                <a:cs typeface="Times New Roman" panose="02020603050405020304" pitchFamily="18" charset="0"/>
              </a:rPr>
              <a:t>VidExplore</a:t>
            </a:r>
            <a:r>
              <a:rPr lang="en-US" dirty="0">
                <a:latin typeface="Times New Roman" panose="02020603050405020304" pitchFamily="18" charset="0"/>
                <a:cs typeface="Times New Roman" panose="02020603050405020304" pitchFamily="18" charset="0"/>
              </a:rPr>
              <a:t> Search streamlines video retrieval with advanced NLP and deep learning, enabling fast, intuitive access to key video moments. It enhances productivity and insight for educators, researchers, and creators, with future expansions planned for broader support and deeper analytics.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7154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631596" y="670673"/>
            <a:ext cx="6589335" cy="3354572"/>
          </a:xfrm>
        </p:spPr>
        <p:txBody>
          <a:bodyPr/>
          <a:lstStyle/>
          <a:p>
            <a:r>
              <a:rPr lang="en-US" sz="7200" dirty="0"/>
              <a:t>Thank you</a:t>
            </a:r>
          </a:p>
        </p:txBody>
      </p:sp>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07011" y="980387"/>
            <a:ext cx="5259554" cy="822923"/>
          </a:xfrm>
        </p:spPr>
        <p:txBody>
          <a:bodyPr/>
          <a:lstStyle/>
          <a:p>
            <a:r>
              <a:rPr lang="en-US" dirty="0"/>
              <a:t>Existing system </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707011" y="2045938"/>
            <a:ext cx="11001080" cy="4439703"/>
          </a:xfrm>
        </p:spPr>
        <p:txBody>
          <a:bodyPr>
            <a:normAutofit/>
          </a:bodyPr>
          <a:lstStyle/>
          <a:p>
            <a:r>
              <a:rPr lang="en-US" dirty="0"/>
              <a:t>Traditional video content retrieval methods rely heavily on metadata and manual tagging, which fall short in capturing the nuances and specifics of video content, making it difficult to find precise information within lengthy videos. </a:t>
            </a:r>
          </a:p>
          <a:p>
            <a:endParaRPr lang="en-US" dirty="0"/>
          </a:p>
          <a:p>
            <a:r>
              <a:rPr lang="en-US" dirty="0"/>
              <a:t>As video content grows exponentially, maintaining accurate and comprehensive metadata becomes impractical, leading to outdated or incomplete tags.</a:t>
            </a:r>
          </a:p>
          <a:p>
            <a:endParaRPr lang="en-US" dirty="0"/>
          </a:p>
          <a:p>
            <a:r>
              <a:rPr lang="en-US" dirty="0"/>
              <a:t>Moreover, these methods lack the contextual and semantic understanding of the actual video content, resulting in poor search results. </a:t>
            </a:r>
          </a:p>
          <a:p>
            <a:endParaRPr lang="en-US" dirty="0"/>
          </a:p>
        </p:txBody>
      </p:sp>
    </p:spTree>
    <p:extLst>
      <p:ext uri="{BB962C8B-B14F-4D97-AF65-F5344CB8AC3E}">
        <p14:creationId xmlns:p14="http://schemas.microsoft.com/office/powerpoint/2010/main" val="295292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121200" y="102154"/>
            <a:ext cx="7965461" cy="994164"/>
          </a:xfrm>
        </p:spPr>
        <p:txBody>
          <a:bodyPr/>
          <a:lstStyle/>
          <a:p>
            <a:r>
              <a:rPr lang="en-US" dirty="0"/>
              <a:t>Solution suggested</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121201" y="1445179"/>
            <a:ext cx="8162684" cy="4804792"/>
          </a:xfrm>
        </p:spPr>
        <p:txBody>
          <a:bodyPr>
            <a:normAutofit/>
          </a:bodyPr>
          <a:lstStyle/>
          <a:p>
            <a:pPr marL="0" indent="0">
              <a:buNone/>
            </a:pPr>
            <a:r>
              <a:rPr lang="en-US" sz="2000" dirty="0"/>
              <a:t>To address the limitations of traditional video content retrieval methods, our project proposes the development of an advanced Video Content Retrieval System. This system will leverage cutting-edge technologies in video analysis, image/video captioning, and information retrieval to provide a more accurate and efficient way to locate specific segments within lengthy videos.</a:t>
            </a:r>
          </a:p>
          <a:p>
            <a:pPr marL="0" indent="0">
              <a:buNone/>
            </a:pPr>
            <a:endParaRPr lang="en-US" sz="2000" dirty="0"/>
          </a:p>
          <a:p>
            <a:pPr marL="285750" indent="-285750">
              <a:buFont typeface="Arial" panose="020B0604020202020204" pitchFamily="34" charset="0"/>
              <a:buChar char="•"/>
            </a:pPr>
            <a:r>
              <a:rPr lang="en-US" sz="2000" dirty="0"/>
              <a:t>Utilizing pre trained Natural Language Processing (NLP) models like BERT (Bidirectional Encoder Representations from Transformers).</a:t>
            </a:r>
          </a:p>
          <a:p>
            <a:pPr marL="285750" indent="-285750">
              <a:buFont typeface="Arial" panose="020B0604020202020204" pitchFamily="34" charset="0"/>
              <a:buChar char="•"/>
            </a:pPr>
            <a:r>
              <a:rPr lang="en-US" sz="2000" dirty="0"/>
              <a:t>BERT can help in understanding and indexing the semantic content of videos more effectively.</a:t>
            </a:r>
          </a:p>
          <a:p>
            <a:pPr marL="285750" indent="-285750">
              <a:buFont typeface="Arial" panose="020B0604020202020204" pitchFamily="34" charset="0"/>
              <a:buChar char="•"/>
            </a:pPr>
            <a:r>
              <a:rPr lang="en-US" sz="2000" dirty="0"/>
              <a:t>Clustering of captions will also be incorporated to improve search performance in the case of long videos.</a:t>
            </a:r>
          </a:p>
          <a:p>
            <a:pPr marL="0" indent="0">
              <a:buNone/>
            </a:pPr>
            <a:endParaRPr lang="en-US" sz="2000" dirty="0"/>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68568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Features:</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399" y="2545237"/>
            <a:ext cx="7631709" cy="3901602"/>
          </a:xfrm>
        </p:spPr>
        <p:txBody>
          <a:bodyPr>
            <a:normAutofit/>
          </a:bodyPr>
          <a:lstStyle/>
          <a:p>
            <a:pPr>
              <a:spcAft>
                <a:spcPts val="50"/>
              </a:spcAft>
              <a:buFont typeface="Arial" panose="020B0604020202020204" pitchFamily="34" charset="0"/>
              <a:buChar char="•"/>
            </a:pPr>
            <a:r>
              <a:rPr lang="en-US" sz="2800" dirty="0"/>
              <a:t>Upload a Video.</a:t>
            </a:r>
          </a:p>
          <a:p>
            <a:pPr marL="171450" indent="-171450">
              <a:spcAft>
                <a:spcPts val="50"/>
              </a:spcAft>
              <a:buFont typeface="Arial" panose="020B0604020202020204" pitchFamily="34" charset="0"/>
              <a:buChar char="•"/>
            </a:pPr>
            <a:endParaRPr lang="en-US" sz="700" dirty="0"/>
          </a:p>
          <a:p>
            <a:pPr>
              <a:spcAft>
                <a:spcPts val="50"/>
              </a:spcAft>
              <a:buFont typeface="Arial" panose="020B0604020202020204" pitchFamily="34" charset="0"/>
              <a:buChar char="•"/>
            </a:pPr>
            <a:r>
              <a:rPr lang="en-IN" sz="2800" dirty="0"/>
              <a:t>Users input descriptive text prompts.</a:t>
            </a:r>
          </a:p>
          <a:p>
            <a:pPr marL="171450" indent="-171450">
              <a:spcAft>
                <a:spcPts val="50"/>
              </a:spcAft>
              <a:buFont typeface="Arial" panose="020B0604020202020204" pitchFamily="34" charset="0"/>
              <a:buChar char="•"/>
            </a:pPr>
            <a:endParaRPr lang="en-IN" sz="800" dirty="0"/>
          </a:p>
          <a:p>
            <a:pPr>
              <a:spcAft>
                <a:spcPts val="50"/>
              </a:spcAft>
              <a:buFont typeface="Arial" panose="020B0604020202020204" pitchFamily="34" charset="0"/>
              <a:buChar char="•"/>
            </a:pPr>
            <a:r>
              <a:rPr lang="en-US" sz="2800" dirty="0"/>
              <a:t>The application, promptly and accurately identifies and retrieves the video segments.</a:t>
            </a:r>
          </a:p>
        </p:txBody>
      </p:sp>
    </p:spTree>
    <p:extLst>
      <p:ext uri="{BB962C8B-B14F-4D97-AF65-F5344CB8AC3E}">
        <p14:creationId xmlns:p14="http://schemas.microsoft.com/office/powerpoint/2010/main" val="1941619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81D5-5D7B-9C22-3A2E-7BA01BC7854B}"/>
              </a:ext>
            </a:extLst>
          </p:cNvPr>
          <p:cNvSpPr>
            <a:spLocks noGrp="1"/>
          </p:cNvSpPr>
          <p:nvPr>
            <p:ph type="title"/>
          </p:nvPr>
        </p:nvSpPr>
        <p:spPr>
          <a:xfrm>
            <a:off x="840186" y="905996"/>
            <a:ext cx="10511627" cy="1012785"/>
          </a:xfrm>
        </p:spPr>
        <p:txBody>
          <a:bodyPr/>
          <a:lstStyle/>
          <a:p>
            <a:r>
              <a:rPr lang="en-IN" dirty="0"/>
              <a:t>VIDEO PROCESSING MODULE</a:t>
            </a:r>
          </a:p>
        </p:txBody>
      </p:sp>
      <p:sp>
        <p:nvSpPr>
          <p:cNvPr id="3" name="Content Placeholder 2">
            <a:extLst>
              <a:ext uri="{FF2B5EF4-FFF2-40B4-BE49-F238E27FC236}">
                <a16:creationId xmlns:a16="http://schemas.microsoft.com/office/drawing/2014/main" id="{4122AC5E-5D09-6D55-4B65-6B4C1FDDD638}"/>
              </a:ext>
            </a:extLst>
          </p:cNvPr>
          <p:cNvSpPr>
            <a:spLocks noGrp="1"/>
          </p:cNvSpPr>
          <p:nvPr>
            <p:ph sz="quarter" idx="4"/>
          </p:nvPr>
        </p:nvSpPr>
        <p:spPr>
          <a:xfrm>
            <a:off x="840186" y="2316067"/>
            <a:ext cx="10585841" cy="3948557"/>
          </a:xfrm>
        </p:spPr>
        <p:txBody>
          <a:bodyPr>
            <a:normAutofit/>
          </a:bodyPr>
          <a:lstStyle/>
          <a:p>
            <a:pPr lvl="0" algn="just">
              <a:lnSpc>
                <a:spcPct val="107000"/>
              </a:lnSpc>
              <a:spcAft>
                <a:spcPts val="800"/>
              </a:spcAft>
              <a:buSzPts val="1000"/>
              <a:buFont typeface="Wingdings" panose="05000000000000000000" pitchFamily="2" charset="2"/>
              <a:buChar char="v"/>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system shall extract keyframes that represent significant moments in the video.</a:t>
            </a:r>
            <a:endParaRPr lang="en-IN" sz="2000" kern="1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v"/>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system shall generate captions for these keyframes using pre-trained image captioning model.</a:t>
            </a:r>
          </a:p>
          <a:p>
            <a:pPr algn="just">
              <a:lnSpc>
                <a:spcPct val="107000"/>
              </a:lnSpc>
              <a:spcAft>
                <a:spcPts val="800"/>
              </a:spcAft>
              <a:buSzPts val="1000"/>
              <a:buFont typeface="Wingdings" panose="05000000000000000000" pitchFamily="2" charset="2"/>
              <a:buChar char="v"/>
              <a:tabLst>
                <a:tab pos="457200" algn="l"/>
              </a:tabLst>
            </a:pPr>
            <a:r>
              <a:rPr lang="en-IN" sz="2000" dirty="0">
                <a:latin typeface="Times New Roman" panose="02020603050405020304" pitchFamily="18" charset="0"/>
                <a:cs typeface="Times New Roman" panose="02020603050405020304" pitchFamily="18" charset="0"/>
              </a:rPr>
              <a:t>involves comparing content differences between frames using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and intensity information in the HSV </a:t>
            </a:r>
            <a:r>
              <a:rPr lang="en-IN" sz="2000" dirty="0" err="1">
                <a:latin typeface="Times New Roman" panose="02020603050405020304" pitchFamily="18" charset="0"/>
                <a:cs typeface="Times New Roman" panose="02020603050405020304" pitchFamily="18" charset="0"/>
              </a:rPr>
              <a:t>color</a:t>
            </a:r>
            <a:r>
              <a:rPr lang="en-IN" sz="2000" dirty="0">
                <a:latin typeface="Times New Roman" panose="02020603050405020304" pitchFamily="18" charset="0"/>
                <a:cs typeface="Times New Roman" panose="02020603050405020304" pitchFamily="18" charset="0"/>
              </a:rPr>
              <a:t> space.</a:t>
            </a:r>
          </a:p>
          <a:p>
            <a:pPr algn="just">
              <a:lnSpc>
                <a:spcPct val="107000"/>
              </a:lnSpc>
              <a:spcAft>
                <a:spcPts val="800"/>
              </a:spcAft>
              <a:buSzPts val="1000"/>
              <a:buFont typeface="Wingdings" panose="05000000000000000000" pitchFamily="2" charset="2"/>
              <a:buChar char="v"/>
              <a:tabLst>
                <a:tab pos="457200" algn="l"/>
              </a:tabLst>
            </a:pPr>
            <a:r>
              <a:rPr lang="en-IN" sz="2000" dirty="0">
                <a:latin typeface="Times New Roman" panose="02020603050405020304" pitchFamily="18" charset="0"/>
                <a:cs typeface="Times New Roman" panose="02020603050405020304" pitchFamily="18" charset="0"/>
              </a:rPr>
              <a:t>Also uses canny algorithm for edge detection.</a:t>
            </a:r>
          </a:p>
          <a:p>
            <a:pPr algn="just">
              <a:lnSpc>
                <a:spcPct val="107000"/>
              </a:lnSpc>
              <a:spcAft>
                <a:spcPts val="800"/>
              </a:spcAft>
              <a:buSzPts val="1000"/>
              <a:buFont typeface="Wingdings" panose="05000000000000000000" pitchFamily="2" charset="2"/>
              <a:buChar char="v"/>
              <a:tabLst>
                <a:tab pos="457200" algn="l"/>
              </a:tabLst>
            </a:pPr>
            <a:endParaRPr lang="en-IN" sz="2000" dirty="0">
              <a:latin typeface="Times New Roman" panose="02020603050405020304" pitchFamily="18"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v"/>
              <a:tabLst>
                <a:tab pos="457200" algn="l"/>
              </a:tabLst>
            </a:pP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p>
        </p:txBody>
      </p:sp>
      <p:sp>
        <p:nvSpPr>
          <p:cNvPr id="4" name="Slide Number Placeholder 3">
            <a:extLst>
              <a:ext uri="{FF2B5EF4-FFF2-40B4-BE49-F238E27FC236}">
                <a16:creationId xmlns:a16="http://schemas.microsoft.com/office/drawing/2014/main" id="{7EF2CDD1-A6CF-546F-38B2-BDE8E7A884CF}"/>
              </a:ext>
            </a:extLst>
          </p:cNvPr>
          <p:cNvSpPr>
            <a:spLocks noGrp="1"/>
          </p:cNvSpPr>
          <p:nvPr>
            <p:ph type="sldNum" sz="quarter" idx="10"/>
          </p:nvPr>
        </p:nvSpPr>
        <p:spPr/>
        <p:txBody>
          <a:bodyPr/>
          <a:lstStyle/>
          <a:p>
            <a:fld id="{48F63A3B-78C7-47BE-AE5E-E10140E04643}" type="slidenum">
              <a:rPr lang="en-US" smtClean="0"/>
              <a:pPr/>
              <a:t>6</a:t>
            </a:fld>
            <a:endParaRPr lang="en-US" dirty="0"/>
          </a:p>
        </p:txBody>
      </p:sp>
      <p:pic>
        <p:nvPicPr>
          <p:cNvPr id="6" name="Picture 5">
            <a:extLst>
              <a:ext uri="{FF2B5EF4-FFF2-40B4-BE49-F238E27FC236}">
                <a16:creationId xmlns:a16="http://schemas.microsoft.com/office/drawing/2014/main" id="{4B3A415C-AF2D-0BC0-1636-E652CA27C879}"/>
              </a:ext>
            </a:extLst>
          </p:cNvPr>
          <p:cNvPicPr>
            <a:picLocks noChangeAspect="1"/>
          </p:cNvPicPr>
          <p:nvPr/>
        </p:nvPicPr>
        <p:blipFill>
          <a:blip r:embed="rId2"/>
          <a:stretch>
            <a:fillRect/>
          </a:stretch>
        </p:blipFill>
        <p:spPr>
          <a:xfrm>
            <a:off x="1697624" y="5062681"/>
            <a:ext cx="8796751" cy="819645"/>
          </a:xfrm>
          <a:prstGeom prst="rect">
            <a:avLst/>
          </a:prstGeom>
        </p:spPr>
      </p:pic>
    </p:spTree>
    <p:extLst>
      <p:ext uri="{BB962C8B-B14F-4D97-AF65-F5344CB8AC3E}">
        <p14:creationId xmlns:p14="http://schemas.microsoft.com/office/powerpoint/2010/main" val="3088552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2E56-E5A2-0FFB-939C-AAF98C2E03B0}"/>
              </a:ext>
            </a:extLst>
          </p:cNvPr>
          <p:cNvSpPr>
            <a:spLocks noGrp="1"/>
          </p:cNvSpPr>
          <p:nvPr>
            <p:ph type="title"/>
          </p:nvPr>
        </p:nvSpPr>
        <p:spPr/>
        <p:txBody>
          <a:bodyPr/>
          <a:lstStyle/>
          <a:p>
            <a:br>
              <a:rPr lang="en-IN" kern="100" dirty="0">
                <a:ea typeface="Calibri" panose="020F0502020204030204" pitchFamily="34" charset="0"/>
                <a:cs typeface="Times New Roman" panose="02020603050405020304" pitchFamily="18" charset="0"/>
              </a:rPr>
            </a:br>
            <a:br>
              <a:rPr lang="en-IN" kern="100" dirty="0">
                <a:ea typeface="Calibri" panose="020F0502020204030204" pitchFamily="34" charset="0"/>
                <a:cs typeface="Times New Roman" panose="02020603050405020304" pitchFamily="18" charset="0"/>
              </a:rPr>
            </a:br>
            <a:br>
              <a:rPr lang="en-IN" kern="100" dirty="0">
                <a:ea typeface="Calibri" panose="020F0502020204030204" pitchFamily="34" charset="0"/>
                <a:cs typeface="Times New Roman" panose="02020603050405020304" pitchFamily="18" charset="0"/>
              </a:rPr>
            </a:br>
            <a:r>
              <a:rPr lang="en-IN" kern="100" dirty="0">
                <a:ea typeface="Calibri" panose="020F0502020204030204" pitchFamily="34" charset="0"/>
                <a:cs typeface="Times New Roman" panose="02020603050405020304" pitchFamily="18" charset="0"/>
              </a:rPr>
              <a:t>Captioning Module</a:t>
            </a:r>
            <a:endParaRPr lang="en-IN" dirty="0"/>
          </a:p>
        </p:txBody>
      </p:sp>
      <p:sp>
        <p:nvSpPr>
          <p:cNvPr id="3" name="Content Placeholder 2">
            <a:extLst>
              <a:ext uri="{FF2B5EF4-FFF2-40B4-BE49-F238E27FC236}">
                <a16:creationId xmlns:a16="http://schemas.microsoft.com/office/drawing/2014/main" id="{3E61A780-3D47-69CC-AD9A-6ED394A5AFC0}"/>
              </a:ext>
            </a:extLst>
          </p:cNvPr>
          <p:cNvSpPr>
            <a:spLocks noGrp="1"/>
          </p:cNvSpPr>
          <p:nvPr>
            <p:ph sz="quarter" idx="4"/>
          </p:nvPr>
        </p:nvSpPr>
        <p:spPr/>
        <p:txBody>
          <a:bodyPr/>
          <a:lstStyle/>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Subsequently, employing </a:t>
            </a:r>
            <a:r>
              <a:rPr lang="en-US" sz="1800" dirty="0">
                <a:solidFill>
                  <a:schemeClr val="accent6">
                    <a:lumMod val="75000"/>
                  </a:schemeClr>
                </a:solidFill>
                <a:latin typeface="Times New Roman" panose="02020603050405020304" pitchFamily="18" charset="0"/>
                <a:cs typeface="Times New Roman" panose="02020603050405020304" pitchFamily="18" charset="0"/>
              </a:rPr>
              <a:t>Image Captioning techniques</a:t>
            </a:r>
            <a:r>
              <a:rPr lang="en-US" sz="1800" dirty="0">
                <a:latin typeface="Times New Roman" panose="02020603050405020304" pitchFamily="18" charset="0"/>
                <a:cs typeface="Times New Roman" panose="02020603050405020304" pitchFamily="18" charset="0"/>
              </a:rPr>
              <a:t>, captions will be generated for each keyframe, aiming to describe the visual content present. </a:t>
            </a:r>
          </a:p>
          <a:p>
            <a:pPr>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This step ensures that a textual representation is available for each identified keyframe, facilitating the </a:t>
            </a:r>
            <a:r>
              <a:rPr lang="en-US" sz="1800" dirty="0">
                <a:solidFill>
                  <a:schemeClr val="accent6">
                    <a:lumMod val="75000"/>
                  </a:schemeClr>
                </a:solidFill>
                <a:latin typeface="Times New Roman" panose="02020603050405020304" pitchFamily="18" charset="0"/>
                <a:cs typeface="Times New Roman" panose="02020603050405020304" pitchFamily="18" charset="0"/>
              </a:rPr>
              <a:t>comparison between the user’s textual query and the content descriptors. </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Done using an encoder transformer approach.(CNN)</a:t>
            </a:r>
          </a:p>
          <a:p>
            <a:pPr>
              <a:buFont typeface="Wingdings" panose="05000000000000000000" pitchFamily="2" charset="2"/>
              <a:buChar char="v"/>
            </a:pPr>
            <a:r>
              <a:rPr lang="en-IN" sz="1800" dirty="0">
                <a:latin typeface="Times New Roman" panose="02020603050405020304" pitchFamily="18" charset="0"/>
                <a:cs typeface="Times New Roman" panose="02020603050405020304" pitchFamily="18" charset="0"/>
              </a:rPr>
              <a:t>Transformer decoder with convolution feed forward layer and prediction layer.(Language generation)</a:t>
            </a:r>
          </a:p>
          <a:p>
            <a:pPr>
              <a:buFont typeface="Wingdings" panose="05000000000000000000" pitchFamily="2" charset="2"/>
              <a:buChar char="v"/>
            </a:pPr>
            <a:endParaRPr lang="en-US" sz="1800" dirty="0">
              <a:solidFill>
                <a:schemeClr val="accent6">
                  <a:lumMod val="75000"/>
                </a:schemeClr>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dirty="0">
              <a:solidFill>
                <a:schemeClr val="accent6">
                  <a:lumMod val="75000"/>
                </a:schemeClr>
              </a:solidFill>
            </a:endParaRPr>
          </a:p>
          <a:p>
            <a:endParaRPr lang="en-IN" dirty="0"/>
          </a:p>
        </p:txBody>
      </p:sp>
      <p:sp>
        <p:nvSpPr>
          <p:cNvPr id="4" name="Slide Number Placeholder 3">
            <a:extLst>
              <a:ext uri="{FF2B5EF4-FFF2-40B4-BE49-F238E27FC236}">
                <a16:creationId xmlns:a16="http://schemas.microsoft.com/office/drawing/2014/main" id="{7BC1CEA8-59EF-D242-ADB7-FAA46EAE3FBA}"/>
              </a:ext>
            </a:extLst>
          </p:cNvPr>
          <p:cNvSpPr>
            <a:spLocks noGrp="1"/>
          </p:cNvSpPr>
          <p:nvPr>
            <p:ph type="sldNum" sz="quarter" idx="10"/>
          </p:nvPr>
        </p:nvSpPr>
        <p:spPr/>
        <p:txBody>
          <a:bodyPr/>
          <a:lstStyle/>
          <a:p>
            <a:fld id="{48F63A3B-78C7-47BE-AE5E-E10140E04643}" type="slidenum">
              <a:rPr lang="en-US" smtClean="0"/>
              <a:pPr/>
              <a:t>7</a:t>
            </a:fld>
            <a:endParaRPr lang="en-US" dirty="0"/>
          </a:p>
        </p:txBody>
      </p:sp>
      <p:pic>
        <p:nvPicPr>
          <p:cNvPr id="6" name="Picture 5">
            <a:extLst>
              <a:ext uri="{FF2B5EF4-FFF2-40B4-BE49-F238E27FC236}">
                <a16:creationId xmlns:a16="http://schemas.microsoft.com/office/drawing/2014/main" id="{5113345E-563B-6E7C-9C3D-9F16457A759C}"/>
              </a:ext>
            </a:extLst>
          </p:cNvPr>
          <p:cNvPicPr>
            <a:picLocks noChangeAspect="1"/>
          </p:cNvPicPr>
          <p:nvPr/>
        </p:nvPicPr>
        <p:blipFill>
          <a:blip r:embed="rId2"/>
          <a:stretch>
            <a:fillRect/>
          </a:stretch>
        </p:blipFill>
        <p:spPr>
          <a:xfrm>
            <a:off x="1765912" y="4683262"/>
            <a:ext cx="7973096" cy="1581362"/>
          </a:xfrm>
          <a:prstGeom prst="rect">
            <a:avLst/>
          </a:prstGeom>
        </p:spPr>
      </p:pic>
    </p:spTree>
    <p:extLst>
      <p:ext uri="{BB962C8B-B14F-4D97-AF65-F5344CB8AC3E}">
        <p14:creationId xmlns:p14="http://schemas.microsoft.com/office/powerpoint/2010/main" val="4061206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3CFFC-A079-0A2C-115A-EF4DF39915C4}"/>
              </a:ext>
            </a:extLst>
          </p:cNvPr>
          <p:cNvSpPr>
            <a:spLocks noGrp="1"/>
          </p:cNvSpPr>
          <p:nvPr>
            <p:ph type="title"/>
          </p:nvPr>
        </p:nvSpPr>
        <p:spPr>
          <a:xfrm>
            <a:off x="914400" y="499638"/>
            <a:ext cx="10511627" cy="750306"/>
          </a:xfrm>
        </p:spPr>
        <p:txBody>
          <a:bodyPr/>
          <a:lstStyle/>
          <a:p>
            <a:r>
              <a:rPr lang="en-IN" sz="3200" b="1" dirty="0">
                <a:effectLst/>
                <a:ea typeface="Calibri" panose="020F0502020204030204" pitchFamily="34" charset="0"/>
              </a:rPr>
              <a:t>Search Module</a:t>
            </a:r>
            <a:endParaRPr lang="en-IN" sz="5400" dirty="0"/>
          </a:p>
        </p:txBody>
      </p:sp>
      <p:sp>
        <p:nvSpPr>
          <p:cNvPr id="3" name="Content Placeholder 2">
            <a:extLst>
              <a:ext uri="{FF2B5EF4-FFF2-40B4-BE49-F238E27FC236}">
                <a16:creationId xmlns:a16="http://schemas.microsoft.com/office/drawing/2014/main" id="{D8CCF558-7314-2F11-E2E0-6B8F3A56F7B3}"/>
              </a:ext>
            </a:extLst>
          </p:cNvPr>
          <p:cNvSpPr>
            <a:spLocks noGrp="1"/>
          </p:cNvSpPr>
          <p:nvPr>
            <p:ph sz="quarter" idx="4"/>
          </p:nvPr>
        </p:nvSpPr>
        <p:spPr>
          <a:xfrm>
            <a:off x="983974" y="1540815"/>
            <a:ext cx="10511627" cy="2471875"/>
          </a:xfrm>
        </p:spPr>
        <p:txBody>
          <a:bodyPr>
            <a:normAutofit fontScale="92500"/>
          </a:bodyPr>
          <a:lstStyle/>
          <a:p>
            <a:pPr lvl="0" algn="just">
              <a:lnSpc>
                <a:spcPct val="107000"/>
              </a:lnSpc>
              <a:spcAft>
                <a:spcPts val="800"/>
              </a:spcAft>
              <a:buSzPts val="1000"/>
              <a:buFont typeface="Wingdings" panose="05000000000000000000" pitchFamily="2" charset="2"/>
              <a:buChar char="v"/>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The system shall enable users to search video content based on natural language queries.</a:t>
            </a: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v"/>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The system shall perform semantic matching between the user's query and video captions.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v"/>
              <a:tabLst>
                <a:tab pos="457200" algn="l"/>
              </a:tabLst>
            </a:pPr>
            <a:r>
              <a:rPr lang="en-IN" sz="2400" kern="100" dirty="0">
                <a:effectLst/>
                <a:latin typeface="Times New Roman" panose="02020603050405020304" pitchFamily="18" charset="0"/>
                <a:ea typeface="Calibri" panose="020F0502020204030204" pitchFamily="34" charset="0"/>
                <a:cs typeface="Times New Roman" panose="02020603050405020304" pitchFamily="18" charset="0"/>
              </a:rPr>
              <a:t> The  system will apply clustering techniques to improve search efficiency and accuracy.</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buFont typeface="Wingdings" panose="05000000000000000000" pitchFamily="2" charset="2"/>
              <a:buChar char="v"/>
            </a:pPr>
            <a:endParaRPr lang="en-IN" sz="2400" dirty="0"/>
          </a:p>
        </p:txBody>
      </p:sp>
      <p:sp>
        <p:nvSpPr>
          <p:cNvPr id="4" name="Slide Number Placeholder 3">
            <a:extLst>
              <a:ext uri="{FF2B5EF4-FFF2-40B4-BE49-F238E27FC236}">
                <a16:creationId xmlns:a16="http://schemas.microsoft.com/office/drawing/2014/main" id="{3BC25923-BEAE-66FB-49CE-AC05F1D4584F}"/>
              </a:ext>
            </a:extLst>
          </p:cNvPr>
          <p:cNvSpPr>
            <a:spLocks noGrp="1"/>
          </p:cNvSpPr>
          <p:nvPr>
            <p:ph type="sldNum" sz="quarter" idx="10"/>
          </p:nvPr>
        </p:nvSpPr>
        <p:spPr/>
        <p:txBody>
          <a:bodyPr/>
          <a:lstStyle/>
          <a:p>
            <a:fld id="{48F63A3B-78C7-47BE-AE5E-E10140E04643}" type="slidenum">
              <a:rPr lang="en-US" smtClean="0"/>
              <a:pPr/>
              <a:t>8</a:t>
            </a:fld>
            <a:endParaRPr lang="en-US" dirty="0"/>
          </a:p>
        </p:txBody>
      </p:sp>
      <p:pic>
        <p:nvPicPr>
          <p:cNvPr id="5" name="Picture 4">
            <a:extLst>
              <a:ext uri="{FF2B5EF4-FFF2-40B4-BE49-F238E27FC236}">
                <a16:creationId xmlns:a16="http://schemas.microsoft.com/office/drawing/2014/main" id="{B85DD372-3954-C199-5392-E0CF5A649E1D}"/>
              </a:ext>
            </a:extLst>
          </p:cNvPr>
          <p:cNvPicPr>
            <a:picLocks noChangeAspect="1"/>
          </p:cNvPicPr>
          <p:nvPr/>
        </p:nvPicPr>
        <p:blipFill>
          <a:blip r:embed="rId2"/>
          <a:stretch>
            <a:fillRect/>
          </a:stretch>
        </p:blipFill>
        <p:spPr>
          <a:xfrm>
            <a:off x="1938130" y="3935896"/>
            <a:ext cx="8540703" cy="2553925"/>
          </a:xfrm>
          <a:prstGeom prst="rect">
            <a:avLst/>
          </a:prstGeom>
        </p:spPr>
      </p:pic>
    </p:spTree>
    <p:extLst>
      <p:ext uri="{BB962C8B-B14F-4D97-AF65-F5344CB8AC3E}">
        <p14:creationId xmlns:p14="http://schemas.microsoft.com/office/powerpoint/2010/main" val="3535774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E87C-8513-97A6-0E2E-E3B842CFA4C5}"/>
              </a:ext>
            </a:extLst>
          </p:cNvPr>
          <p:cNvSpPr>
            <a:spLocks noGrp="1"/>
          </p:cNvSpPr>
          <p:nvPr>
            <p:ph type="title"/>
          </p:nvPr>
        </p:nvSpPr>
        <p:spPr>
          <a:xfrm>
            <a:off x="914400" y="1204274"/>
            <a:ext cx="10511627" cy="637185"/>
          </a:xfrm>
        </p:spPr>
        <p:txBody>
          <a:bodyPr/>
          <a:lstStyle/>
          <a:p>
            <a:r>
              <a:rPr lang="en-IN" sz="2800" b="1" kern="100" dirty="0">
                <a:effectLst/>
                <a:ea typeface="Calibri" panose="020F0502020204030204" pitchFamily="34" charset="0"/>
                <a:cs typeface="Times New Roman" panose="02020603050405020304" pitchFamily="18" charset="0"/>
              </a:rPr>
              <a:t>User Interface Module</a:t>
            </a:r>
            <a:endParaRPr lang="en-IN" sz="4800" dirty="0"/>
          </a:p>
        </p:txBody>
      </p:sp>
      <p:sp>
        <p:nvSpPr>
          <p:cNvPr id="3" name="Content Placeholder 2">
            <a:extLst>
              <a:ext uri="{FF2B5EF4-FFF2-40B4-BE49-F238E27FC236}">
                <a16:creationId xmlns:a16="http://schemas.microsoft.com/office/drawing/2014/main" id="{C3528497-D1B8-7D07-4B93-E2FE31AB834C}"/>
              </a:ext>
            </a:extLst>
          </p:cNvPr>
          <p:cNvSpPr>
            <a:spLocks noGrp="1"/>
          </p:cNvSpPr>
          <p:nvPr>
            <p:ph sz="quarter" idx="4"/>
          </p:nvPr>
        </p:nvSpPr>
        <p:spPr/>
        <p:txBody>
          <a:bodyPr/>
          <a:lstStyle/>
          <a:p>
            <a:pPr lvl="0" algn="just">
              <a:lnSpc>
                <a:spcPct val="107000"/>
              </a:lnSpc>
              <a:spcAft>
                <a:spcPts val="800"/>
              </a:spcAft>
              <a:buSzPts val="1000"/>
              <a:buFont typeface="Wingdings" panose="05000000000000000000" pitchFamily="2" charset="2"/>
              <a:buChar char="v"/>
              <a:tabLst>
                <a:tab pos="457200" algn="l"/>
              </a:tabLs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system shall provide a user-friendly, web-based interface for uploading videos and inputting search queries.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v"/>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Results will be displayed with relevant video segments, timestamps, and captions.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buFont typeface="Wingdings" panose="05000000000000000000" pitchFamily="2" charset="2"/>
              <a:buChar char="v"/>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Users will have the option to play the retrieved video segments directly from the interface.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649DD4CC-5BA7-1717-9584-F72748F4DBA2}"/>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75107851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{BDE914E3-4326-4519-B7B6-248731BEF17B}tf78438558_win32</Template>
  <TotalTime>420</TotalTime>
  <Words>859</Words>
  <Application>Microsoft Office PowerPoint</Application>
  <PresentationFormat>Widescreen</PresentationFormat>
  <Paragraphs>96</Paragraphs>
  <Slides>24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Arial Black</vt:lpstr>
      <vt:lpstr>Calibri</vt:lpstr>
      <vt:lpstr>Sabon Next LT</vt:lpstr>
      <vt:lpstr>Symbol</vt:lpstr>
      <vt:lpstr>Times New Roman</vt:lpstr>
      <vt:lpstr>Wingdings</vt:lpstr>
      <vt:lpstr>Custom</vt:lpstr>
      <vt:lpstr>video content retrieval system</vt:lpstr>
      <vt:lpstr>INTRODUCTION</vt:lpstr>
      <vt:lpstr>Existing system </vt:lpstr>
      <vt:lpstr>Solution suggested</vt:lpstr>
      <vt:lpstr>Features:</vt:lpstr>
      <vt:lpstr>VIDEO PROCESSING MODULE</vt:lpstr>
      <vt:lpstr>   Captioning Module</vt:lpstr>
      <vt:lpstr>Search Module</vt:lpstr>
      <vt:lpstr>User Interface Module</vt:lpstr>
      <vt:lpstr>External Interface Requirements</vt:lpstr>
      <vt:lpstr> Design Constraints</vt:lpstr>
      <vt:lpstr>Attributes</vt:lpstr>
      <vt:lpstr>CLASS DIAGRAM</vt:lpstr>
      <vt:lpstr>USE CASE DIAGRAM</vt:lpstr>
      <vt:lpstr>SEQUENCE DIAGRAM</vt:lpstr>
      <vt:lpstr>VIDEO UPLOAD PROCESS</vt:lpstr>
      <vt:lpstr>CAPTION GENERATION </vt:lpstr>
      <vt:lpstr>SEARCH QUERY PROCESSING </vt:lpstr>
      <vt:lpstr>VIDEO PLAYBACK </vt:lpstr>
      <vt:lpstr>MODEL UPDATE (ADMIN FUNCTIONALITY)</vt:lpstr>
      <vt:lpstr>User authentication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sindooranna@outlook.com</dc:creator>
  <cp:lastModifiedBy>Anil Kumar A</cp:lastModifiedBy>
  <cp:revision>16</cp:revision>
  <dcterms:created xsi:type="dcterms:W3CDTF">2024-07-21T11:14:19Z</dcterms:created>
  <dcterms:modified xsi:type="dcterms:W3CDTF">2025-10-16T15:17:08Z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