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9"/>
  </p:notesMasterIdLst>
  <p:sldIdLst>
    <p:sldId id="256" r:id="rId2"/>
    <p:sldId id="279" r:id="rId3"/>
    <p:sldId id="323" r:id="rId4"/>
    <p:sldId id="324" r:id="rId5"/>
    <p:sldId id="325" r:id="rId6"/>
    <p:sldId id="326" r:id="rId7"/>
    <p:sldId id="321" r:id="rId8"/>
    <p:sldId id="327" r:id="rId9"/>
    <p:sldId id="328" r:id="rId10"/>
    <p:sldId id="329" r:id="rId11"/>
    <p:sldId id="330" r:id="rId12"/>
    <p:sldId id="331" r:id="rId13"/>
    <p:sldId id="332" r:id="rId14"/>
    <p:sldId id="333" r:id="rId15"/>
    <p:sldId id="334" r:id="rId16"/>
    <p:sldId id="335" r:id="rId17"/>
    <p:sldId id="338" r:id="rId18"/>
    <p:sldId id="339" r:id="rId19"/>
    <p:sldId id="340" r:id="rId20"/>
    <p:sldId id="341" r:id="rId21"/>
    <p:sldId id="344" r:id="rId22"/>
    <p:sldId id="346" r:id="rId23"/>
    <p:sldId id="320" r:id="rId24"/>
    <p:sldId id="347" r:id="rId25"/>
    <p:sldId id="348" r:id="rId26"/>
    <p:sldId id="349" r:id="rId27"/>
    <p:sldId id="350" r:id="rId28"/>
    <p:sldId id="351" r:id="rId29"/>
    <p:sldId id="352" r:id="rId30"/>
    <p:sldId id="353" r:id="rId31"/>
    <p:sldId id="354" r:id="rId32"/>
    <p:sldId id="355" r:id="rId33"/>
    <p:sldId id="356" r:id="rId34"/>
    <p:sldId id="358" r:id="rId35"/>
    <p:sldId id="359" r:id="rId36"/>
    <p:sldId id="360" r:id="rId37"/>
    <p:sldId id="357" r:id="rId38"/>
    <p:sldId id="361" r:id="rId39"/>
    <p:sldId id="362" r:id="rId40"/>
    <p:sldId id="363" r:id="rId41"/>
    <p:sldId id="364" r:id="rId42"/>
    <p:sldId id="365" r:id="rId43"/>
    <p:sldId id="366" r:id="rId44"/>
    <p:sldId id="367" r:id="rId45"/>
    <p:sldId id="368" r:id="rId46"/>
    <p:sldId id="369" r:id="rId47"/>
    <p:sldId id="38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8FF"/>
    <a:srgbClr val="C5FFDF"/>
    <a:srgbClr val="4BB2FF"/>
    <a:srgbClr val="FFCDCD"/>
    <a:srgbClr val="FF7171"/>
    <a:srgbClr val="B3FFD5"/>
    <a:srgbClr val="8DD848"/>
    <a:srgbClr val="DAA600"/>
    <a:srgbClr val="F2593A"/>
    <a:srgbClr val="417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E8E21-C9F6-43C5-B719-B09BB4B48ABF}"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F3D85-6345-44D1-950B-886AD014D750}" type="slidenum">
              <a:rPr lang="en-US" smtClean="0"/>
              <a:t>‹#›</a:t>
            </a:fld>
            <a:endParaRPr lang="en-US"/>
          </a:p>
        </p:txBody>
      </p:sp>
    </p:spTree>
    <p:extLst>
      <p:ext uri="{BB962C8B-B14F-4D97-AF65-F5344CB8AC3E}">
        <p14:creationId xmlns:p14="http://schemas.microsoft.com/office/powerpoint/2010/main" val="224015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61CAD1BF-C5EC-46B2-8DA6-9610250A1DEF}" type="datetime1">
              <a:rPr lang="en-US" smtClean="0"/>
              <a:t>10/25/2022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8830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6902B07F-7AC3-47F8-A310-BDB669891201}" type="datetime1">
              <a:rPr lang="en-US" smtClean="0"/>
              <a:t>10/25/2022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2389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7CD09448-EB43-47F4-96AC-A281C5CF9526}" type="datetime1">
              <a:rPr lang="en-US" smtClean="0"/>
              <a:t>10/25/2022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9691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a:xfrm>
            <a:off x="1533236" y="166254"/>
            <a:ext cx="9144000" cy="547543"/>
          </a:xfrm>
        </p:spPr>
        <p:txBody>
          <a:bodyPr>
            <a:normAutofit/>
          </a:bodyPr>
          <a:lstStyle>
            <a:lvl1pPr algn="ctr">
              <a:defRPr sz="4800">
                <a:solidFill>
                  <a:srgbClr val="FFC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54766" y="1145310"/>
            <a:ext cx="10545418" cy="5211857"/>
          </a:xfrm>
        </p:spPr>
        <p:txBody>
          <a:bodyPr/>
          <a:lstStyle>
            <a:lvl1pPr>
              <a:buClr>
                <a:schemeClr val="bg1"/>
              </a:buClr>
              <a:defRPr sz="2800">
                <a:solidFill>
                  <a:srgbClr val="92D050"/>
                </a:solidFill>
              </a:defRPr>
            </a:lvl1pPr>
            <a:lvl2pPr marL="702900" indent="-342900">
              <a:buClr>
                <a:schemeClr val="bg1"/>
              </a:buClr>
              <a:buFont typeface="Wingdings" panose="05000000000000000000" pitchFamily="2" charset="2"/>
              <a:buChar char="§"/>
              <a:defRPr sz="2400" i="0">
                <a:solidFill>
                  <a:schemeClr val="bg1">
                    <a:lumMod val="95000"/>
                  </a:schemeClr>
                </a:solidFill>
              </a:defRPr>
            </a:lvl2pPr>
            <a:lvl3pPr marL="1080000" indent="-360000">
              <a:buClr>
                <a:schemeClr val="bg1"/>
              </a:buClr>
              <a:buFont typeface="Arial" panose="020B0604020202020204" pitchFamily="34" charset="0"/>
              <a:buChar char="•"/>
              <a:defRPr>
                <a:solidFill>
                  <a:schemeClr val="bg1">
                    <a:lumMod val="85000"/>
                  </a:schemeClr>
                </a:solidFill>
              </a:defRPr>
            </a:lvl3pPr>
            <a:lvl4pPr>
              <a:buClr>
                <a:schemeClr val="bg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DF660155-5F6E-4FB6-9A97-4CB1F57E47FB}" type="datetime1">
              <a:rPr lang="en-US" smtClean="0"/>
              <a:t>10/25/2022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lvl1pPr>
              <a:defRPr lang="en-US" sz="1400" kern="1200" spc="50" smtClean="0">
                <a:solidFill>
                  <a:schemeClr val="accent6">
                    <a:lumMod val="60000"/>
                    <a:lumOff val="40000"/>
                  </a:schemeClr>
                </a:solidFill>
                <a:latin typeface="+mn-lt"/>
                <a:ea typeface="+mn-ea"/>
                <a:cs typeface="+mn-cs"/>
              </a:defRPr>
            </a:lvl1pPr>
          </a:lstStyle>
          <a:p>
            <a:fld id="{FF2BD96E-3838-45D2-9031-D3AF67C920A5}" type="slidenum">
              <a:rPr lang="en-US" smtClean="0"/>
              <a:pPr/>
              <a:t>‹#›</a:t>
            </a:fld>
            <a:r>
              <a:rPr lang="en-US" dirty="0"/>
              <a:t> </a:t>
            </a:r>
          </a:p>
        </p:txBody>
      </p:sp>
      <p:cxnSp>
        <p:nvCxnSpPr>
          <p:cNvPr id="8" name="Straight Connector 7">
            <a:extLst>
              <a:ext uri="{FF2B5EF4-FFF2-40B4-BE49-F238E27FC236}">
                <a16:creationId xmlns:a16="http://schemas.microsoft.com/office/drawing/2014/main" id="{2258E440-80E3-4674-868F-16E3FD812262}"/>
              </a:ext>
            </a:extLst>
          </p:cNvPr>
          <p:cNvCxnSpPr/>
          <p:nvPr userDrawn="1"/>
        </p:nvCxnSpPr>
        <p:spPr>
          <a:xfrm>
            <a:off x="3385127" y="713797"/>
            <a:ext cx="5421745" cy="0"/>
          </a:xfrm>
          <a:prstGeom prst="line">
            <a:avLst/>
          </a:prstGeom>
          <a:ln w="31750" cmpd="dbl">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94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1EB92F48-769F-4A4C-BDAB-EA9AC8CC4ECF}" type="datetime1">
              <a:rPr lang="en-US" smtClean="0"/>
              <a:t>10/25/2022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C4DB401D-A593-4F1F-8CCE-37A7E7485084}" type="datetime1">
              <a:rPr lang="en-US" smtClean="0"/>
              <a:t>10/25/2022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0704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7FEFC649-6810-40E1-BA6A-D4897751FB45}" type="datetime1">
              <a:rPr lang="en-US" smtClean="0"/>
              <a:t>10/25/2022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2499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A03A2EBF-EBCB-4A8E-8549-DD1ABC779420}" type="datetime1">
              <a:rPr lang="en-US" smtClean="0"/>
              <a:t>10/25/2022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894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02676DF4-8EE9-4F3A-91F6-33A813DBE3B0}" type="datetime1">
              <a:rPr lang="en-US" smtClean="0"/>
              <a:t>10/25/2022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4386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652C7C4A-151F-4333-853B-140F55DA9070}" type="datetime1">
              <a:rPr lang="en-US" smtClean="0"/>
              <a:t>10/25/2022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49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1D4577D0-8A04-423F-AE0B-46A0614026A1}" type="datetime1">
              <a:rPr lang="en-US" smtClean="0"/>
              <a:t>10/25/2022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92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B07E6709-5F68-4BB1-89A4-03F0371C1BBD}" type="datetime1">
              <a:rPr lang="en-US" smtClean="0"/>
              <a:t>10/25/2022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7736602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100000"/>
        </a:lnSpc>
        <a:spcBef>
          <a:spcPct val="0"/>
        </a:spcBef>
        <a:buNone/>
        <a:defRPr sz="3200" kern="1200" cap="none" spc="0" baseline="0">
          <a:solidFill>
            <a:srgbClr val="FFC000"/>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Courier New" panose="02070309020205020404" pitchFamily="49" charset="0"/>
        <a:buChar char="o"/>
        <a:defRPr sz="2000" kern="1200" spc="50">
          <a:solidFill>
            <a:srgbClr val="FFFFFF"/>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rgbClr val="FFFFFF"/>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rgbClr val="FFFFFF"/>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Arial" panose="020B0604020202020204" pitchFamily="34" charset="0"/>
        <a:buChar char="•"/>
        <a:defRPr sz="2000" b="0" i="1" kern="1200" spc="50" baseline="0">
          <a:solidFill>
            <a:srgbClr val="FFFFFF"/>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1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1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10.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53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0.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0.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8.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0.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29.xml.rels><?xml version="1.0" encoding="UTF-8" standalone="yes"?>
<Relationships xmlns="http://schemas.openxmlformats.org/package/2006/relationships"><Relationship Id="rId2" Type="http://schemas.openxmlformats.org/officeDocument/2006/relationships/image" Target="../media/image10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0.png"/><Relationship Id="rId7" Type="http://schemas.openxmlformats.org/officeDocument/2006/relationships/image" Target="../media/image119.png"/><Relationship Id="rId2" Type="http://schemas.openxmlformats.org/officeDocument/2006/relationships/image" Target="../media/image1140.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s>
</file>

<file path=ppt/slides/_rels/slide3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0.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3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0.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0.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5.png"/></Relationships>
</file>

<file path=ppt/slides/_rels/slide41.xml.rels><?xml version="1.0" encoding="UTF-8" standalone="yes"?>
<Relationships xmlns="http://schemas.openxmlformats.org/package/2006/relationships"><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image" Target="../media/image1360.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4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0.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44.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2" Type="http://schemas.openxmlformats.org/officeDocument/2006/relationships/image" Target="../media/image1500.png"/><Relationship Id="rId1" Type="http://schemas.openxmlformats.org/officeDocument/2006/relationships/slideLayout" Target="../slideLayouts/slideLayout2.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s>
</file>

<file path=ppt/slides/_rels/slide45.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611.png"/><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46.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image" Target="../media/image184.png"/><Relationship Id="rId26" Type="http://schemas.openxmlformats.org/officeDocument/2006/relationships/image" Target="../media/image192.png"/><Relationship Id="rId3" Type="http://schemas.openxmlformats.org/officeDocument/2006/relationships/image" Target="../media/image169.png"/><Relationship Id="rId21" Type="http://schemas.openxmlformats.org/officeDocument/2006/relationships/image" Target="../media/image187.png"/><Relationship Id="rId34" Type="http://schemas.openxmlformats.org/officeDocument/2006/relationships/image" Target="../media/image200.png"/><Relationship Id="rId7" Type="http://schemas.openxmlformats.org/officeDocument/2006/relationships/image" Target="../media/image173.png"/><Relationship Id="rId12" Type="http://schemas.openxmlformats.org/officeDocument/2006/relationships/image" Target="../media/image178.png"/><Relationship Id="rId17" Type="http://schemas.openxmlformats.org/officeDocument/2006/relationships/image" Target="../media/image183.png"/><Relationship Id="rId25" Type="http://schemas.openxmlformats.org/officeDocument/2006/relationships/image" Target="../media/image191.png"/><Relationship Id="rId33" Type="http://schemas.openxmlformats.org/officeDocument/2006/relationships/image" Target="../media/image199.png"/><Relationship Id="rId2" Type="http://schemas.openxmlformats.org/officeDocument/2006/relationships/image" Target="../media/image1680.png"/><Relationship Id="rId16" Type="http://schemas.openxmlformats.org/officeDocument/2006/relationships/image" Target="../media/image182.png"/><Relationship Id="rId20" Type="http://schemas.openxmlformats.org/officeDocument/2006/relationships/image" Target="../media/image186.png"/><Relationship Id="rId29" Type="http://schemas.openxmlformats.org/officeDocument/2006/relationships/image" Target="../media/image195.png"/><Relationship Id="rId1" Type="http://schemas.openxmlformats.org/officeDocument/2006/relationships/slideLayout" Target="../slideLayouts/slideLayout2.xml"/><Relationship Id="rId6" Type="http://schemas.openxmlformats.org/officeDocument/2006/relationships/image" Target="../media/image172.png"/><Relationship Id="rId11" Type="http://schemas.openxmlformats.org/officeDocument/2006/relationships/image" Target="../media/image177.png"/><Relationship Id="rId24" Type="http://schemas.openxmlformats.org/officeDocument/2006/relationships/image" Target="../media/image190.png"/><Relationship Id="rId32" Type="http://schemas.openxmlformats.org/officeDocument/2006/relationships/image" Target="../media/image198.png"/><Relationship Id="rId5" Type="http://schemas.openxmlformats.org/officeDocument/2006/relationships/image" Target="../media/image171.png"/><Relationship Id="rId15" Type="http://schemas.openxmlformats.org/officeDocument/2006/relationships/image" Target="../media/image181.png"/><Relationship Id="rId23" Type="http://schemas.openxmlformats.org/officeDocument/2006/relationships/image" Target="../media/image189.png"/><Relationship Id="rId28" Type="http://schemas.openxmlformats.org/officeDocument/2006/relationships/image" Target="../media/image194.png"/><Relationship Id="rId10" Type="http://schemas.openxmlformats.org/officeDocument/2006/relationships/image" Target="../media/image176.png"/><Relationship Id="rId19" Type="http://schemas.openxmlformats.org/officeDocument/2006/relationships/image" Target="../media/image185.png"/><Relationship Id="rId31" Type="http://schemas.openxmlformats.org/officeDocument/2006/relationships/image" Target="../media/image197.png"/><Relationship Id="rId4" Type="http://schemas.openxmlformats.org/officeDocument/2006/relationships/image" Target="../media/image170.png"/><Relationship Id="rId9" Type="http://schemas.openxmlformats.org/officeDocument/2006/relationships/image" Target="../media/image175.png"/><Relationship Id="rId14" Type="http://schemas.openxmlformats.org/officeDocument/2006/relationships/image" Target="../media/image180.png"/><Relationship Id="rId22" Type="http://schemas.openxmlformats.org/officeDocument/2006/relationships/image" Target="../media/image188.png"/><Relationship Id="rId27" Type="http://schemas.openxmlformats.org/officeDocument/2006/relationships/image" Target="../media/image193.png"/><Relationship Id="rId30" Type="http://schemas.openxmlformats.org/officeDocument/2006/relationships/image" Target="../media/image196.png"/><Relationship Id="rId8" Type="http://schemas.openxmlformats.org/officeDocument/2006/relationships/image" Target="../media/image17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BF67C-A4C0-4494-B40A-9D9560FDAC5A}"/>
              </a:ext>
            </a:extLst>
          </p:cNvPr>
          <p:cNvSpPr>
            <a:spLocks noGrp="1"/>
          </p:cNvSpPr>
          <p:nvPr>
            <p:ph type="ctrTitle"/>
          </p:nvPr>
        </p:nvSpPr>
        <p:spPr>
          <a:xfrm>
            <a:off x="8309714" y="848689"/>
            <a:ext cx="3882286" cy="2138400"/>
          </a:xfrm>
        </p:spPr>
        <p:txBody>
          <a:bodyPr>
            <a:normAutofit fontScale="90000"/>
          </a:bodyPr>
          <a:lstStyle/>
          <a:p>
            <a:r>
              <a:rPr lang="en-US" dirty="0">
                <a:solidFill>
                  <a:srgbClr val="FFC000"/>
                </a:solidFill>
              </a:rPr>
              <a:t>Reasoning with Uncertainty</a:t>
            </a:r>
          </a:p>
        </p:txBody>
      </p:sp>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1F395B-7BFA-4E65-B542-88C73A8860E7}"/>
              </a:ext>
            </a:extLst>
          </p:cNvPr>
          <p:cNvSpPr txBox="1"/>
          <p:nvPr/>
        </p:nvSpPr>
        <p:spPr>
          <a:xfrm>
            <a:off x="9204000" y="5860434"/>
            <a:ext cx="2988000" cy="369332"/>
          </a:xfrm>
          <a:prstGeom prst="rect">
            <a:avLst/>
          </a:prstGeom>
          <a:noFill/>
        </p:spPr>
        <p:txBody>
          <a:bodyPr wrap="square" rtlCol="0">
            <a:spAutoFit/>
          </a:bodyPr>
          <a:lstStyle/>
          <a:p>
            <a:r>
              <a:rPr lang="en-US" dirty="0">
                <a:solidFill>
                  <a:schemeClr val="bg1"/>
                </a:solidFill>
              </a:rPr>
              <a:t>Plaban Kumar Bhowmick</a:t>
            </a:r>
          </a:p>
        </p:txBody>
      </p:sp>
      <p:sp>
        <p:nvSpPr>
          <p:cNvPr id="12" name="Slide Number Placeholder 11">
            <a:extLst>
              <a:ext uri="{FF2B5EF4-FFF2-40B4-BE49-F238E27FC236}">
                <a16:creationId xmlns:a16="http://schemas.microsoft.com/office/drawing/2014/main" id="{631BF166-C4B8-459E-8347-D3B4638270DE}"/>
              </a:ext>
            </a:extLst>
          </p:cNvPr>
          <p:cNvSpPr>
            <a:spLocks noGrp="1"/>
          </p:cNvSpPr>
          <p:nvPr>
            <p:ph type="sldNum" sz="quarter" idx="12"/>
          </p:nvPr>
        </p:nvSpPr>
        <p:spPr/>
        <p:txBody>
          <a:bodyPr/>
          <a:lstStyle/>
          <a:p>
            <a:fld id="{FF2BD96E-3838-45D2-9031-D3AF67C920A5}" type="slidenum">
              <a:rPr lang="en-US" smtClean="0"/>
              <a:t>1</a:t>
            </a:fld>
            <a:endParaRPr lang="en-US" dirty="0"/>
          </a:p>
        </p:txBody>
      </p:sp>
      <p:sp>
        <p:nvSpPr>
          <p:cNvPr id="15" name="Subtitle 2">
            <a:extLst>
              <a:ext uri="{FF2B5EF4-FFF2-40B4-BE49-F238E27FC236}">
                <a16:creationId xmlns:a16="http://schemas.microsoft.com/office/drawing/2014/main" id="{F5F13BBC-679D-4D6D-B24C-CF2466EEFF6B}"/>
              </a:ext>
            </a:extLst>
          </p:cNvPr>
          <p:cNvSpPr txBox="1">
            <a:spLocks/>
          </p:cNvSpPr>
          <p:nvPr/>
        </p:nvSpPr>
        <p:spPr>
          <a:xfrm>
            <a:off x="8899905" y="3945771"/>
            <a:ext cx="2988000" cy="1655762"/>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1000"/>
              </a:spcBef>
              <a:buClr>
                <a:schemeClr val="accent3"/>
              </a:buClr>
              <a:buFont typeface="Courier New" panose="02070309020205020404" pitchFamily="49" charset="0"/>
              <a:buNone/>
              <a:defRPr sz="2400" i="0" kern="1200" spc="50" baseline="0">
                <a:solidFill>
                  <a:srgbClr val="FFFFFF"/>
                </a:solidFill>
                <a:latin typeface="+mn-lt"/>
                <a:ea typeface="+mn-ea"/>
                <a:cs typeface="+mn-cs"/>
              </a:defRPr>
            </a:lvl1pPr>
            <a:lvl2pPr marL="457200" indent="0" algn="ctr" defTabSz="914400" rtl="0" eaLnBrk="1" latinLnBrk="0" hangingPunct="1">
              <a:lnSpc>
                <a:spcPct val="150000"/>
              </a:lnSpc>
              <a:spcBef>
                <a:spcPts val="500"/>
              </a:spcBef>
              <a:buFontTx/>
              <a:buNone/>
              <a:defRPr sz="2000" b="0" i="1" kern="1200" spc="50" baseline="0">
                <a:solidFill>
                  <a:srgbClr val="FFFFFF"/>
                </a:solidFill>
                <a:latin typeface="+mn-lt"/>
                <a:ea typeface="+mn-ea"/>
                <a:cs typeface="+mn-cs"/>
              </a:defRPr>
            </a:lvl2pPr>
            <a:lvl3pPr marL="914400" indent="0" algn="ctr" defTabSz="914400" rtl="0" eaLnBrk="1" latinLnBrk="0" hangingPunct="1">
              <a:lnSpc>
                <a:spcPct val="150000"/>
              </a:lnSpc>
              <a:spcBef>
                <a:spcPts val="500"/>
              </a:spcBef>
              <a:buClr>
                <a:schemeClr val="accent3"/>
              </a:buClr>
              <a:buFont typeface="Wingdings" panose="05000000000000000000" pitchFamily="2" charset="2"/>
              <a:buNone/>
              <a:defRPr sz="1800" kern="1200" spc="50">
                <a:solidFill>
                  <a:srgbClr val="FFFFFF"/>
                </a:solidFill>
                <a:latin typeface="+mn-lt"/>
                <a:ea typeface="+mn-ea"/>
                <a:cs typeface="+mn-cs"/>
              </a:defRPr>
            </a:lvl3pPr>
            <a:lvl4pPr marL="1371600" indent="0" algn="ctr" defTabSz="914400" rtl="0" eaLnBrk="1" latinLnBrk="0" hangingPunct="1">
              <a:lnSpc>
                <a:spcPct val="150000"/>
              </a:lnSpc>
              <a:spcBef>
                <a:spcPts val="500"/>
              </a:spcBef>
              <a:buClr>
                <a:schemeClr val="accent3"/>
              </a:buClr>
              <a:buFont typeface="Arial" panose="020B0604020202020204" pitchFamily="34" charset="0"/>
              <a:buNone/>
              <a:defRPr sz="1600" b="0" i="1" kern="1200" spc="50" baseline="0">
                <a:solidFill>
                  <a:srgbClr val="FFFFFF"/>
                </a:solidFill>
                <a:latin typeface="+mn-lt"/>
                <a:ea typeface="+mn-ea"/>
                <a:cs typeface="+mn-cs"/>
              </a:defRPr>
            </a:lvl4pPr>
            <a:lvl5pPr marL="1828800" indent="0" algn="ctr" defTabSz="914400" rtl="0" eaLnBrk="1" latinLnBrk="0" hangingPunct="1">
              <a:lnSpc>
                <a:spcPct val="150000"/>
              </a:lnSpc>
              <a:spcBef>
                <a:spcPts val="500"/>
              </a:spcBef>
              <a:buClr>
                <a:schemeClr val="accent3"/>
              </a:buClr>
              <a:buFont typeface="Wingdings" panose="05000000000000000000" pitchFamily="2" charset="2"/>
              <a:buNone/>
              <a:defRPr sz="1600" kern="1200" spc="5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AIFA (AI61005) 2022 Autumn</a:t>
            </a:r>
          </a:p>
        </p:txBody>
      </p:sp>
      <p:pic>
        <p:nvPicPr>
          <p:cNvPr id="4" name="Picture 3" descr="A picture containing text, linedrawing&#10;&#10;Description automatically generated">
            <a:extLst>
              <a:ext uri="{FF2B5EF4-FFF2-40B4-BE49-F238E27FC236}">
                <a16:creationId xmlns:a16="http://schemas.microsoft.com/office/drawing/2014/main" id="{5ECE370F-2649-4931-8562-BEB7ADF1F9C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00607" y="0"/>
            <a:ext cx="8626415" cy="6858000"/>
          </a:xfrm>
          <a:prstGeom prst="rect">
            <a:avLst/>
          </a:prstGeom>
        </p:spPr>
      </p:pic>
    </p:spTree>
    <p:extLst>
      <p:ext uri="{BB962C8B-B14F-4D97-AF65-F5344CB8AC3E}">
        <p14:creationId xmlns:p14="http://schemas.microsoft.com/office/powerpoint/2010/main" val="162193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9638-CBFC-4BC1-8A4A-7AC2F78916B7}"/>
              </a:ext>
            </a:extLst>
          </p:cNvPr>
          <p:cNvSpPr>
            <a:spLocks noGrp="1"/>
          </p:cNvSpPr>
          <p:nvPr>
            <p:ph type="title"/>
          </p:nvPr>
        </p:nvSpPr>
        <p:spPr/>
        <p:txBody>
          <a:bodyPr>
            <a:normAutofit fontScale="90000"/>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13AF7-66F8-4F3F-BCBC-D89683FC999C}"/>
                  </a:ext>
                </a:extLst>
              </p:cNvPr>
              <p:cNvSpPr>
                <a:spLocks noGrp="1"/>
              </p:cNvSpPr>
              <p:nvPr>
                <p:ph idx="1"/>
              </p:nvPr>
            </p:nvSpPr>
            <p:spPr>
              <a:xfrm>
                <a:off x="854766" y="1145310"/>
                <a:ext cx="10545418" cy="5212290"/>
              </a:xfrm>
            </p:spPr>
            <p:txBody>
              <a:bodyPr>
                <a:normAutofit lnSpcReduction="10000"/>
              </a:bodyPr>
              <a:lstStyle/>
              <a:p>
                <a:r>
                  <a:rPr lang="en-US" dirty="0"/>
                  <a:t>Agent belief: Prior probability</a:t>
                </a:r>
              </a:p>
              <a:p>
                <a:r>
                  <a:rPr lang="en-US" dirty="0"/>
                  <a:t>Conditional Probability</a:t>
                </a:r>
              </a:p>
              <a:p>
                <a:pPr lvl="1"/>
                <a:r>
                  <a:rPr lang="en-US" dirty="0"/>
                  <a:t>How the belief is updated when agent has new evidence?</a:t>
                </a:r>
              </a:p>
              <a:p>
                <a:r>
                  <a:rPr lang="en-US" dirty="0"/>
                  <a:t>Posterior Probability</a:t>
                </a:r>
              </a:p>
              <a:p>
                <a:pPr lvl="1"/>
                <a:r>
                  <a:rPr lang="en-US" dirty="0"/>
                  <a:t>Conditioning on everything the agent knows about a situation</a:t>
                </a:r>
              </a:p>
              <a:p>
                <a:pPr lvl="1"/>
                <a14:m>
                  <m:oMath xmlns:m="http://schemas.openxmlformats.org/officeDocument/2006/math">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h</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𝑒</m:t>
                    </m:r>
                    <m:r>
                      <a:rPr lang="en-US" sz="2400" b="0" i="1" smtClean="0">
                        <a:solidFill>
                          <a:schemeClr val="bg1">
                            <a:lumMod val="95000"/>
                          </a:schemeClr>
                        </a:solidFill>
                        <a:latin typeface="Cambria Math" panose="02040503050406030204" pitchFamily="18" charset="0"/>
                      </a:rPr>
                      <m:t>)</m:t>
                    </m:r>
                  </m:oMath>
                </a14:m>
                <a:r>
                  <a:rPr lang="en-US" sz="2400" dirty="0"/>
                  <a:t>: Belief of proposition </a:t>
                </a:r>
                <a14:m>
                  <m:oMath xmlns:m="http://schemas.openxmlformats.org/officeDocument/2006/math">
                    <m:r>
                      <a:rPr lang="en-US" i="1">
                        <a:latin typeface="Cambria Math" panose="02040503050406030204" pitchFamily="18" charset="0"/>
                      </a:rPr>
                      <m:t>h</m:t>
                    </m:r>
                  </m:oMath>
                </a14:m>
                <a:r>
                  <a:rPr lang="en-US" sz="2400" dirty="0"/>
                  <a:t> based on another proposition </a:t>
                </a:r>
                <a14:m>
                  <m:oMath xmlns:m="http://schemas.openxmlformats.org/officeDocument/2006/math">
                    <m:r>
                      <a:rPr lang="en-US" b="0" i="1" smtClean="0">
                        <a:latin typeface="Cambria Math" panose="02040503050406030204" pitchFamily="18" charset="0"/>
                      </a:rPr>
                      <m:t>𝑒</m:t>
                    </m:r>
                  </m:oMath>
                </a14:m>
                <a:endParaRPr lang="en-US" sz="2400" dirty="0"/>
              </a:p>
              <a:p>
                <a:pPr lvl="1"/>
                <a14:m>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b="0" i="1" smtClean="0">
                        <a:latin typeface="Cambria Math" panose="02040503050406030204" pitchFamily="18" charset="0"/>
                      </a:rPr>
                      <m:t>𝑇𝑟𝑢𝑒</m:t>
                    </m:r>
                    <m:r>
                      <a:rPr lang="en-US" i="1">
                        <a:latin typeface="Cambria Math" panose="02040503050406030204" pitchFamily="18" charset="0"/>
                      </a:rPr>
                      <m:t>)</m:t>
                    </m:r>
                  </m:oMath>
                </a14:m>
                <a:r>
                  <a:rPr lang="en-US" sz="2400" dirty="0"/>
                  <a:t>: Belief on </a:t>
                </a:r>
                <a14:m>
                  <m:oMath xmlns:m="http://schemas.openxmlformats.org/officeDocument/2006/math">
                    <m:r>
                      <a:rPr lang="en-US" i="1">
                        <a:latin typeface="Cambria Math" panose="02040503050406030204" pitchFamily="18" charset="0"/>
                      </a:rPr>
                      <m:t>h</m:t>
                    </m:r>
                  </m:oMath>
                </a14:m>
                <a:r>
                  <a:rPr lang="en-US" sz="2400" dirty="0"/>
                  <a:t> before the agent has observed anything</a:t>
                </a:r>
              </a:p>
              <a:p>
                <a:pPr lvl="1"/>
                <a:endParaRPr lang="en-US" dirty="0"/>
              </a:p>
            </p:txBody>
          </p:sp>
        </mc:Choice>
        <mc:Fallback xmlns="">
          <p:sp>
            <p:nvSpPr>
              <p:cNvPr id="3" name="Content Placeholder 2">
                <a:extLst>
                  <a:ext uri="{FF2B5EF4-FFF2-40B4-BE49-F238E27FC236}">
                    <a16:creationId xmlns:a16="http://schemas.microsoft.com/office/drawing/2014/main" id="{56A13AF7-66F8-4F3F-BCBC-D89683FC999C}"/>
                  </a:ext>
                </a:extLst>
              </p:cNvPr>
              <p:cNvSpPr>
                <a:spLocks noGrp="1" noRot="1" noChangeAspect="1" noMove="1" noResize="1" noEditPoints="1" noAdjustHandles="1" noChangeArrowheads="1" noChangeShapeType="1" noTextEdit="1"/>
              </p:cNvSpPr>
              <p:nvPr>
                <p:ph idx="1"/>
              </p:nvPr>
            </p:nvSpPr>
            <p:spPr>
              <a:xfrm>
                <a:off x="854766" y="1145310"/>
                <a:ext cx="10545418" cy="5212290"/>
              </a:xfrm>
              <a:blipFill>
                <a:blip r:embed="rId2"/>
                <a:stretch>
                  <a:fillRect l="-10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B420C7-2BDE-4604-A376-6CA4F37A9465}"/>
              </a:ext>
            </a:extLst>
          </p:cNvPr>
          <p:cNvSpPr>
            <a:spLocks noGrp="1"/>
          </p:cNvSpPr>
          <p:nvPr>
            <p:ph type="sldNum" sz="quarter" idx="12"/>
          </p:nvPr>
        </p:nvSpPr>
        <p:spPr/>
        <p:txBody>
          <a:bodyPr/>
          <a:lstStyle/>
          <a:p>
            <a:fld id="{FF2BD96E-3838-45D2-9031-D3AF67C920A5}" type="slidenum">
              <a:rPr lang="en-US" smtClean="0"/>
              <a:pPr/>
              <a:t>10</a:t>
            </a:fld>
            <a:r>
              <a:rPr lang="en-US"/>
              <a:t> </a:t>
            </a:r>
            <a:endParaRPr lang="en-US" dirty="0"/>
          </a:p>
        </p:txBody>
      </p:sp>
    </p:spTree>
    <p:extLst>
      <p:ext uri="{BB962C8B-B14F-4D97-AF65-F5344CB8AC3E}">
        <p14:creationId xmlns:p14="http://schemas.microsoft.com/office/powerpoint/2010/main" val="5439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A3B9-3C0E-41AB-AD01-0492D7087E61}"/>
              </a:ext>
            </a:extLst>
          </p:cNvPr>
          <p:cNvSpPr>
            <a:spLocks noGrp="1"/>
          </p:cNvSpPr>
          <p:nvPr>
            <p:ph type="title"/>
          </p:nvPr>
        </p:nvSpPr>
        <p:spPr>
          <a:xfrm>
            <a:off x="1533236" y="166254"/>
            <a:ext cx="10209714" cy="547543"/>
          </a:xfrm>
        </p:spPr>
        <p:txBody>
          <a:bodyPr>
            <a:normAutofit fontScale="90000"/>
          </a:bodyPr>
          <a:lstStyle/>
          <a:p>
            <a:r>
              <a:rPr lang="en-US" dirty="0"/>
              <a:t>Conditional Probability: Diagnostic Assistant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2535B4-8E45-4A1C-A3A5-55FE102B96EA}"/>
                  </a:ext>
                </a:extLst>
              </p:cNvPr>
              <p:cNvSpPr>
                <a:spLocks noGrp="1"/>
              </p:cNvSpPr>
              <p:nvPr>
                <p:ph idx="1"/>
              </p:nvPr>
            </p:nvSpPr>
            <p:spPr/>
            <p:txBody>
              <a:bodyPr/>
              <a:lstStyle/>
              <a:p>
                <a:r>
                  <a:rPr lang="en-US" dirty="0"/>
                  <a:t>Patient’s symptoms are evidences [</a:t>
                </a:r>
                <a14:m>
                  <m:oMath xmlns:m="http://schemas.openxmlformats.org/officeDocument/2006/math">
                    <m:r>
                      <a:rPr lang="en-US" b="0" i="1" smtClean="0">
                        <a:solidFill>
                          <a:schemeClr val="accent6">
                            <a:lumMod val="60000"/>
                            <a:lumOff val="40000"/>
                          </a:schemeClr>
                        </a:solidFill>
                        <a:latin typeface="Cambria Math" panose="02040503050406030204" pitchFamily="18" charset="0"/>
                      </a:rPr>
                      <m:t>𝑒</m:t>
                    </m:r>
                    <m:r>
                      <a:rPr lang="en-US" b="0" i="0" smtClean="0">
                        <a:latin typeface="Cambria Math" panose="02040503050406030204" pitchFamily="18" charset="0"/>
                      </a:rPr>
                      <m:t>]</m:t>
                    </m:r>
                  </m:oMath>
                </a14:m>
                <a:endParaRPr lang="en-US" dirty="0"/>
              </a:p>
              <a:p>
                <a:r>
                  <a:rPr lang="en-US" dirty="0"/>
                  <a:t>Prior: Distribution over possible diseases before looking at the symptoms [</a:t>
                </a:r>
                <a14:m>
                  <m:oMath xmlns:m="http://schemas.openxmlformats.org/officeDocument/2006/math">
                    <m:r>
                      <a:rPr lang="en-US" b="0" i="1" smtClean="0">
                        <a:solidFill>
                          <a:schemeClr val="accent6">
                            <a:lumMod val="60000"/>
                            <a:lumOff val="40000"/>
                          </a:schemeClr>
                        </a:solidFill>
                        <a:latin typeface="Cambria Math" panose="02040503050406030204" pitchFamily="18" charset="0"/>
                      </a:rPr>
                      <m:t>𝑃</m:t>
                    </m:r>
                    <m:r>
                      <a:rPr lang="en-US" b="0" i="1" smtClean="0">
                        <a:solidFill>
                          <a:schemeClr val="accent6">
                            <a:lumMod val="60000"/>
                            <a:lumOff val="40000"/>
                          </a:schemeClr>
                        </a:solidFill>
                        <a:latin typeface="Cambria Math" panose="02040503050406030204" pitchFamily="18" charset="0"/>
                      </a:rPr>
                      <m:t>(</m:t>
                    </m:r>
                    <m:r>
                      <a:rPr lang="en-US" b="0" i="1" smtClean="0">
                        <a:solidFill>
                          <a:schemeClr val="accent6">
                            <a:lumMod val="60000"/>
                            <a:lumOff val="40000"/>
                          </a:schemeClr>
                        </a:solidFill>
                        <a:latin typeface="Cambria Math" panose="02040503050406030204" pitchFamily="18" charset="0"/>
                      </a:rPr>
                      <m:t>h</m:t>
                    </m:r>
                    <m:r>
                      <a:rPr lang="en-US" b="0" i="1" smtClean="0">
                        <a:solidFill>
                          <a:schemeClr val="accent6">
                            <a:lumMod val="60000"/>
                            <a:lumOff val="40000"/>
                          </a:schemeClr>
                        </a:solidFill>
                        <a:latin typeface="Cambria Math" panose="02040503050406030204" pitchFamily="18" charset="0"/>
                      </a:rPr>
                      <m:t>)</m:t>
                    </m:r>
                    <m:r>
                      <a:rPr lang="en-US" b="0" i="0" smtClean="0">
                        <a:latin typeface="Cambria Math" panose="02040503050406030204" pitchFamily="18" charset="0"/>
                      </a:rPr>
                      <m:t>]</m:t>
                    </m:r>
                  </m:oMath>
                </a14:m>
                <a:endParaRPr lang="en-US" dirty="0"/>
              </a:p>
              <a:p>
                <a:r>
                  <a:rPr lang="en-US" dirty="0"/>
                  <a:t>Posterior: Probability distribution over diseases after considering evidence [</a:t>
                </a:r>
                <a14:m>
                  <m:oMath xmlns:m="http://schemas.openxmlformats.org/officeDocument/2006/math">
                    <m:r>
                      <a:rPr lang="en-US" b="0" i="1" smtClean="0">
                        <a:solidFill>
                          <a:schemeClr val="accent6">
                            <a:lumMod val="60000"/>
                            <a:lumOff val="40000"/>
                          </a:schemeClr>
                        </a:solidFill>
                        <a:latin typeface="Cambria Math" panose="02040503050406030204" pitchFamily="18" charset="0"/>
                      </a:rPr>
                      <m:t>𝑃</m:t>
                    </m:r>
                    <m:d>
                      <m:dPr>
                        <m:ctrlPr>
                          <a:rPr lang="en-US" b="0" i="1" smtClean="0">
                            <a:solidFill>
                              <a:schemeClr val="accent6">
                                <a:lumMod val="60000"/>
                                <a:lumOff val="40000"/>
                              </a:schemeClr>
                            </a:solidFill>
                            <a:latin typeface="Cambria Math" panose="02040503050406030204" pitchFamily="18" charset="0"/>
                          </a:rPr>
                        </m:ctrlPr>
                      </m:dPr>
                      <m:e>
                        <m:r>
                          <a:rPr lang="en-US" b="0" i="1" smtClean="0">
                            <a:solidFill>
                              <a:schemeClr val="accent6">
                                <a:lumMod val="60000"/>
                                <a:lumOff val="40000"/>
                              </a:schemeClr>
                            </a:solidFill>
                            <a:latin typeface="Cambria Math" panose="02040503050406030204" pitchFamily="18" charset="0"/>
                          </a:rPr>
                          <m:t>h</m:t>
                        </m:r>
                        <m:r>
                          <a:rPr lang="en-US" b="0" i="1" smtClean="0">
                            <a:solidFill>
                              <a:schemeClr val="accent6">
                                <a:lumMod val="60000"/>
                                <a:lumOff val="40000"/>
                              </a:schemeClr>
                            </a:solidFill>
                            <a:latin typeface="Cambria Math" panose="02040503050406030204" pitchFamily="18" charset="0"/>
                          </a:rPr>
                          <m:t>|</m:t>
                        </m:r>
                        <m:r>
                          <a:rPr lang="en-US" b="0" i="1" smtClean="0">
                            <a:solidFill>
                              <a:schemeClr val="accent6">
                                <a:lumMod val="60000"/>
                                <a:lumOff val="40000"/>
                              </a:schemeClr>
                            </a:solidFill>
                            <a:latin typeface="Cambria Math" panose="02040503050406030204" pitchFamily="18" charset="0"/>
                          </a:rPr>
                          <m:t>𝑒</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32535B4-8E45-4A1C-A3A5-55FE102B96EA}"/>
                  </a:ext>
                </a:extLst>
              </p:cNvPr>
              <p:cNvSpPr>
                <a:spLocks noGrp="1" noRot="1" noChangeAspect="1" noMove="1" noResize="1" noEditPoints="1" noAdjustHandles="1" noChangeArrowheads="1" noChangeShapeType="1" noTextEdit="1"/>
              </p:cNvSpPr>
              <p:nvPr>
                <p:ph idx="1"/>
              </p:nvPr>
            </p:nvSpPr>
            <p:spPr>
              <a:blipFill>
                <a:blip r:embed="rId2"/>
                <a:stretch>
                  <a:fillRect l="-1040" r="-5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F65AD2C-794E-40AB-A4A6-64CD88D1E0BD}"/>
              </a:ext>
            </a:extLst>
          </p:cNvPr>
          <p:cNvSpPr>
            <a:spLocks noGrp="1"/>
          </p:cNvSpPr>
          <p:nvPr>
            <p:ph type="sldNum" sz="quarter" idx="12"/>
          </p:nvPr>
        </p:nvSpPr>
        <p:spPr/>
        <p:txBody>
          <a:bodyPr/>
          <a:lstStyle/>
          <a:p>
            <a:fld id="{FF2BD96E-3838-45D2-9031-D3AF67C920A5}" type="slidenum">
              <a:rPr lang="en-US" smtClean="0"/>
              <a:pPr/>
              <a:t>11</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9A07932-555A-423B-AD93-BD5D5C2EB17B}"/>
                  </a:ext>
                </a:extLst>
              </p:cNvPr>
              <p:cNvSpPr txBox="1"/>
              <p:nvPr/>
            </p:nvSpPr>
            <p:spPr>
              <a:xfrm>
                <a:off x="3508472" y="5137517"/>
                <a:ext cx="5654484" cy="8971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6">
                              <a:lumMod val="60000"/>
                              <a:lumOff val="40000"/>
                            </a:schemeClr>
                          </a:solidFill>
                          <a:latin typeface="Cambria Math" panose="02040503050406030204" pitchFamily="18" charset="0"/>
                        </a:rPr>
                        <m:t>𝑃</m:t>
                      </m:r>
                      <m:d>
                        <m:dPr>
                          <m:ctrlPr>
                            <a:rPr lang="en-US" sz="2800" b="0" i="1" smtClean="0">
                              <a:solidFill>
                                <a:schemeClr val="accent6">
                                  <a:lumMod val="60000"/>
                                  <a:lumOff val="40000"/>
                                </a:schemeClr>
                              </a:solidFill>
                              <a:latin typeface="Cambria Math" panose="02040503050406030204" pitchFamily="18" charset="0"/>
                            </a:rPr>
                          </m:ctrlPr>
                        </m:dPr>
                        <m:e>
                          <m:r>
                            <a:rPr lang="en-US" sz="2800" b="0" i="1" smtClean="0">
                              <a:solidFill>
                                <a:schemeClr val="accent6">
                                  <a:lumMod val="60000"/>
                                  <a:lumOff val="40000"/>
                                </a:schemeClr>
                              </a:solidFill>
                              <a:latin typeface="Cambria Math" panose="02040503050406030204" pitchFamily="18" charset="0"/>
                            </a:rPr>
                            <m:t>h</m:t>
                          </m:r>
                        </m:e>
                        <m:e>
                          <m:r>
                            <a:rPr lang="en-US" sz="2800" b="0" i="1" smtClean="0">
                              <a:solidFill>
                                <a:schemeClr val="accent6">
                                  <a:lumMod val="60000"/>
                                  <a:lumOff val="40000"/>
                                </a:schemeClr>
                              </a:solidFill>
                              <a:latin typeface="Cambria Math" panose="02040503050406030204" pitchFamily="18" charset="0"/>
                            </a:rPr>
                            <m:t>𝑒</m:t>
                          </m:r>
                        </m:e>
                      </m:d>
                      <m:r>
                        <a:rPr lang="en-US" sz="2800" b="0" i="1" smtClean="0">
                          <a:solidFill>
                            <a:schemeClr val="accent6">
                              <a:lumMod val="60000"/>
                              <a:lumOff val="40000"/>
                            </a:schemeClr>
                          </a:solidFill>
                          <a:latin typeface="Cambria Math" panose="02040503050406030204" pitchFamily="18" charset="0"/>
                        </a:rPr>
                        <m:t>=</m:t>
                      </m:r>
                      <m:f>
                        <m:fPr>
                          <m:ctrlPr>
                            <a:rPr lang="en-US" sz="2800" b="0" i="1" smtClean="0">
                              <a:solidFill>
                                <a:schemeClr val="accent6">
                                  <a:lumMod val="60000"/>
                                  <a:lumOff val="40000"/>
                                </a:schemeClr>
                              </a:solidFill>
                              <a:latin typeface="Cambria Math" panose="02040503050406030204" pitchFamily="18" charset="0"/>
                            </a:rPr>
                          </m:ctrlPr>
                        </m:fPr>
                        <m:num>
                          <m:r>
                            <a:rPr lang="en-US" sz="2800" b="0" i="1" smtClean="0">
                              <a:solidFill>
                                <a:schemeClr val="accent6">
                                  <a:lumMod val="60000"/>
                                  <a:lumOff val="40000"/>
                                </a:schemeClr>
                              </a:solidFill>
                              <a:latin typeface="Cambria Math" panose="02040503050406030204" pitchFamily="18" charset="0"/>
                            </a:rPr>
                            <m:t>𝑃</m:t>
                          </m:r>
                          <m:r>
                            <a:rPr lang="en-US" sz="2800" b="0" i="1" smtClean="0">
                              <a:solidFill>
                                <a:schemeClr val="accent6">
                                  <a:lumMod val="60000"/>
                                  <a:lumOff val="40000"/>
                                </a:schemeClr>
                              </a:solidFill>
                              <a:latin typeface="Cambria Math" panose="02040503050406030204" pitchFamily="18" charset="0"/>
                            </a:rPr>
                            <m:t>(</m:t>
                          </m:r>
                          <m:r>
                            <a:rPr lang="en-US" sz="2800" b="0" i="1" smtClean="0">
                              <a:solidFill>
                                <a:schemeClr val="accent6">
                                  <a:lumMod val="60000"/>
                                  <a:lumOff val="40000"/>
                                </a:schemeClr>
                              </a:solidFill>
                              <a:latin typeface="Cambria Math" panose="02040503050406030204" pitchFamily="18" charset="0"/>
                            </a:rPr>
                            <m:t>h</m:t>
                          </m:r>
                          <m:r>
                            <a:rPr lang="en-US" sz="2800" b="0" i="1" smtClean="0">
                              <a:solidFill>
                                <a:schemeClr val="accent6">
                                  <a:lumMod val="60000"/>
                                  <a:lumOff val="40000"/>
                                </a:schemeClr>
                              </a:solidFill>
                              <a:latin typeface="Cambria Math" panose="02040503050406030204" pitchFamily="18" charset="0"/>
                            </a:rPr>
                            <m:t>∧</m:t>
                          </m:r>
                          <m:r>
                            <a:rPr lang="en-US" sz="2800" b="0" i="1" smtClean="0">
                              <a:solidFill>
                                <a:schemeClr val="accent6">
                                  <a:lumMod val="60000"/>
                                  <a:lumOff val="40000"/>
                                </a:schemeClr>
                              </a:solidFill>
                              <a:latin typeface="Cambria Math" panose="02040503050406030204" pitchFamily="18" charset="0"/>
                            </a:rPr>
                            <m:t>𝑒</m:t>
                          </m:r>
                          <m:r>
                            <a:rPr lang="en-US" sz="2800" b="0" i="1" smtClean="0">
                              <a:solidFill>
                                <a:schemeClr val="accent6">
                                  <a:lumMod val="60000"/>
                                  <a:lumOff val="40000"/>
                                </a:schemeClr>
                              </a:solidFill>
                              <a:latin typeface="Cambria Math" panose="02040503050406030204" pitchFamily="18" charset="0"/>
                            </a:rPr>
                            <m:t>)</m:t>
                          </m:r>
                        </m:num>
                        <m:den>
                          <m:r>
                            <a:rPr lang="en-US" sz="2800" b="0" i="1" smtClean="0">
                              <a:solidFill>
                                <a:schemeClr val="accent6">
                                  <a:lumMod val="60000"/>
                                  <a:lumOff val="40000"/>
                                </a:schemeClr>
                              </a:solidFill>
                              <a:latin typeface="Cambria Math" panose="02040503050406030204" pitchFamily="18" charset="0"/>
                            </a:rPr>
                            <m:t>𝑃</m:t>
                          </m:r>
                          <m:r>
                            <a:rPr lang="en-US" sz="2800" b="0" i="1" smtClean="0">
                              <a:solidFill>
                                <a:schemeClr val="accent6">
                                  <a:lumMod val="60000"/>
                                  <a:lumOff val="40000"/>
                                </a:schemeClr>
                              </a:solidFill>
                              <a:latin typeface="Cambria Math" panose="02040503050406030204" pitchFamily="18" charset="0"/>
                            </a:rPr>
                            <m:t>(</m:t>
                          </m:r>
                          <m:r>
                            <a:rPr lang="en-US" sz="2800" b="0" i="1" smtClean="0">
                              <a:solidFill>
                                <a:schemeClr val="accent6">
                                  <a:lumMod val="60000"/>
                                  <a:lumOff val="40000"/>
                                </a:schemeClr>
                              </a:solidFill>
                              <a:latin typeface="Cambria Math" panose="02040503050406030204" pitchFamily="18" charset="0"/>
                            </a:rPr>
                            <m:t>𝑒</m:t>
                          </m:r>
                          <m:r>
                            <a:rPr lang="en-US" sz="2800" b="0" i="1" smtClean="0">
                              <a:solidFill>
                                <a:schemeClr val="accent6">
                                  <a:lumMod val="60000"/>
                                  <a:lumOff val="40000"/>
                                </a:schemeClr>
                              </a:solidFill>
                              <a:latin typeface="Cambria Math" panose="02040503050406030204" pitchFamily="18" charset="0"/>
                            </a:rPr>
                            <m:t>)</m:t>
                          </m:r>
                        </m:den>
                      </m:f>
                      <m:r>
                        <a:rPr lang="en-US" sz="2800" b="0" i="0" smtClean="0">
                          <a:solidFill>
                            <a:schemeClr val="accent6">
                              <a:lumMod val="60000"/>
                              <a:lumOff val="40000"/>
                            </a:schemeClr>
                          </a:solidFill>
                          <a:latin typeface="Cambria Math" panose="02040503050406030204" pitchFamily="18" charset="0"/>
                        </a:rPr>
                        <m:t>,  </m:t>
                      </m:r>
                      <m:r>
                        <a:rPr lang="en-US" sz="2800" b="0" i="1" smtClean="0">
                          <a:solidFill>
                            <a:schemeClr val="accent6">
                              <a:lumMod val="60000"/>
                              <a:lumOff val="40000"/>
                            </a:schemeClr>
                          </a:solidFill>
                          <a:latin typeface="Cambria Math" panose="02040503050406030204" pitchFamily="18" charset="0"/>
                        </a:rPr>
                        <m:t>𝑃</m:t>
                      </m:r>
                      <m:d>
                        <m:dPr>
                          <m:ctrlPr>
                            <a:rPr lang="en-US" sz="2800" b="0" i="1" smtClean="0">
                              <a:solidFill>
                                <a:schemeClr val="accent6">
                                  <a:lumMod val="60000"/>
                                  <a:lumOff val="40000"/>
                                </a:schemeClr>
                              </a:solidFill>
                              <a:latin typeface="Cambria Math" panose="02040503050406030204" pitchFamily="18" charset="0"/>
                            </a:rPr>
                          </m:ctrlPr>
                        </m:dPr>
                        <m:e>
                          <m:r>
                            <a:rPr lang="en-US" sz="2800" b="0" i="1" smtClean="0">
                              <a:solidFill>
                                <a:schemeClr val="accent6">
                                  <a:lumMod val="60000"/>
                                  <a:lumOff val="40000"/>
                                </a:schemeClr>
                              </a:solidFill>
                              <a:latin typeface="Cambria Math" panose="02040503050406030204" pitchFamily="18" charset="0"/>
                            </a:rPr>
                            <m:t>𝑒</m:t>
                          </m:r>
                        </m:e>
                      </m:d>
                      <m:r>
                        <a:rPr lang="en-US" sz="2800" b="0" i="1" smtClean="0">
                          <a:solidFill>
                            <a:schemeClr val="accent6">
                              <a:lumMod val="60000"/>
                              <a:lumOff val="40000"/>
                            </a:schemeClr>
                          </a:solidFill>
                          <a:latin typeface="Cambria Math" panose="02040503050406030204" pitchFamily="18" charset="0"/>
                        </a:rPr>
                        <m:t>&gt;0</m:t>
                      </m:r>
                    </m:oMath>
                  </m:oMathPara>
                </a14:m>
                <a:endParaRPr lang="en-US" sz="2800" i="1" dirty="0">
                  <a:solidFill>
                    <a:schemeClr val="accent6">
                      <a:lumMod val="60000"/>
                      <a:lumOff val="40000"/>
                    </a:schemeClr>
                  </a:solidFill>
                </a:endParaRPr>
              </a:p>
            </p:txBody>
          </p:sp>
        </mc:Choice>
        <mc:Fallback xmlns="">
          <p:sp>
            <p:nvSpPr>
              <p:cNvPr id="5" name="TextBox 4">
                <a:extLst>
                  <a:ext uri="{FF2B5EF4-FFF2-40B4-BE49-F238E27FC236}">
                    <a16:creationId xmlns:a16="http://schemas.microsoft.com/office/drawing/2014/main" id="{69A07932-555A-423B-AD93-BD5D5C2EB17B}"/>
                  </a:ext>
                </a:extLst>
              </p:cNvPr>
              <p:cNvSpPr txBox="1">
                <a:spLocks noRot="1" noChangeAspect="1" noMove="1" noResize="1" noEditPoints="1" noAdjustHandles="1" noChangeArrowheads="1" noChangeShapeType="1" noTextEdit="1"/>
              </p:cNvSpPr>
              <p:nvPr/>
            </p:nvSpPr>
            <p:spPr>
              <a:xfrm>
                <a:off x="3508472" y="5137517"/>
                <a:ext cx="5654484" cy="8971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685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668D-27BB-4C04-995E-6E64B2D2C256}"/>
              </a:ext>
            </a:extLst>
          </p:cNvPr>
          <p:cNvSpPr>
            <a:spLocks noGrp="1"/>
          </p:cNvSpPr>
          <p:nvPr>
            <p:ph type="title"/>
          </p:nvPr>
        </p:nvSpPr>
        <p:spPr/>
        <p:txBody>
          <a:bodyPr>
            <a:normAutofit fontScale="90000"/>
          </a:bodyPr>
          <a:lstStyle/>
          <a:p>
            <a:r>
              <a:rPr lang="en-US" dirty="0"/>
              <a:t>Joint Probability </a:t>
            </a:r>
          </a:p>
        </p:txBody>
      </p:sp>
      <p:sp>
        <p:nvSpPr>
          <p:cNvPr id="4" name="Slide Number Placeholder 3">
            <a:extLst>
              <a:ext uri="{FF2B5EF4-FFF2-40B4-BE49-F238E27FC236}">
                <a16:creationId xmlns:a16="http://schemas.microsoft.com/office/drawing/2014/main" id="{5033893B-C804-4C13-B361-D19F43B348A1}"/>
              </a:ext>
            </a:extLst>
          </p:cNvPr>
          <p:cNvSpPr>
            <a:spLocks noGrp="1"/>
          </p:cNvSpPr>
          <p:nvPr>
            <p:ph type="sldNum" sz="quarter" idx="12"/>
          </p:nvPr>
        </p:nvSpPr>
        <p:spPr/>
        <p:txBody>
          <a:bodyPr/>
          <a:lstStyle/>
          <a:p>
            <a:fld id="{FF2BD96E-3838-45D2-9031-D3AF67C920A5}" type="slidenum">
              <a:rPr lang="en-US" smtClean="0"/>
              <a:pPr/>
              <a:t>12</a:t>
            </a:fld>
            <a:r>
              <a:rPr lang="en-US"/>
              <a:t> </a:t>
            </a:r>
            <a:endParaRPr lang="en-US" dirty="0"/>
          </a:p>
        </p:txBody>
      </p:sp>
      <p:sp>
        <p:nvSpPr>
          <p:cNvPr id="5" name="TextBox 4">
            <a:extLst>
              <a:ext uri="{FF2B5EF4-FFF2-40B4-BE49-F238E27FC236}">
                <a16:creationId xmlns:a16="http://schemas.microsoft.com/office/drawing/2014/main" id="{0C03B79C-A5F0-42D2-8DA1-BDAB02664129}"/>
              </a:ext>
            </a:extLst>
          </p:cNvPr>
          <p:cNvSpPr txBox="1"/>
          <p:nvPr/>
        </p:nvSpPr>
        <p:spPr>
          <a:xfrm>
            <a:off x="591731" y="1328652"/>
            <a:ext cx="6465052" cy="523220"/>
          </a:xfrm>
          <a:prstGeom prst="rect">
            <a:avLst/>
          </a:prstGeom>
          <a:noFill/>
        </p:spPr>
        <p:txBody>
          <a:bodyPr wrap="square" rtlCol="0">
            <a:spAutoFit/>
          </a:bodyPr>
          <a:lstStyle/>
          <a:p>
            <a:r>
              <a:rPr lang="en-US" sz="2800" dirty="0">
                <a:solidFill>
                  <a:srgbClr val="8DD848"/>
                </a:solidFill>
              </a:rPr>
              <a:t>Chain Rule: Decompose Conjunctions</a:t>
            </a:r>
            <a:endParaRPr lang="en-US" sz="2800" dirty="0">
              <a:solidFill>
                <a:srgbClr val="92D05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10BB7-EB64-4129-97E5-968AFF371B0E}"/>
                  </a:ext>
                </a:extLst>
              </p:cNvPr>
              <p:cNvSpPr txBox="1"/>
              <p:nvPr/>
            </p:nvSpPr>
            <p:spPr>
              <a:xfrm>
                <a:off x="591731" y="4373339"/>
                <a:ext cx="6465052" cy="523220"/>
              </a:xfrm>
              <a:prstGeom prst="rect">
                <a:avLst/>
              </a:prstGeom>
              <a:noFill/>
            </p:spPr>
            <p:txBody>
              <a:bodyPr wrap="square" rtlCol="0">
                <a:spAutoFit/>
              </a:bodyPr>
              <a:lstStyle/>
              <a:p>
                <a:r>
                  <a:rPr lang="en-US" sz="2800" dirty="0">
                    <a:solidFill>
                      <a:srgbClr val="8DD848"/>
                    </a:solidFill>
                  </a:rPr>
                  <a:t>Event: Set </a:t>
                </a:r>
                <a14:m>
                  <m:oMath xmlns:m="http://schemas.openxmlformats.org/officeDocument/2006/math">
                    <m:r>
                      <a:rPr lang="en-US" sz="2800" b="0" i="1" smtClean="0">
                        <a:solidFill>
                          <a:srgbClr val="8DD848"/>
                        </a:solidFill>
                        <a:latin typeface="Cambria Math" panose="02040503050406030204" pitchFamily="18" charset="0"/>
                      </a:rPr>
                      <m:t>𝐸</m:t>
                    </m:r>
                  </m:oMath>
                </a14:m>
                <a:r>
                  <a:rPr lang="en-US" sz="2800" dirty="0">
                    <a:solidFill>
                      <a:srgbClr val="8DD848"/>
                    </a:solidFill>
                  </a:rPr>
                  <a:t> of outcomes</a:t>
                </a:r>
                <a:endParaRPr lang="en-US" sz="2800" dirty="0">
                  <a:solidFill>
                    <a:srgbClr val="92D050"/>
                  </a:solidFill>
                </a:endParaRPr>
              </a:p>
            </p:txBody>
          </p:sp>
        </mc:Choice>
        <mc:Fallback xmlns="">
          <p:sp>
            <p:nvSpPr>
              <p:cNvPr id="6" name="TextBox 5">
                <a:extLst>
                  <a:ext uri="{FF2B5EF4-FFF2-40B4-BE49-F238E27FC236}">
                    <a16:creationId xmlns:a16="http://schemas.microsoft.com/office/drawing/2014/main" id="{3B010BB7-EB64-4129-97E5-968AFF371B0E}"/>
                  </a:ext>
                </a:extLst>
              </p:cNvPr>
              <p:cNvSpPr txBox="1">
                <a:spLocks noRot="1" noChangeAspect="1" noMove="1" noResize="1" noEditPoints="1" noAdjustHandles="1" noChangeArrowheads="1" noChangeShapeType="1" noTextEdit="1"/>
              </p:cNvSpPr>
              <p:nvPr/>
            </p:nvSpPr>
            <p:spPr>
              <a:xfrm>
                <a:off x="591731" y="4373339"/>
                <a:ext cx="6465052" cy="523220"/>
              </a:xfrm>
              <a:prstGeom prst="rect">
                <a:avLst/>
              </a:prstGeom>
              <a:blipFill>
                <a:blip r:embed="rId2"/>
                <a:stretch>
                  <a:fillRect l="-1885"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3C01AC-C755-4137-A9FC-CDC7D38E7777}"/>
                  </a:ext>
                </a:extLst>
              </p:cNvPr>
              <p:cNvSpPr txBox="1"/>
              <p:nvPr/>
            </p:nvSpPr>
            <p:spPr>
              <a:xfrm>
                <a:off x="1262228" y="2018174"/>
                <a:ext cx="10833693" cy="25297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𝑛</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2</m:t>
                              </m:r>
                            </m:sub>
                          </m:sSub>
                        </m:e>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3</m:t>
                              </m:r>
                            </m:sub>
                          </m:sSub>
                        </m:e>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2</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𝑛</m:t>
                              </m:r>
                            </m:sub>
                          </m:sSub>
                        </m:e>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𝑛</m:t>
                              </m:r>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 </m:t>
                      </m:r>
                      <m:nary>
                        <m:naryPr>
                          <m:chr m:val="∏"/>
                          <m:ctrlPr>
                            <a:rPr lang="en-US" sz="2800" b="0" i="1" smtClean="0">
                              <a:solidFill>
                                <a:schemeClr val="bg1">
                                  <a:lumMod val="95000"/>
                                </a:schemeClr>
                              </a:solidFill>
                              <a:latin typeface="Cambria Math" panose="02040503050406030204" pitchFamily="18" charset="0"/>
                            </a:rPr>
                          </m:ctrlPr>
                        </m:naryPr>
                        <m:sub>
                          <m:r>
                            <m:rPr>
                              <m:brk m:alnAt="23"/>
                            </m:rPr>
                            <a:rPr lang="en-US" sz="2800" b="0" i="1" smtClean="0">
                              <a:solidFill>
                                <a:schemeClr val="bg1">
                                  <a:lumMod val="95000"/>
                                </a:schemeClr>
                              </a:solidFill>
                              <a:latin typeface="Cambria Math" panose="02040503050406030204" pitchFamily="18" charset="0"/>
                            </a:rPr>
                            <m:t>𝑖</m:t>
                          </m:r>
                          <m:r>
                            <a:rPr lang="en-US" sz="2800" b="0" i="1" smtClean="0">
                              <a:solidFill>
                                <a:schemeClr val="bg1">
                                  <a:lumMod val="95000"/>
                                </a:schemeClr>
                              </a:solidFill>
                              <a:latin typeface="Cambria Math" panose="02040503050406030204" pitchFamily="18" charset="0"/>
                            </a:rPr>
                            <m:t>=1</m:t>
                          </m:r>
                        </m:sub>
                        <m:sup>
                          <m:r>
                            <a:rPr lang="en-US" sz="2800" b="0" i="1" smtClean="0">
                              <a:solidFill>
                                <a:schemeClr val="bg1">
                                  <a:lumMod val="95000"/>
                                </a:schemeClr>
                              </a:solidFill>
                              <a:latin typeface="Cambria Math" panose="02040503050406030204" pitchFamily="18" charset="0"/>
                            </a:rPr>
                            <m:t>𝑛</m:t>
                          </m:r>
                        </m:sup>
                        <m:e>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𝑖</m:t>
                              </m:r>
                            </m:sub>
                          </m:sSub>
                          <m:r>
                            <a:rPr lang="en-US" sz="2800" b="0" i="1" smtClean="0">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1</m:t>
                              </m:r>
                            </m:sub>
                          </m:sSub>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2</m:t>
                              </m:r>
                            </m:sub>
                          </m:sSub>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b="0" i="1" smtClean="0">
                                  <a:solidFill>
                                    <a:schemeClr val="bg1">
                                      <a:lumMod val="95000"/>
                                    </a:schemeClr>
                                  </a:solidFill>
                                  <a:latin typeface="Cambria Math" panose="02040503050406030204" pitchFamily="18" charset="0"/>
                                </a:rPr>
                                <m:t>𝑖</m:t>
                              </m:r>
                            </m:sub>
                          </m:sSub>
                          <m:r>
                            <a:rPr lang="en-US" sz="2800" b="0" i="1" smtClean="0">
                              <a:solidFill>
                                <a:schemeClr val="bg1">
                                  <a:lumMod val="95000"/>
                                </a:schemeClr>
                              </a:solidFill>
                              <a:latin typeface="Cambria Math" panose="02040503050406030204" pitchFamily="18" charset="0"/>
                            </a:rPr>
                            <m:t>)</m:t>
                          </m:r>
                        </m:e>
                      </m:nary>
                    </m:oMath>
                  </m:oMathPara>
                </a14:m>
                <a:endParaRPr lang="en-US" sz="2800" b="0" i="1" dirty="0">
                  <a:solidFill>
                    <a:schemeClr val="bg1">
                      <a:lumMod val="95000"/>
                    </a:schemeClr>
                  </a:solidFill>
                </a:endParaRPr>
              </a:p>
              <a:p>
                <a:endParaRPr lang="en-US" sz="2800" i="1" dirty="0">
                  <a:solidFill>
                    <a:schemeClr val="bg1">
                      <a:lumMod val="95000"/>
                    </a:schemeClr>
                  </a:solidFill>
                </a:endParaRPr>
              </a:p>
            </p:txBody>
          </p:sp>
        </mc:Choice>
        <mc:Fallback xmlns="">
          <p:sp>
            <p:nvSpPr>
              <p:cNvPr id="7" name="TextBox 6">
                <a:extLst>
                  <a:ext uri="{FF2B5EF4-FFF2-40B4-BE49-F238E27FC236}">
                    <a16:creationId xmlns:a16="http://schemas.microsoft.com/office/drawing/2014/main" id="{743C01AC-C755-4137-A9FC-CDC7D38E7777}"/>
                  </a:ext>
                </a:extLst>
              </p:cNvPr>
              <p:cNvSpPr txBox="1">
                <a:spLocks noRot="1" noChangeAspect="1" noMove="1" noResize="1" noEditPoints="1" noAdjustHandles="1" noChangeArrowheads="1" noChangeShapeType="1" noTextEdit="1"/>
              </p:cNvSpPr>
              <p:nvPr/>
            </p:nvSpPr>
            <p:spPr>
              <a:xfrm>
                <a:off x="1262228" y="2018174"/>
                <a:ext cx="10833693" cy="2529731"/>
              </a:xfrm>
              <a:prstGeom prst="rect">
                <a:avLst/>
              </a:prstGeom>
              <a:blipFill>
                <a:blip r:embed="rId3"/>
                <a:stretch>
                  <a:fillRect l="-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596C0E6-AE91-402F-BB4E-5C9F58A8F58F}"/>
                  </a:ext>
                </a:extLst>
              </p:cNvPr>
              <p:cNvSpPr txBox="1"/>
              <p:nvPr/>
            </p:nvSpPr>
            <p:spPr>
              <a:xfrm>
                <a:off x="914400" y="5055824"/>
                <a:ext cx="8935320" cy="11934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𝐸</m:t>
                          </m:r>
                        </m:e>
                      </m:d>
                      <m:r>
                        <a:rPr lang="en-US" sz="2800" b="0" i="1" smtClean="0">
                          <a:solidFill>
                            <a:schemeClr val="bg1">
                              <a:lumMod val="95000"/>
                            </a:schemeClr>
                          </a:solidFill>
                          <a:latin typeface="Cambria Math" panose="02040503050406030204" pitchFamily="18" charset="0"/>
                        </a:rPr>
                        <m:t>=</m:t>
                      </m:r>
                      <m:nary>
                        <m:naryPr>
                          <m:chr m:val="∑"/>
                          <m:supHide m:val="on"/>
                          <m:ctrlPr>
                            <a:rPr lang="en-US" sz="2800" b="0" i="1" smtClean="0">
                              <a:solidFill>
                                <a:schemeClr val="bg1">
                                  <a:lumMod val="95000"/>
                                </a:schemeClr>
                              </a:solidFill>
                              <a:latin typeface="Cambria Math" panose="02040503050406030204" pitchFamily="18" charset="0"/>
                            </a:rPr>
                          </m:ctrlPr>
                        </m:naryPr>
                        <m:sub>
                          <m:d>
                            <m:dPr>
                              <m:ctrlPr>
                                <a:rPr lang="en-US" sz="2800" b="0" i="1" smtClean="0">
                                  <a:solidFill>
                                    <a:schemeClr val="bg1">
                                      <a:lumMod val="95000"/>
                                    </a:schemeClr>
                                  </a:solidFill>
                                  <a:latin typeface="Cambria Math" panose="02040503050406030204" pitchFamily="18" charset="0"/>
                                </a:rPr>
                              </m:ctrlPr>
                            </m:dPr>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m:t>
                              </m:r>
                              <m:sSub>
                                <m:sSubPr>
                                  <m:ctrlPr>
                                    <a:rPr lang="en-US" sz="2800" i="1" smtClean="0">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𝑛</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𝐸</m:t>
                          </m:r>
                        </m:sub>
                        <m:sup/>
                        <m:e>
                          <m:r>
                            <a:rPr lang="en-US" sz="2800" i="1">
                              <a:solidFill>
                                <a:schemeClr val="bg1">
                                  <a:lumMod val="95000"/>
                                </a:schemeClr>
                              </a:solidFill>
                              <a:latin typeface="Cambria Math" panose="02040503050406030204" pitchFamily="18" charset="0"/>
                            </a:rPr>
                            <m:t>𝑃</m:t>
                          </m:r>
                          <m:d>
                            <m:dPr>
                              <m:ctrlPr>
                                <a:rPr lang="en-US" sz="2800" i="1">
                                  <a:solidFill>
                                    <a:schemeClr val="bg1">
                                      <a:lumMod val="95000"/>
                                    </a:schemeClr>
                                  </a:solidFill>
                                  <a:latin typeface="Cambria Math" panose="02040503050406030204" pitchFamily="18" charset="0"/>
                                </a:rPr>
                              </m:ctrlPr>
                            </m:dPr>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1</m:t>
                                  </m:r>
                                </m:sub>
                              </m:sSub>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2</m:t>
                                  </m:r>
                                </m:sub>
                              </m:sSub>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𝛼</m:t>
                                  </m:r>
                                </m:e>
                                <m:sub>
                                  <m:r>
                                    <a:rPr lang="en-US" sz="2800" i="1">
                                      <a:solidFill>
                                        <a:schemeClr val="bg1">
                                          <a:lumMod val="95000"/>
                                        </a:schemeClr>
                                      </a:solidFill>
                                      <a:latin typeface="Cambria Math" panose="02040503050406030204" pitchFamily="18" charset="0"/>
                                    </a:rPr>
                                    <m:t>𝑛</m:t>
                                  </m:r>
                                </m:sub>
                              </m:sSub>
                            </m:e>
                          </m:d>
                        </m:e>
                      </m:nary>
                    </m:oMath>
                  </m:oMathPara>
                </a14:m>
                <a:endParaRPr lang="en-US" sz="2800" dirty="0">
                  <a:solidFill>
                    <a:schemeClr val="bg1">
                      <a:lumMod val="95000"/>
                    </a:schemeClr>
                  </a:solidFill>
                </a:endParaRPr>
              </a:p>
            </p:txBody>
          </p:sp>
        </mc:Choice>
        <mc:Fallback xmlns="">
          <p:sp>
            <p:nvSpPr>
              <p:cNvPr id="9" name="TextBox 8">
                <a:extLst>
                  <a:ext uri="{FF2B5EF4-FFF2-40B4-BE49-F238E27FC236}">
                    <a16:creationId xmlns:a16="http://schemas.microsoft.com/office/drawing/2014/main" id="{B596C0E6-AE91-402F-BB4E-5C9F58A8F58F}"/>
                  </a:ext>
                </a:extLst>
              </p:cNvPr>
              <p:cNvSpPr txBox="1">
                <a:spLocks noRot="1" noChangeAspect="1" noMove="1" noResize="1" noEditPoints="1" noAdjustHandles="1" noChangeArrowheads="1" noChangeShapeType="1" noTextEdit="1"/>
              </p:cNvSpPr>
              <p:nvPr/>
            </p:nvSpPr>
            <p:spPr>
              <a:xfrm>
                <a:off x="914400" y="5055824"/>
                <a:ext cx="8935320" cy="11934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543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F046-925E-461B-9954-B8A3F2244035}"/>
              </a:ext>
            </a:extLst>
          </p:cNvPr>
          <p:cNvSpPr>
            <a:spLocks noGrp="1"/>
          </p:cNvSpPr>
          <p:nvPr>
            <p:ph type="title"/>
          </p:nvPr>
        </p:nvSpPr>
        <p:spPr/>
        <p:txBody>
          <a:bodyPr>
            <a:normAutofit fontScale="90000"/>
          </a:bodyPr>
          <a:lstStyle/>
          <a:p>
            <a:r>
              <a:rPr lang="en-US" dirty="0"/>
              <a:t>Joint Probability: Event</a:t>
            </a:r>
          </a:p>
        </p:txBody>
      </p:sp>
      <p:sp>
        <p:nvSpPr>
          <p:cNvPr id="4" name="Slide Number Placeholder 3">
            <a:extLst>
              <a:ext uri="{FF2B5EF4-FFF2-40B4-BE49-F238E27FC236}">
                <a16:creationId xmlns:a16="http://schemas.microsoft.com/office/drawing/2014/main" id="{DBD6BD95-E68E-42FF-9259-3C0DBA93AF32}"/>
              </a:ext>
            </a:extLst>
          </p:cNvPr>
          <p:cNvSpPr>
            <a:spLocks noGrp="1"/>
          </p:cNvSpPr>
          <p:nvPr>
            <p:ph type="sldNum" sz="quarter" idx="12"/>
          </p:nvPr>
        </p:nvSpPr>
        <p:spPr/>
        <p:txBody>
          <a:bodyPr/>
          <a:lstStyle/>
          <a:p>
            <a:fld id="{FF2BD96E-3838-45D2-9031-D3AF67C920A5}" type="slidenum">
              <a:rPr lang="en-US" smtClean="0"/>
              <a:pPr/>
              <a:t>13</a:t>
            </a:fld>
            <a:r>
              <a:rPr lang="en-US"/>
              <a:t> </a:t>
            </a:r>
            <a:endParaRPr lang="en-US" dirty="0"/>
          </a:p>
        </p:txBody>
      </p:sp>
      <p:graphicFrame>
        <p:nvGraphicFramePr>
          <p:cNvPr id="5" name="Table 5">
            <a:extLst>
              <a:ext uri="{FF2B5EF4-FFF2-40B4-BE49-F238E27FC236}">
                <a16:creationId xmlns:a16="http://schemas.microsoft.com/office/drawing/2014/main" id="{EAB9E497-8D5B-428A-B8E1-AF0FC44671AF}"/>
              </a:ext>
            </a:extLst>
          </p:cNvPr>
          <p:cNvGraphicFramePr>
            <a:graphicFrameLocks noGrp="1"/>
          </p:cNvGraphicFramePr>
          <p:nvPr>
            <p:extLst>
              <p:ext uri="{D42A27DB-BD31-4B8C-83A1-F6EECF244321}">
                <p14:modId xmlns:p14="http://schemas.microsoft.com/office/powerpoint/2010/main" val="2708165745"/>
              </p:ext>
            </p:extLst>
          </p:nvPr>
        </p:nvGraphicFramePr>
        <p:xfrm>
          <a:off x="566530" y="2007518"/>
          <a:ext cx="2698473" cy="2902595"/>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gridCol w="899491">
                  <a:extLst>
                    <a:ext uri="{9D8B030D-6E8A-4147-A177-3AD203B41FA5}">
                      <a16:colId xmlns:a16="http://schemas.microsoft.com/office/drawing/2014/main" val="3393365508"/>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F18094-72A0-4535-BD2C-3698DCB34B35}"/>
                  </a:ext>
                </a:extLst>
              </p:cNvPr>
              <p:cNvSpPr txBox="1"/>
              <p:nvPr/>
            </p:nvSpPr>
            <p:spPr>
              <a:xfrm>
                <a:off x="4923555" y="2445052"/>
                <a:ext cx="4472389" cy="523220"/>
              </a:xfrm>
              <a:prstGeom prst="rect">
                <a:avLst/>
              </a:prstGeom>
              <a:noFill/>
            </p:spPr>
            <p:txBody>
              <a:bodyPr wrap="square" rtlCol="0">
                <a:spAutoFit/>
              </a:bodyPr>
              <a:lstStyle/>
              <a:p>
                <a:r>
                  <a:rPr lang="en-US" sz="2800" dirty="0">
                    <a:solidFill>
                      <a:srgbClr val="8DD848"/>
                    </a:solidFill>
                  </a:rPr>
                  <a:t>Event: Set </a:t>
                </a:r>
                <a14:m>
                  <m:oMath xmlns:m="http://schemas.openxmlformats.org/officeDocument/2006/math">
                    <m:r>
                      <a:rPr lang="en-US" sz="2800" b="0" i="1" smtClean="0">
                        <a:solidFill>
                          <a:srgbClr val="8DD848"/>
                        </a:solidFill>
                        <a:latin typeface="Cambria Math" panose="02040503050406030204" pitchFamily="18" charset="0"/>
                      </a:rPr>
                      <m:t>𝐸</m:t>
                    </m:r>
                  </m:oMath>
                </a14:m>
                <a:r>
                  <a:rPr lang="en-US" sz="2800" dirty="0">
                    <a:solidFill>
                      <a:srgbClr val="8DD848"/>
                    </a:solidFill>
                  </a:rPr>
                  <a:t> of outcomes</a:t>
                </a:r>
                <a:endParaRPr lang="en-US" sz="2800" dirty="0">
                  <a:solidFill>
                    <a:srgbClr val="92D050"/>
                  </a:solidFill>
                </a:endParaRPr>
              </a:p>
            </p:txBody>
          </p:sp>
        </mc:Choice>
        <mc:Fallback xmlns="">
          <p:sp>
            <p:nvSpPr>
              <p:cNvPr id="6" name="TextBox 5">
                <a:extLst>
                  <a:ext uri="{FF2B5EF4-FFF2-40B4-BE49-F238E27FC236}">
                    <a16:creationId xmlns:a16="http://schemas.microsoft.com/office/drawing/2014/main" id="{59F18094-72A0-4535-BD2C-3698DCB34B35}"/>
                  </a:ext>
                </a:extLst>
              </p:cNvPr>
              <p:cNvSpPr txBox="1">
                <a:spLocks noRot="1" noChangeAspect="1" noMove="1" noResize="1" noEditPoints="1" noAdjustHandles="1" noChangeArrowheads="1" noChangeShapeType="1" noTextEdit="1"/>
              </p:cNvSpPr>
              <p:nvPr/>
            </p:nvSpPr>
            <p:spPr>
              <a:xfrm>
                <a:off x="4923555" y="2445052"/>
                <a:ext cx="4472389" cy="523220"/>
              </a:xfrm>
              <a:prstGeom prst="rect">
                <a:avLst/>
              </a:prstGeom>
              <a:blipFill>
                <a:blip r:embed="rId2"/>
                <a:stretch>
                  <a:fillRect l="-2865"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A5BFB0-02D5-499C-84AC-CFD1A41D8A71}"/>
                  </a:ext>
                </a:extLst>
              </p:cNvPr>
              <p:cNvSpPr txBox="1"/>
              <p:nvPr/>
            </p:nvSpPr>
            <p:spPr>
              <a:xfrm>
                <a:off x="5536343" y="3016717"/>
                <a:ext cx="3597964" cy="523220"/>
              </a:xfrm>
              <a:prstGeom prst="rect">
                <a:avLst/>
              </a:prstGeom>
              <a:noFill/>
            </p:spPr>
            <p:txBody>
              <a:bodyPr wrap="square" rtlCol="0">
                <a:spAutoFit/>
              </a:bodyPr>
              <a:lstStyle/>
              <a:p>
                <a:r>
                  <a:rPr lang="en-US" sz="2800" b="0" dirty="0">
                    <a:solidFill>
                      <a:schemeClr val="bg1">
                        <a:lumMod val="95000"/>
                      </a:schemeClr>
                    </a:solidFill>
                  </a:rPr>
                  <a:t>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h𝑜𝑡</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𝑠𝑢𝑛</m:t>
                        </m:r>
                      </m:e>
                    </m:d>
                    <m:r>
                      <a:rPr lang="en-US" sz="2800" b="0" i="1" smtClean="0">
                        <a:solidFill>
                          <a:schemeClr val="bg1">
                            <a:lumMod val="95000"/>
                          </a:schemeClr>
                        </a:solidFill>
                        <a:latin typeface="Cambria Math" panose="02040503050406030204" pitchFamily="18" charset="0"/>
                      </a:rPr>
                      <m:t>=0.4</m:t>
                    </m:r>
                  </m:oMath>
                </a14:m>
                <a:endParaRPr lang="en-US" sz="2800" dirty="0">
                  <a:solidFill>
                    <a:schemeClr val="bg1">
                      <a:lumMod val="95000"/>
                    </a:schemeClr>
                  </a:solidFill>
                </a:endParaRPr>
              </a:p>
            </p:txBody>
          </p:sp>
        </mc:Choice>
        <mc:Fallback xmlns="">
          <p:sp>
            <p:nvSpPr>
              <p:cNvPr id="7" name="TextBox 6">
                <a:extLst>
                  <a:ext uri="{FF2B5EF4-FFF2-40B4-BE49-F238E27FC236}">
                    <a16:creationId xmlns:a16="http://schemas.microsoft.com/office/drawing/2014/main" id="{06A5BFB0-02D5-499C-84AC-CFD1A41D8A71}"/>
                  </a:ext>
                </a:extLst>
              </p:cNvPr>
              <p:cNvSpPr txBox="1">
                <a:spLocks noRot="1" noChangeAspect="1" noMove="1" noResize="1" noEditPoints="1" noAdjustHandles="1" noChangeArrowheads="1" noChangeShapeType="1" noTextEdit="1"/>
              </p:cNvSpPr>
              <p:nvPr/>
            </p:nvSpPr>
            <p:spPr>
              <a:xfrm>
                <a:off x="5536343" y="3016717"/>
                <a:ext cx="359796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98C3D9-BA8E-4913-BE20-DC9D572805A9}"/>
                  </a:ext>
                </a:extLst>
              </p:cNvPr>
              <p:cNvSpPr txBox="1"/>
              <p:nvPr/>
            </p:nvSpPr>
            <p:spPr>
              <a:xfrm>
                <a:off x="5536343" y="3539937"/>
                <a:ext cx="4313336" cy="523220"/>
              </a:xfrm>
              <a:prstGeom prst="rect">
                <a:avLst/>
              </a:prstGeom>
              <a:noFill/>
            </p:spPr>
            <p:txBody>
              <a:bodyPr wrap="square" rtlCol="0">
                <a:spAutoFit/>
              </a:bodyPr>
              <a:lstStyle/>
              <a:p>
                <a:r>
                  <a:rPr lang="en-US" sz="2800" b="0" dirty="0">
                    <a:solidFill>
                      <a:schemeClr val="bg1">
                        <a:lumMod val="95000"/>
                      </a:schemeClr>
                    </a:solidFill>
                  </a:rPr>
                  <a:t>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h𝑜𝑡</m:t>
                        </m:r>
                      </m:e>
                    </m:d>
                    <m:r>
                      <a:rPr lang="en-US" sz="2800" b="0" i="1" smtClean="0">
                        <a:solidFill>
                          <a:schemeClr val="bg1">
                            <a:lumMod val="95000"/>
                          </a:schemeClr>
                        </a:solidFill>
                        <a:latin typeface="Cambria Math" panose="02040503050406030204" pitchFamily="18" charset="0"/>
                      </a:rPr>
                      <m:t>=0.4+0.1=0.5</m:t>
                    </m:r>
                  </m:oMath>
                </a14:m>
                <a:endParaRPr lang="en-US" sz="28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5798C3D9-BA8E-4913-BE20-DC9D572805A9}"/>
                  </a:ext>
                </a:extLst>
              </p:cNvPr>
              <p:cNvSpPr txBox="1">
                <a:spLocks noRot="1" noChangeAspect="1" noMove="1" noResize="1" noEditPoints="1" noAdjustHandles="1" noChangeArrowheads="1" noChangeShapeType="1" noTextEdit="1"/>
              </p:cNvSpPr>
              <p:nvPr/>
            </p:nvSpPr>
            <p:spPr>
              <a:xfrm>
                <a:off x="5536343" y="3539937"/>
                <a:ext cx="4313336"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1EC40E-EC43-47CD-8775-3430E81E4470}"/>
                  </a:ext>
                </a:extLst>
              </p:cNvPr>
              <p:cNvSpPr txBox="1"/>
              <p:nvPr/>
            </p:nvSpPr>
            <p:spPr>
              <a:xfrm>
                <a:off x="5536342" y="4103124"/>
                <a:ext cx="6579459" cy="523220"/>
              </a:xfrm>
              <a:prstGeom prst="rect">
                <a:avLst/>
              </a:prstGeom>
              <a:noFill/>
            </p:spPr>
            <p:txBody>
              <a:bodyPr wrap="square" rtlCol="0">
                <a:spAutoFit/>
              </a:bodyPr>
              <a:lstStyle/>
              <a:p>
                <a:r>
                  <a:rPr lang="en-US" sz="2800" b="0" dirty="0">
                    <a:solidFill>
                      <a:schemeClr val="bg1">
                        <a:lumMod val="95000"/>
                      </a:schemeClr>
                    </a:solidFill>
                  </a:rPr>
                  <a:t>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h𝑜𝑡</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𝑠𝑢𝑛</m:t>
                        </m:r>
                      </m:e>
                    </m:d>
                    <m:r>
                      <a:rPr lang="en-US" sz="2800" b="0" i="1" smtClean="0">
                        <a:solidFill>
                          <a:schemeClr val="bg1">
                            <a:lumMod val="95000"/>
                          </a:schemeClr>
                        </a:solidFill>
                        <a:latin typeface="Cambria Math" panose="02040503050406030204" pitchFamily="18" charset="0"/>
                      </a:rPr>
                      <m:t>=0.4+0.1+0.2=0.7</m:t>
                    </m:r>
                  </m:oMath>
                </a14:m>
                <a:endParaRPr lang="en-US" sz="2800" dirty="0">
                  <a:solidFill>
                    <a:schemeClr val="bg1">
                      <a:lumMod val="95000"/>
                    </a:schemeClr>
                  </a:solidFill>
                </a:endParaRPr>
              </a:p>
            </p:txBody>
          </p:sp>
        </mc:Choice>
        <mc:Fallback xmlns="">
          <p:sp>
            <p:nvSpPr>
              <p:cNvPr id="9" name="TextBox 8">
                <a:extLst>
                  <a:ext uri="{FF2B5EF4-FFF2-40B4-BE49-F238E27FC236}">
                    <a16:creationId xmlns:a16="http://schemas.microsoft.com/office/drawing/2014/main" id="{371EC40E-EC43-47CD-8775-3430E81E4470}"/>
                  </a:ext>
                </a:extLst>
              </p:cNvPr>
              <p:cNvSpPr txBox="1">
                <a:spLocks noRot="1" noChangeAspect="1" noMove="1" noResize="1" noEditPoints="1" noAdjustHandles="1" noChangeArrowheads="1" noChangeShapeType="1" noTextEdit="1"/>
              </p:cNvSpPr>
              <p:nvPr/>
            </p:nvSpPr>
            <p:spPr>
              <a:xfrm>
                <a:off x="5536342" y="4103124"/>
                <a:ext cx="6579459"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889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F046-925E-461B-9954-B8A3F2244035}"/>
              </a:ext>
            </a:extLst>
          </p:cNvPr>
          <p:cNvSpPr>
            <a:spLocks noGrp="1"/>
          </p:cNvSpPr>
          <p:nvPr>
            <p:ph type="title"/>
          </p:nvPr>
        </p:nvSpPr>
        <p:spPr/>
        <p:txBody>
          <a:bodyPr>
            <a:normAutofit fontScale="90000"/>
          </a:bodyPr>
          <a:lstStyle/>
          <a:p>
            <a:r>
              <a:rPr lang="en-US" dirty="0"/>
              <a:t>Joint Probability: Marginal Distribution</a:t>
            </a:r>
          </a:p>
        </p:txBody>
      </p:sp>
      <p:sp>
        <p:nvSpPr>
          <p:cNvPr id="4" name="Slide Number Placeholder 3">
            <a:extLst>
              <a:ext uri="{FF2B5EF4-FFF2-40B4-BE49-F238E27FC236}">
                <a16:creationId xmlns:a16="http://schemas.microsoft.com/office/drawing/2014/main" id="{DBD6BD95-E68E-42FF-9259-3C0DBA93AF32}"/>
              </a:ext>
            </a:extLst>
          </p:cNvPr>
          <p:cNvSpPr>
            <a:spLocks noGrp="1"/>
          </p:cNvSpPr>
          <p:nvPr>
            <p:ph type="sldNum" sz="quarter" idx="12"/>
          </p:nvPr>
        </p:nvSpPr>
        <p:spPr/>
        <p:txBody>
          <a:bodyPr/>
          <a:lstStyle/>
          <a:p>
            <a:fld id="{FF2BD96E-3838-45D2-9031-D3AF67C920A5}" type="slidenum">
              <a:rPr lang="en-US" smtClean="0"/>
              <a:pPr/>
              <a:t>14</a:t>
            </a:fld>
            <a:r>
              <a:rPr lang="en-US"/>
              <a:t> </a:t>
            </a:r>
            <a:endParaRPr lang="en-US" dirty="0"/>
          </a:p>
        </p:txBody>
      </p:sp>
      <p:graphicFrame>
        <p:nvGraphicFramePr>
          <p:cNvPr id="5" name="Table 5">
            <a:extLst>
              <a:ext uri="{FF2B5EF4-FFF2-40B4-BE49-F238E27FC236}">
                <a16:creationId xmlns:a16="http://schemas.microsoft.com/office/drawing/2014/main" id="{EAB9E497-8D5B-428A-B8E1-AF0FC44671AF}"/>
              </a:ext>
            </a:extLst>
          </p:cNvPr>
          <p:cNvGraphicFramePr>
            <a:graphicFrameLocks noGrp="1"/>
          </p:cNvGraphicFramePr>
          <p:nvPr>
            <p:extLst>
              <p:ext uri="{D42A27DB-BD31-4B8C-83A1-F6EECF244321}">
                <p14:modId xmlns:p14="http://schemas.microsoft.com/office/powerpoint/2010/main" val="923679314"/>
              </p:ext>
            </p:extLst>
          </p:nvPr>
        </p:nvGraphicFramePr>
        <p:xfrm>
          <a:off x="566530" y="2496799"/>
          <a:ext cx="2698473" cy="2902595"/>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gridCol w="899491">
                  <a:extLst>
                    <a:ext uri="{9D8B030D-6E8A-4147-A177-3AD203B41FA5}">
                      <a16:colId xmlns:a16="http://schemas.microsoft.com/office/drawing/2014/main" val="3393365508"/>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p:sp>
        <p:nvSpPr>
          <p:cNvPr id="6" name="TextBox 5">
            <a:extLst>
              <a:ext uri="{FF2B5EF4-FFF2-40B4-BE49-F238E27FC236}">
                <a16:creationId xmlns:a16="http://schemas.microsoft.com/office/drawing/2014/main" id="{59F18094-72A0-4535-BD2C-3698DCB34B35}"/>
              </a:ext>
            </a:extLst>
          </p:cNvPr>
          <p:cNvSpPr txBox="1"/>
          <p:nvPr/>
        </p:nvSpPr>
        <p:spPr>
          <a:xfrm>
            <a:off x="1832487" y="1015374"/>
            <a:ext cx="8901776" cy="523220"/>
          </a:xfrm>
          <a:prstGeom prst="rect">
            <a:avLst/>
          </a:prstGeom>
          <a:noFill/>
        </p:spPr>
        <p:txBody>
          <a:bodyPr wrap="square" rtlCol="0">
            <a:spAutoFit/>
          </a:bodyPr>
          <a:lstStyle/>
          <a:p>
            <a:r>
              <a:rPr lang="en-US" sz="2800" dirty="0">
                <a:solidFill>
                  <a:srgbClr val="8DD848"/>
                </a:solidFill>
              </a:rPr>
              <a:t>Marginalization: Combine collapsed rows by adding</a:t>
            </a:r>
            <a:endParaRPr lang="en-US" sz="2800" dirty="0">
              <a:solidFill>
                <a:srgbClr val="92D050"/>
              </a:solidFill>
            </a:endParaRPr>
          </a:p>
        </p:txBody>
      </p:sp>
      <p:graphicFrame>
        <p:nvGraphicFramePr>
          <p:cNvPr id="10" name="Table 5">
            <a:extLst>
              <a:ext uri="{FF2B5EF4-FFF2-40B4-BE49-F238E27FC236}">
                <a16:creationId xmlns:a16="http://schemas.microsoft.com/office/drawing/2014/main" id="{FB95593E-5E30-4548-8E55-26B95AD3E837}"/>
              </a:ext>
            </a:extLst>
          </p:cNvPr>
          <p:cNvGraphicFramePr>
            <a:graphicFrameLocks noGrp="1"/>
          </p:cNvGraphicFramePr>
          <p:nvPr>
            <p:extLst>
              <p:ext uri="{D42A27DB-BD31-4B8C-83A1-F6EECF244321}">
                <p14:modId xmlns:p14="http://schemas.microsoft.com/office/powerpoint/2010/main" val="1196218371"/>
              </p:ext>
            </p:extLst>
          </p:nvPr>
        </p:nvGraphicFramePr>
        <p:xfrm>
          <a:off x="7299699" y="2071204"/>
          <a:ext cx="1798982" cy="1741557"/>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p:cxnSp>
        <p:nvCxnSpPr>
          <p:cNvPr id="11" name="Straight Connector 10">
            <a:extLst>
              <a:ext uri="{FF2B5EF4-FFF2-40B4-BE49-F238E27FC236}">
                <a16:creationId xmlns:a16="http://schemas.microsoft.com/office/drawing/2014/main" id="{1D448CD1-6A8D-4498-9037-5DEF1B9CDDFE}"/>
              </a:ext>
            </a:extLst>
          </p:cNvPr>
          <p:cNvCxnSpPr/>
          <p:nvPr/>
        </p:nvCxnSpPr>
        <p:spPr>
          <a:xfrm>
            <a:off x="3265003" y="2941983"/>
            <a:ext cx="399990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Table 5">
            <a:extLst>
              <a:ext uri="{FF2B5EF4-FFF2-40B4-BE49-F238E27FC236}">
                <a16:creationId xmlns:a16="http://schemas.microsoft.com/office/drawing/2014/main" id="{4056AA23-7618-4988-A2A8-1E06B014915C}"/>
              </a:ext>
            </a:extLst>
          </p:cNvPr>
          <p:cNvGraphicFramePr>
            <a:graphicFrameLocks noGrp="1"/>
          </p:cNvGraphicFramePr>
          <p:nvPr>
            <p:extLst>
              <p:ext uri="{D42A27DB-BD31-4B8C-83A1-F6EECF244321}">
                <p14:modId xmlns:p14="http://schemas.microsoft.com/office/powerpoint/2010/main" val="3512683387"/>
              </p:ext>
            </p:extLst>
          </p:nvPr>
        </p:nvGraphicFramePr>
        <p:xfrm>
          <a:off x="7299699" y="4101069"/>
          <a:ext cx="1798982" cy="1741557"/>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0.6</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p:cxnSp>
        <p:nvCxnSpPr>
          <p:cNvPr id="14" name="Straight Connector 13">
            <a:extLst>
              <a:ext uri="{FF2B5EF4-FFF2-40B4-BE49-F238E27FC236}">
                <a16:creationId xmlns:a16="http://schemas.microsoft.com/office/drawing/2014/main" id="{995AF64D-53DD-4683-BB73-97C06D1DA94B}"/>
              </a:ext>
            </a:extLst>
          </p:cNvPr>
          <p:cNvCxnSpPr/>
          <p:nvPr/>
        </p:nvCxnSpPr>
        <p:spPr>
          <a:xfrm>
            <a:off x="3265003" y="4971848"/>
            <a:ext cx="399990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EFCB456-9090-4A06-B154-380A0F1A7448}"/>
                  </a:ext>
                </a:extLst>
              </p:cNvPr>
              <p:cNvSpPr txBox="1"/>
              <p:nvPr/>
            </p:nvSpPr>
            <p:spPr>
              <a:xfrm>
                <a:off x="9243250" y="2753968"/>
                <a:ext cx="7201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𝑇</m:t>
                          </m:r>
                        </m:e>
                      </m:d>
                    </m:oMath>
                  </m:oMathPara>
                </a14:m>
                <a:endParaRPr lang="en-US" sz="2400" dirty="0"/>
              </a:p>
            </p:txBody>
          </p:sp>
        </mc:Choice>
        <mc:Fallback xmlns="">
          <p:sp>
            <p:nvSpPr>
              <p:cNvPr id="16" name="TextBox 15">
                <a:extLst>
                  <a:ext uri="{FF2B5EF4-FFF2-40B4-BE49-F238E27FC236}">
                    <a16:creationId xmlns:a16="http://schemas.microsoft.com/office/drawing/2014/main" id="{FEFCB456-9090-4A06-B154-380A0F1A7448}"/>
                  </a:ext>
                </a:extLst>
              </p:cNvPr>
              <p:cNvSpPr txBox="1">
                <a:spLocks noRot="1" noChangeAspect="1" noMove="1" noResize="1" noEditPoints="1" noAdjustHandles="1" noChangeArrowheads="1" noChangeShapeType="1" noTextEdit="1"/>
              </p:cNvSpPr>
              <p:nvPr/>
            </p:nvSpPr>
            <p:spPr>
              <a:xfrm>
                <a:off x="9243250" y="2753968"/>
                <a:ext cx="720134" cy="369332"/>
              </a:xfrm>
              <a:prstGeom prst="rect">
                <a:avLst/>
              </a:prstGeom>
              <a:blipFill>
                <a:blip r:embed="rId2"/>
                <a:stretch>
                  <a:fillRect l="-8475"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10A4A0-C505-406E-8A4F-D5170C6619D2}"/>
                  </a:ext>
                </a:extLst>
              </p:cNvPr>
              <p:cNvSpPr txBox="1"/>
              <p:nvPr/>
            </p:nvSpPr>
            <p:spPr>
              <a:xfrm>
                <a:off x="9243250" y="4787181"/>
                <a:ext cx="8344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𝑊</m:t>
                          </m:r>
                        </m:e>
                      </m:d>
                    </m:oMath>
                  </m:oMathPara>
                </a14:m>
                <a:endParaRPr lang="en-US" sz="2400" dirty="0"/>
              </a:p>
            </p:txBody>
          </p:sp>
        </mc:Choice>
        <mc:Fallback xmlns="">
          <p:sp>
            <p:nvSpPr>
              <p:cNvPr id="17" name="TextBox 16">
                <a:extLst>
                  <a:ext uri="{FF2B5EF4-FFF2-40B4-BE49-F238E27FC236}">
                    <a16:creationId xmlns:a16="http://schemas.microsoft.com/office/drawing/2014/main" id="{6B10A4A0-C505-406E-8A4F-D5170C6619D2}"/>
                  </a:ext>
                </a:extLst>
              </p:cNvPr>
              <p:cNvSpPr txBox="1">
                <a:spLocks noRot="1" noChangeAspect="1" noMove="1" noResize="1" noEditPoints="1" noAdjustHandles="1" noChangeArrowheads="1" noChangeShapeType="1" noTextEdit="1"/>
              </p:cNvSpPr>
              <p:nvPr/>
            </p:nvSpPr>
            <p:spPr>
              <a:xfrm>
                <a:off x="9243250" y="4787181"/>
                <a:ext cx="834459" cy="369332"/>
              </a:xfrm>
              <a:prstGeom prst="rect">
                <a:avLst/>
              </a:prstGeom>
              <a:blipFill>
                <a:blip r:embed="rId3"/>
                <a:stretch>
                  <a:fillRect l="-7299"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D08849-DFF5-4AA5-BEBA-DBE585999E3F}"/>
                  </a:ext>
                </a:extLst>
              </p:cNvPr>
              <p:cNvSpPr txBox="1"/>
              <p:nvPr/>
            </p:nvSpPr>
            <p:spPr>
              <a:xfrm>
                <a:off x="4199282" y="1943102"/>
                <a:ext cx="2599494" cy="895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𝑡</m:t>
                          </m:r>
                        </m:e>
                      </m:d>
                      <m:r>
                        <a:rPr lang="en-US" sz="2400" b="0" i="1" smtClean="0">
                          <a:solidFill>
                            <a:schemeClr val="bg1">
                              <a:lumMod val="95000"/>
                            </a:schemeClr>
                          </a:solidFill>
                          <a:latin typeface="Cambria Math" panose="02040503050406030204" pitchFamily="18" charset="0"/>
                        </a:rPr>
                        <m:t>=</m:t>
                      </m:r>
                      <m:nary>
                        <m:naryPr>
                          <m:chr m:val="∑"/>
                          <m:supHide m:val="on"/>
                          <m:ctrlPr>
                            <a:rPr lang="en-US" sz="2400" b="0" i="1" smtClean="0">
                              <a:solidFill>
                                <a:schemeClr val="bg1">
                                  <a:lumMod val="95000"/>
                                </a:schemeClr>
                              </a:solidFill>
                              <a:latin typeface="Cambria Math" panose="02040503050406030204" pitchFamily="18" charset="0"/>
                            </a:rPr>
                          </m:ctrlPr>
                        </m:naryPr>
                        <m:sub>
                          <m:r>
                            <m:rPr>
                              <m:brk m:alnAt="7"/>
                            </m:rPr>
                            <a:rPr lang="en-US" sz="2400" b="0" i="1" smtClean="0">
                              <a:solidFill>
                                <a:schemeClr val="bg1">
                                  <a:lumMod val="95000"/>
                                </a:schemeClr>
                              </a:solidFill>
                              <a:latin typeface="Cambria Math" panose="02040503050406030204" pitchFamily="18" charset="0"/>
                            </a:rPr>
                            <m:t>𝑤</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𝑊</m:t>
                          </m:r>
                        </m:sub>
                        <m:sup/>
                        <m:e>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𝑤</m:t>
                          </m:r>
                          <m:r>
                            <a:rPr lang="en-US" sz="2400" b="0" i="1" smtClean="0">
                              <a:solidFill>
                                <a:schemeClr val="bg1">
                                  <a:lumMod val="95000"/>
                                </a:schemeClr>
                              </a:solidFill>
                              <a:latin typeface="Cambria Math" panose="02040503050406030204" pitchFamily="18" charset="0"/>
                            </a:rPr>
                            <m:t>)</m:t>
                          </m:r>
                        </m:e>
                      </m:nary>
                    </m:oMath>
                  </m:oMathPara>
                </a14:m>
                <a:endParaRPr lang="en-US" sz="2400" dirty="0"/>
              </a:p>
            </p:txBody>
          </p:sp>
        </mc:Choice>
        <mc:Fallback xmlns="">
          <p:sp>
            <p:nvSpPr>
              <p:cNvPr id="18" name="TextBox 17">
                <a:extLst>
                  <a:ext uri="{FF2B5EF4-FFF2-40B4-BE49-F238E27FC236}">
                    <a16:creationId xmlns:a16="http://schemas.microsoft.com/office/drawing/2014/main" id="{B1D08849-DFF5-4AA5-BEBA-DBE585999E3F}"/>
                  </a:ext>
                </a:extLst>
              </p:cNvPr>
              <p:cNvSpPr txBox="1">
                <a:spLocks noRot="1" noChangeAspect="1" noMove="1" noResize="1" noEditPoints="1" noAdjustHandles="1" noChangeArrowheads="1" noChangeShapeType="1" noTextEdit="1"/>
              </p:cNvSpPr>
              <p:nvPr/>
            </p:nvSpPr>
            <p:spPr>
              <a:xfrm>
                <a:off x="4199282" y="1943102"/>
                <a:ext cx="2599494" cy="8959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F2FB32D-5E33-4DC8-AD8F-DD553B8B3D94}"/>
                  </a:ext>
                </a:extLst>
              </p:cNvPr>
              <p:cNvSpPr txBox="1"/>
              <p:nvPr/>
            </p:nvSpPr>
            <p:spPr>
              <a:xfrm>
                <a:off x="4199282" y="3972967"/>
                <a:ext cx="2606804" cy="896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𝑤</m:t>
                          </m:r>
                        </m:e>
                      </m:d>
                      <m:r>
                        <a:rPr lang="en-US" sz="2400" b="0" i="1" smtClean="0">
                          <a:solidFill>
                            <a:schemeClr val="bg1">
                              <a:lumMod val="95000"/>
                            </a:schemeClr>
                          </a:solidFill>
                          <a:latin typeface="Cambria Math" panose="02040503050406030204" pitchFamily="18" charset="0"/>
                        </a:rPr>
                        <m:t>=</m:t>
                      </m:r>
                      <m:nary>
                        <m:naryPr>
                          <m:chr m:val="∑"/>
                          <m:supHide m:val="on"/>
                          <m:ctrlPr>
                            <a:rPr lang="en-US" sz="2400" b="0" i="1" smtClean="0">
                              <a:solidFill>
                                <a:schemeClr val="bg1">
                                  <a:lumMod val="95000"/>
                                </a:schemeClr>
                              </a:solidFill>
                              <a:latin typeface="Cambria Math" panose="02040503050406030204" pitchFamily="18" charset="0"/>
                            </a:rPr>
                          </m:ctrlPr>
                        </m:naryPr>
                        <m:sub>
                          <m:r>
                            <m:rPr>
                              <m:brk m:alnAt="7"/>
                            </m:rP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m:t>
                          </m:r>
                        </m:sub>
                        <m:sup/>
                        <m:e>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𝑤</m:t>
                          </m:r>
                          <m:r>
                            <a:rPr lang="en-US" sz="2400" b="0" i="1" smtClean="0">
                              <a:solidFill>
                                <a:schemeClr val="bg1">
                                  <a:lumMod val="95000"/>
                                </a:schemeClr>
                              </a:solidFill>
                              <a:latin typeface="Cambria Math" panose="02040503050406030204" pitchFamily="18" charset="0"/>
                            </a:rPr>
                            <m:t>)</m:t>
                          </m:r>
                        </m:e>
                      </m:nary>
                    </m:oMath>
                  </m:oMathPara>
                </a14:m>
                <a:endParaRPr lang="en-US" sz="2400" dirty="0"/>
              </a:p>
            </p:txBody>
          </p:sp>
        </mc:Choice>
        <mc:Fallback xmlns="">
          <p:sp>
            <p:nvSpPr>
              <p:cNvPr id="19" name="TextBox 18">
                <a:extLst>
                  <a:ext uri="{FF2B5EF4-FFF2-40B4-BE49-F238E27FC236}">
                    <a16:creationId xmlns:a16="http://schemas.microsoft.com/office/drawing/2014/main" id="{0F2FB32D-5E33-4DC8-AD8F-DD553B8B3D94}"/>
                  </a:ext>
                </a:extLst>
              </p:cNvPr>
              <p:cNvSpPr txBox="1">
                <a:spLocks noRot="1" noChangeAspect="1" noMove="1" noResize="1" noEditPoints="1" noAdjustHandles="1" noChangeArrowheads="1" noChangeShapeType="1" noTextEdit="1"/>
              </p:cNvSpPr>
              <p:nvPr/>
            </p:nvSpPr>
            <p:spPr>
              <a:xfrm>
                <a:off x="4199282" y="3972967"/>
                <a:ext cx="2606804" cy="89614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21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F046-925E-461B-9954-B8A3F2244035}"/>
              </a:ext>
            </a:extLst>
          </p:cNvPr>
          <p:cNvSpPr>
            <a:spLocks noGrp="1"/>
          </p:cNvSpPr>
          <p:nvPr>
            <p:ph type="title"/>
          </p:nvPr>
        </p:nvSpPr>
        <p:spPr/>
        <p:txBody>
          <a:bodyPr>
            <a:normAutofit fontScale="90000"/>
          </a:bodyPr>
          <a:lstStyle/>
          <a:p>
            <a:r>
              <a:rPr lang="en-US" dirty="0"/>
              <a:t>Joint to Conditional Distribution</a:t>
            </a:r>
          </a:p>
        </p:txBody>
      </p:sp>
      <p:sp>
        <p:nvSpPr>
          <p:cNvPr id="4" name="Slide Number Placeholder 3">
            <a:extLst>
              <a:ext uri="{FF2B5EF4-FFF2-40B4-BE49-F238E27FC236}">
                <a16:creationId xmlns:a16="http://schemas.microsoft.com/office/drawing/2014/main" id="{DBD6BD95-E68E-42FF-9259-3C0DBA93AF32}"/>
              </a:ext>
            </a:extLst>
          </p:cNvPr>
          <p:cNvSpPr>
            <a:spLocks noGrp="1"/>
          </p:cNvSpPr>
          <p:nvPr>
            <p:ph type="sldNum" sz="quarter" idx="12"/>
          </p:nvPr>
        </p:nvSpPr>
        <p:spPr/>
        <p:txBody>
          <a:bodyPr/>
          <a:lstStyle/>
          <a:p>
            <a:fld id="{FF2BD96E-3838-45D2-9031-D3AF67C920A5}" type="slidenum">
              <a:rPr lang="en-US" smtClean="0"/>
              <a:pPr/>
              <a:t>15</a:t>
            </a:fld>
            <a:r>
              <a:rPr lang="en-US"/>
              <a:t> </a:t>
            </a:r>
            <a:endParaRPr lang="en-US" dirty="0"/>
          </a:p>
        </p:txBody>
      </p:sp>
      <p:graphicFrame>
        <p:nvGraphicFramePr>
          <p:cNvPr id="5" name="Table 5">
            <a:extLst>
              <a:ext uri="{FF2B5EF4-FFF2-40B4-BE49-F238E27FC236}">
                <a16:creationId xmlns:a16="http://schemas.microsoft.com/office/drawing/2014/main" id="{EAB9E497-8D5B-428A-B8E1-AF0FC44671AF}"/>
              </a:ext>
            </a:extLst>
          </p:cNvPr>
          <p:cNvGraphicFramePr>
            <a:graphicFrameLocks noGrp="1"/>
          </p:cNvGraphicFramePr>
          <p:nvPr/>
        </p:nvGraphicFramePr>
        <p:xfrm>
          <a:off x="566530" y="2496799"/>
          <a:ext cx="2698473" cy="2902595"/>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gridCol w="899491">
                  <a:extLst>
                    <a:ext uri="{9D8B030D-6E8A-4147-A177-3AD203B41FA5}">
                      <a16:colId xmlns:a16="http://schemas.microsoft.com/office/drawing/2014/main" val="3393365508"/>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8AB743-44DB-4437-80F7-5B25EB3CA541}"/>
                  </a:ext>
                </a:extLst>
              </p:cNvPr>
              <p:cNvSpPr txBox="1"/>
              <p:nvPr/>
            </p:nvSpPr>
            <p:spPr>
              <a:xfrm>
                <a:off x="5047749" y="2496799"/>
                <a:ext cx="4978478" cy="1546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𝑊</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𝑠</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𝑐</m:t>
                          </m:r>
                        </m:e>
                      </m:d>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𝑊</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𝑠</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𝑐</m:t>
                          </m:r>
                          <m:r>
                            <a:rPr lang="en-US" sz="2400" b="0" i="1" smtClean="0">
                              <a:solidFill>
                                <a:schemeClr val="bg1">
                                  <a:lumMod val="95000"/>
                                </a:schemeClr>
                              </a:solidFill>
                              <a:latin typeface="Cambria Math" panose="02040503050406030204" pitchFamily="18" charset="0"/>
                            </a:rPr>
                            <m:t>)</m:t>
                          </m:r>
                        </m:num>
                        <m:den>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𝑐</m:t>
                          </m:r>
                          <m:r>
                            <a:rPr lang="en-US" sz="2400" b="0" i="1" smtClean="0">
                              <a:solidFill>
                                <a:schemeClr val="bg1">
                                  <a:lumMod val="95000"/>
                                </a:schemeClr>
                              </a:solidFill>
                              <a:latin typeface="Cambria Math" panose="02040503050406030204" pitchFamily="18" charset="0"/>
                            </a:rPr>
                            <m:t>)</m:t>
                          </m:r>
                        </m:den>
                      </m:f>
                    </m:oMath>
                  </m:oMathPara>
                </a14:m>
                <a:endParaRPr lang="en-US" sz="2400" b="0" i="1" dirty="0">
                  <a:solidFill>
                    <a:schemeClr val="bg1">
                      <a:lumMod val="9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0.2</m:t>
                          </m:r>
                        </m:num>
                        <m:den>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𝑐</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𝑠</m:t>
                              </m:r>
                            </m:e>
                          </m:d>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𝑐</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e>
                          </m:d>
                        </m:den>
                      </m:f>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0.2</m:t>
                          </m:r>
                        </m:num>
                        <m:den>
                          <m:r>
                            <a:rPr lang="en-US" sz="2400" b="0" i="1" smtClean="0">
                              <a:solidFill>
                                <a:schemeClr val="bg1">
                                  <a:lumMod val="95000"/>
                                </a:schemeClr>
                              </a:solidFill>
                              <a:latin typeface="Cambria Math" panose="02040503050406030204" pitchFamily="18" charset="0"/>
                            </a:rPr>
                            <m:t>0.2+0.3</m:t>
                          </m:r>
                        </m:den>
                      </m:f>
                    </m:oMath>
                  </m:oMathPara>
                </a14:m>
                <a:endParaRPr lang="en-US" sz="2400" b="0" dirty="0">
                  <a:solidFill>
                    <a:schemeClr val="bg1">
                      <a:lumMod val="95000"/>
                    </a:schemeClr>
                  </a:solidFill>
                </a:endParaRPr>
              </a:p>
            </p:txBody>
          </p:sp>
        </mc:Choice>
        <mc:Fallback xmlns="">
          <p:sp>
            <p:nvSpPr>
              <p:cNvPr id="18" name="TextBox 17">
                <a:extLst>
                  <a:ext uri="{FF2B5EF4-FFF2-40B4-BE49-F238E27FC236}">
                    <a16:creationId xmlns:a16="http://schemas.microsoft.com/office/drawing/2014/main" id="{DC8AB743-44DB-4437-80F7-5B25EB3CA541}"/>
                  </a:ext>
                </a:extLst>
              </p:cNvPr>
              <p:cNvSpPr txBox="1">
                <a:spLocks noRot="1" noChangeAspect="1" noMove="1" noResize="1" noEditPoints="1" noAdjustHandles="1" noChangeArrowheads="1" noChangeShapeType="1" noTextEdit="1"/>
              </p:cNvSpPr>
              <p:nvPr/>
            </p:nvSpPr>
            <p:spPr>
              <a:xfrm>
                <a:off x="5047749" y="2496799"/>
                <a:ext cx="4978478" cy="154696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3197AEC-468B-4B86-A895-BFBF8FED45E6}"/>
                  </a:ext>
                </a:extLst>
              </p:cNvPr>
              <p:cNvSpPr txBox="1"/>
              <p:nvPr/>
            </p:nvSpPr>
            <p:spPr>
              <a:xfrm>
                <a:off x="5130575" y="4338851"/>
                <a:ext cx="3796424" cy="700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𝑊</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𝑐</m:t>
                          </m:r>
                        </m:e>
                      </m:d>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0.3</m:t>
                          </m:r>
                        </m:num>
                        <m:den>
                          <m:r>
                            <a:rPr lang="en-US" sz="2400" b="0" i="1" smtClean="0">
                              <a:solidFill>
                                <a:schemeClr val="bg1">
                                  <a:lumMod val="95000"/>
                                </a:schemeClr>
                              </a:solidFill>
                              <a:latin typeface="Cambria Math" panose="02040503050406030204" pitchFamily="18" charset="0"/>
                            </a:rPr>
                            <m:t>0.2+0.3</m:t>
                          </m:r>
                        </m:den>
                      </m:f>
                    </m:oMath>
                  </m:oMathPara>
                </a14:m>
                <a:endParaRPr lang="en-US" sz="2400" b="0" dirty="0">
                  <a:solidFill>
                    <a:schemeClr val="bg1">
                      <a:lumMod val="95000"/>
                    </a:schemeClr>
                  </a:solidFill>
                </a:endParaRPr>
              </a:p>
            </p:txBody>
          </p:sp>
        </mc:Choice>
        <mc:Fallback xmlns="">
          <p:sp>
            <p:nvSpPr>
              <p:cNvPr id="19" name="TextBox 18">
                <a:extLst>
                  <a:ext uri="{FF2B5EF4-FFF2-40B4-BE49-F238E27FC236}">
                    <a16:creationId xmlns:a16="http://schemas.microsoft.com/office/drawing/2014/main" id="{93197AEC-468B-4B86-A895-BFBF8FED45E6}"/>
                  </a:ext>
                </a:extLst>
              </p:cNvPr>
              <p:cNvSpPr txBox="1">
                <a:spLocks noRot="1" noChangeAspect="1" noMove="1" noResize="1" noEditPoints="1" noAdjustHandles="1" noChangeArrowheads="1" noChangeShapeType="1" noTextEdit="1"/>
              </p:cNvSpPr>
              <p:nvPr/>
            </p:nvSpPr>
            <p:spPr>
              <a:xfrm>
                <a:off x="5130575" y="4338851"/>
                <a:ext cx="3796424" cy="70006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7346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E5F7-B084-4C0D-87DA-0E4479C04C12}"/>
              </a:ext>
            </a:extLst>
          </p:cNvPr>
          <p:cNvSpPr>
            <a:spLocks noGrp="1"/>
          </p:cNvSpPr>
          <p:nvPr>
            <p:ph type="title"/>
          </p:nvPr>
        </p:nvSpPr>
        <p:spPr/>
        <p:txBody>
          <a:bodyPr>
            <a:normAutofit fontScale="90000"/>
          </a:bodyPr>
          <a:lstStyle/>
          <a:p>
            <a:r>
              <a:rPr lang="en-US" dirty="0"/>
              <a:t>Bayes’ Rule</a:t>
            </a:r>
          </a:p>
        </p:txBody>
      </p:sp>
      <p:sp>
        <p:nvSpPr>
          <p:cNvPr id="4" name="Slide Number Placeholder 3">
            <a:extLst>
              <a:ext uri="{FF2B5EF4-FFF2-40B4-BE49-F238E27FC236}">
                <a16:creationId xmlns:a16="http://schemas.microsoft.com/office/drawing/2014/main" id="{830EBDD7-A786-4AF7-8748-029C3AF20279}"/>
              </a:ext>
            </a:extLst>
          </p:cNvPr>
          <p:cNvSpPr>
            <a:spLocks noGrp="1"/>
          </p:cNvSpPr>
          <p:nvPr>
            <p:ph type="sldNum" sz="quarter" idx="12"/>
          </p:nvPr>
        </p:nvSpPr>
        <p:spPr/>
        <p:txBody>
          <a:bodyPr/>
          <a:lstStyle/>
          <a:p>
            <a:fld id="{FF2BD96E-3838-45D2-9031-D3AF67C920A5}" type="slidenum">
              <a:rPr lang="en-US" smtClean="0"/>
              <a:pPr/>
              <a:t>16</a:t>
            </a:fld>
            <a:r>
              <a:rPr lang="en-US"/>
              <a:t> </a:t>
            </a:r>
            <a:endParaRPr lang="en-US" dirty="0"/>
          </a:p>
        </p:txBody>
      </p:sp>
      <p:sp>
        <p:nvSpPr>
          <p:cNvPr id="5" name="TextBox 4">
            <a:extLst>
              <a:ext uri="{FF2B5EF4-FFF2-40B4-BE49-F238E27FC236}">
                <a16:creationId xmlns:a16="http://schemas.microsoft.com/office/drawing/2014/main" id="{2D75D4C2-FFF5-4A36-984A-B41AF328C55C}"/>
              </a:ext>
            </a:extLst>
          </p:cNvPr>
          <p:cNvSpPr txBox="1"/>
          <p:nvPr/>
        </p:nvSpPr>
        <p:spPr>
          <a:xfrm>
            <a:off x="1405103" y="1015374"/>
            <a:ext cx="9667087" cy="954107"/>
          </a:xfrm>
          <a:prstGeom prst="rect">
            <a:avLst/>
          </a:prstGeom>
          <a:noFill/>
        </p:spPr>
        <p:txBody>
          <a:bodyPr wrap="square" rtlCol="0">
            <a:spAutoFit/>
          </a:bodyPr>
          <a:lstStyle/>
          <a:p>
            <a:r>
              <a:rPr lang="en-US" sz="2800" dirty="0">
                <a:solidFill>
                  <a:srgbClr val="8DD848"/>
                </a:solidFill>
              </a:rPr>
              <a:t>How should an agent update its belief in a proposition based on a new piece of evidence?</a:t>
            </a:r>
            <a:endParaRPr lang="en-US" sz="2800" dirty="0">
              <a:solidFill>
                <a:srgbClr val="92D05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3CE115B-E4FE-4497-BE41-B26538BB4560}"/>
                  </a:ext>
                </a:extLst>
              </p:cNvPr>
              <p:cNvSpPr txBox="1"/>
              <p:nvPr/>
            </p:nvSpPr>
            <p:spPr>
              <a:xfrm>
                <a:off x="1533236" y="2262367"/>
                <a:ext cx="9297324" cy="430887"/>
              </a:xfrm>
              <a:prstGeom prst="rect">
                <a:avLst/>
              </a:prstGeom>
              <a:noFill/>
            </p:spPr>
            <p:txBody>
              <a:bodyPr wrap="square" lIns="0" tIns="0" rIns="0" bIns="0" rtlCol="0">
                <a:spAutoFit/>
              </a:bodyPr>
              <a:lstStyle/>
              <a:p>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e>
                      <m:e>
                        <m:r>
                          <a:rPr lang="en-US" sz="2800" b="0" i="1" smtClean="0">
                            <a:solidFill>
                              <a:schemeClr val="bg1">
                                <a:lumMod val="95000"/>
                              </a:schemeClr>
                            </a:solidFill>
                            <a:latin typeface="Cambria Math" panose="02040503050406030204" pitchFamily="18" charset="0"/>
                          </a:rPr>
                          <m:t>𝑘</m:t>
                        </m:r>
                      </m:e>
                    </m:d>
                    <m:r>
                      <a:rPr lang="en-US" sz="2800" b="0" i="0" smtClean="0">
                        <a:solidFill>
                          <a:schemeClr val="bg1">
                            <a:lumMod val="95000"/>
                          </a:schemeClr>
                        </a:solidFill>
                        <a:latin typeface="Cambria Math" panose="02040503050406030204" pitchFamily="18" charset="0"/>
                      </a:rPr>
                      <m:t>−→</m:t>
                    </m:r>
                  </m:oMath>
                </a14:m>
                <a:r>
                  <a:rPr lang="en-US" sz="2800" dirty="0">
                    <a:solidFill>
                      <a:schemeClr val="bg1">
                        <a:lumMod val="95000"/>
                      </a:schemeClr>
                    </a:solidFill>
                  </a:rPr>
                  <a:t> Belief in proposition </a:t>
                </a:r>
                <a14:m>
                  <m:oMath xmlns:m="http://schemas.openxmlformats.org/officeDocument/2006/math">
                    <m:r>
                      <a:rPr lang="en-US" sz="2800" i="1">
                        <a:solidFill>
                          <a:schemeClr val="bg1">
                            <a:lumMod val="95000"/>
                          </a:schemeClr>
                        </a:solidFill>
                        <a:latin typeface="Cambria Math" panose="02040503050406030204" pitchFamily="18" charset="0"/>
                      </a:rPr>
                      <m:t>h</m:t>
                    </m:r>
                    <m:r>
                      <a:rPr lang="en-US" sz="2800" i="1">
                        <a:solidFill>
                          <a:schemeClr val="bg1">
                            <a:lumMod val="95000"/>
                          </a:schemeClr>
                        </a:solidFill>
                        <a:latin typeface="Cambria Math" panose="02040503050406030204" pitchFamily="18" charset="0"/>
                      </a:rPr>
                      <m:t> </m:t>
                    </m:r>
                  </m:oMath>
                </a14:m>
                <a:r>
                  <a:rPr lang="en-US" sz="2800" dirty="0">
                    <a:solidFill>
                      <a:schemeClr val="bg1">
                        <a:lumMod val="95000"/>
                      </a:schemeClr>
                    </a:solidFill>
                  </a:rPr>
                  <a:t>based on knowledge </a:t>
                </a:r>
                <a14:m>
                  <m:oMath xmlns:m="http://schemas.openxmlformats.org/officeDocument/2006/math">
                    <m:r>
                      <a:rPr lang="en-US" sz="2800" b="0" i="1" smtClean="0">
                        <a:solidFill>
                          <a:schemeClr val="bg1">
                            <a:lumMod val="95000"/>
                          </a:schemeClr>
                        </a:solidFill>
                        <a:latin typeface="Cambria Math" panose="02040503050406030204" pitchFamily="18" charset="0"/>
                      </a:rPr>
                      <m:t>𝑘</m:t>
                    </m:r>
                  </m:oMath>
                </a14:m>
                <a:r>
                  <a:rPr lang="en-US" sz="2800" dirty="0">
                    <a:solidFill>
                      <a:schemeClr val="bg1">
                        <a:lumMod val="95000"/>
                      </a:schemeClr>
                    </a:solidFill>
                  </a:rPr>
                  <a:t>  </a:t>
                </a:r>
              </a:p>
            </p:txBody>
          </p:sp>
        </mc:Choice>
        <mc:Fallback xmlns="">
          <p:sp>
            <p:nvSpPr>
              <p:cNvPr id="6" name="TextBox 5">
                <a:extLst>
                  <a:ext uri="{FF2B5EF4-FFF2-40B4-BE49-F238E27FC236}">
                    <a16:creationId xmlns:a16="http://schemas.microsoft.com/office/drawing/2014/main" id="{73CE115B-E4FE-4497-BE41-B26538BB4560}"/>
                  </a:ext>
                </a:extLst>
              </p:cNvPr>
              <p:cNvSpPr txBox="1">
                <a:spLocks noRot="1" noChangeAspect="1" noMove="1" noResize="1" noEditPoints="1" noAdjustHandles="1" noChangeArrowheads="1" noChangeShapeType="1" noTextEdit="1"/>
              </p:cNvSpPr>
              <p:nvPr/>
            </p:nvSpPr>
            <p:spPr>
              <a:xfrm>
                <a:off x="1533236" y="2262367"/>
                <a:ext cx="9297324" cy="430887"/>
              </a:xfrm>
              <a:prstGeom prst="rect">
                <a:avLst/>
              </a:prstGeom>
              <a:blipFill>
                <a:blip r:embed="rId2"/>
                <a:stretch>
                  <a:fillRect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A9EFEA-EFE6-41FA-A02D-52960DABD081}"/>
                  </a:ext>
                </a:extLst>
              </p:cNvPr>
              <p:cNvSpPr txBox="1"/>
              <p:nvPr/>
            </p:nvSpPr>
            <p:spPr>
              <a:xfrm>
                <a:off x="1456574" y="2986140"/>
                <a:ext cx="9297324" cy="861774"/>
              </a:xfrm>
              <a:prstGeom prst="rect">
                <a:avLst/>
              </a:prstGeom>
              <a:noFill/>
            </p:spPr>
            <p:txBody>
              <a:bodyPr wrap="square" lIns="0" tIns="0" rIns="0" bIns="0" rtlCol="0">
                <a:spAutoFit/>
              </a:bodyPr>
              <a:lstStyle/>
              <a:p>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e>
                      <m:e>
                        <m:r>
                          <a:rPr lang="en-US" sz="2800" b="0" i="1" smtClean="0">
                            <a:solidFill>
                              <a:schemeClr val="bg1">
                                <a:lumMod val="95000"/>
                              </a:schemeClr>
                            </a:solidFill>
                            <a:latin typeface="Cambria Math" panose="02040503050406030204" pitchFamily="18" charset="0"/>
                          </a:rPr>
                          <m:t>𝑒</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𝑘</m:t>
                        </m:r>
                      </m:e>
                    </m:d>
                    <m:r>
                      <a:rPr lang="en-US" sz="2800" b="0" i="0" smtClean="0">
                        <a:solidFill>
                          <a:schemeClr val="bg1">
                            <a:lumMod val="95000"/>
                          </a:schemeClr>
                        </a:solidFill>
                        <a:latin typeface="Cambria Math" panose="02040503050406030204" pitchFamily="18" charset="0"/>
                      </a:rPr>
                      <m:t>−→</m:t>
                    </m:r>
                  </m:oMath>
                </a14:m>
                <a:r>
                  <a:rPr lang="en-US" sz="2800" dirty="0">
                    <a:solidFill>
                      <a:schemeClr val="bg1">
                        <a:lumMod val="95000"/>
                      </a:schemeClr>
                    </a:solidFill>
                  </a:rPr>
                  <a:t> New belief in proposition </a:t>
                </a:r>
                <a14:m>
                  <m:oMath xmlns:m="http://schemas.openxmlformats.org/officeDocument/2006/math">
                    <m:r>
                      <a:rPr lang="en-US" sz="2800" i="1">
                        <a:solidFill>
                          <a:schemeClr val="bg1">
                            <a:lumMod val="95000"/>
                          </a:schemeClr>
                        </a:solidFill>
                        <a:latin typeface="Cambria Math" panose="02040503050406030204" pitchFamily="18" charset="0"/>
                      </a:rPr>
                      <m:t>h</m:t>
                    </m:r>
                    <m:r>
                      <a:rPr lang="en-US" sz="2800" i="1">
                        <a:solidFill>
                          <a:schemeClr val="bg1">
                            <a:lumMod val="95000"/>
                          </a:schemeClr>
                        </a:solidFill>
                        <a:latin typeface="Cambria Math" panose="02040503050406030204" pitchFamily="18" charset="0"/>
                      </a:rPr>
                      <m:t> </m:t>
                    </m:r>
                  </m:oMath>
                </a14:m>
                <a:r>
                  <a:rPr lang="en-US" sz="2800" dirty="0">
                    <a:solidFill>
                      <a:schemeClr val="bg1">
                        <a:lumMod val="95000"/>
                      </a:schemeClr>
                    </a:solidFill>
                  </a:rPr>
                  <a:t>based on new  </a:t>
                </a:r>
                <a:br>
                  <a:rPr lang="en-US" sz="2800" dirty="0">
                    <a:solidFill>
                      <a:schemeClr val="bg1">
                        <a:lumMod val="95000"/>
                      </a:schemeClr>
                    </a:solidFill>
                  </a:rPr>
                </a:br>
                <a:r>
                  <a:rPr lang="en-US" sz="2800" dirty="0">
                    <a:solidFill>
                      <a:schemeClr val="bg1">
                        <a:lumMod val="95000"/>
                      </a:schemeClr>
                    </a:solidFill>
                  </a:rPr>
                  <a:t>                          evidence </a:t>
                </a:r>
                <a14:m>
                  <m:oMath xmlns:m="http://schemas.openxmlformats.org/officeDocument/2006/math">
                    <m:r>
                      <a:rPr lang="en-US" sz="2800" b="0" i="1" smtClean="0">
                        <a:solidFill>
                          <a:schemeClr val="bg1">
                            <a:lumMod val="95000"/>
                          </a:schemeClr>
                        </a:solidFill>
                        <a:latin typeface="Cambria Math" panose="02040503050406030204" pitchFamily="18" charset="0"/>
                      </a:rPr>
                      <m:t>𝑒</m:t>
                    </m:r>
                  </m:oMath>
                </a14:m>
                <a:r>
                  <a:rPr lang="en-US" sz="2800" dirty="0">
                    <a:solidFill>
                      <a:schemeClr val="bg1">
                        <a:lumMod val="95000"/>
                      </a:schemeClr>
                    </a:solidFill>
                  </a:rPr>
                  <a:t>  </a:t>
                </a:r>
              </a:p>
            </p:txBody>
          </p:sp>
        </mc:Choice>
        <mc:Fallback xmlns="">
          <p:sp>
            <p:nvSpPr>
              <p:cNvPr id="7" name="TextBox 6">
                <a:extLst>
                  <a:ext uri="{FF2B5EF4-FFF2-40B4-BE49-F238E27FC236}">
                    <a16:creationId xmlns:a16="http://schemas.microsoft.com/office/drawing/2014/main" id="{51A9EFEA-EFE6-41FA-A02D-52960DABD081}"/>
                  </a:ext>
                </a:extLst>
              </p:cNvPr>
              <p:cNvSpPr txBox="1">
                <a:spLocks noRot="1" noChangeAspect="1" noMove="1" noResize="1" noEditPoints="1" noAdjustHandles="1" noChangeArrowheads="1" noChangeShapeType="1" noTextEdit="1"/>
              </p:cNvSpPr>
              <p:nvPr/>
            </p:nvSpPr>
            <p:spPr>
              <a:xfrm>
                <a:off x="1456574" y="2986140"/>
                <a:ext cx="9297324" cy="861774"/>
              </a:xfrm>
              <a:prstGeom prst="rect">
                <a:avLst/>
              </a:prstGeom>
              <a:blipFill>
                <a:blip r:embed="rId3"/>
                <a:stretch>
                  <a:fillRect t="-12057" r="-1967" b="-2482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3BF8913-1F31-412A-A17F-E96B58B6D83F}"/>
              </a:ext>
            </a:extLst>
          </p:cNvPr>
          <p:cNvSpPr txBox="1"/>
          <p:nvPr/>
        </p:nvSpPr>
        <p:spPr>
          <a:xfrm>
            <a:off x="5638800" y="28956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FF31A5D-C1EE-42C5-8E7B-B35F3AED7896}"/>
                  </a:ext>
                </a:extLst>
              </p:cNvPr>
              <p:cNvSpPr txBox="1"/>
              <p:nvPr/>
            </p:nvSpPr>
            <p:spPr>
              <a:xfrm>
                <a:off x="435032" y="4743820"/>
                <a:ext cx="5746866" cy="9126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e>
                        <m:e>
                          <m:r>
                            <a:rPr lang="en-US" sz="2800" b="0" i="1" smtClean="0">
                              <a:solidFill>
                                <a:schemeClr val="bg1">
                                  <a:lumMod val="95000"/>
                                </a:schemeClr>
                              </a:solidFill>
                              <a:latin typeface="Cambria Math" panose="02040503050406030204" pitchFamily="18" charset="0"/>
                            </a:rPr>
                            <m:t>𝑒</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𝑘</m:t>
                          </m:r>
                        </m:e>
                      </m:d>
                      <m:r>
                        <a:rPr lang="en-US" sz="2800" b="0" i="1" smtClean="0">
                          <a:solidFill>
                            <a:schemeClr val="bg1">
                              <a:lumMod val="95000"/>
                            </a:schemeClr>
                          </a:solidFill>
                          <a:latin typeface="Cambria Math" panose="02040503050406030204" pitchFamily="18" charset="0"/>
                        </a:rPr>
                        <m:t>= </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𝑒</m:t>
                              </m:r>
                            </m:e>
                            <m:e>
                              <m:r>
                                <a:rPr lang="en-US" sz="2800" b="0" i="1" smtClean="0">
                                  <a:solidFill>
                                    <a:schemeClr val="bg1">
                                      <a:lumMod val="95000"/>
                                    </a:schemeClr>
                                  </a:solidFill>
                                  <a:latin typeface="Cambria Math" panose="02040503050406030204" pitchFamily="18" charset="0"/>
                                </a:rPr>
                                <m:t>h</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𝑘</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h</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𝑘</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𝑒</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𝑘</m:t>
                          </m:r>
                          <m:r>
                            <a:rPr lang="en-US" sz="2800" b="0" i="1" smtClean="0">
                              <a:solidFill>
                                <a:schemeClr val="bg1">
                                  <a:lumMod val="95000"/>
                                </a:schemeClr>
                              </a:solidFill>
                              <a:latin typeface="Cambria Math" panose="02040503050406030204" pitchFamily="18" charset="0"/>
                            </a:rPr>
                            <m:t>)</m:t>
                          </m:r>
                        </m:den>
                      </m:f>
                    </m:oMath>
                  </m:oMathPara>
                </a14:m>
                <a:endParaRPr lang="en-US" sz="2800" dirty="0">
                  <a:solidFill>
                    <a:schemeClr val="bg1">
                      <a:lumMod val="95000"/>
                    </a:schemeClr>
                  </a:solidFill>
                </a:endParaRPr>
              </a:p>
            </p:txBody>
          </p:sp>
        </mc:Choice>
        <mc:Fallback xmlns="">
          <p:sp>
            <p:nvSpPr>
              <p:cNvPr id="9" name="TextBox 8">
                <a:extLst>
                  <a:ext uri="{FF2B5EF4-FFF2-40B4-BE49-F238E27FC236}">
                    <a16:creationId xmlns:a16="http://schemas.microsoft.com/office/drawing/2014/main" id="{7FF31A5D-C1EE-42C5-8E7B-B35F3AED7896}"/>
                  </a:ext>
                </a:extLst>
              </p:cNvPr>
              <p:cNvSpPr txBox="1">
                <a:spLocks noRot="1" noChangeAspect="1" noMove="1" noResize="1" noEditPoints="1" noAdjustHandles="1" noChangeArrowheads="1" noChangeShapeType="1" noTextEdit="1"/>
              </p:cNvSpPr>
              <p:nvPr/>
            </p:nvSpPr>
            <p:spPr>
              <a:xfrm>
                <a:off x="435032" y="4743820"/>
                <a:ext cx="5746866" cy="9126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5157BAE-9220-4D5D-857E-4353F30E25FC}"/>
                  </a:ext>
                </a:extLst>
              </p:cNvPr>
              <p:cNvSpPr txBox="1"/>
              <p:nvPr/>
            </p:nvSpPr>
            <p:spPr>
              <a:xfrm>
                <a:off x="6742382" y="5386315"/>
                <a:ext cx="3727036" cy="9126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e>
                        <m:e>
                          <m:r>
                            <a:rPr lang="en-US" sz="2800" b="0" i="1" smtClean="0">
                              <a:solidFill>
                                <a:schemeClr val="bg1">
                                  <a:lumMod val="95000"/>
                                </a:schemeClr>
                              </a:solidFill>
                              <a:latin typeface="Cambria Math" panose="02040503050406030204" pitchFamily="18" charset="0"/>
                            </a:rPr>
                            <m:t>𝑒</m:t>
                          </m:r>
                        </m:e>
                      </m:d>
                      <m:r>
                        <a:rPr lang="en-US" sz="2800" b="0" i="1" smtClean="0">
                          <a:solidFill>
                            <a:schemeClr val="bg1">
                              <a:lumMod val="95000"/>
                            </a:schemeClr>
                          </a:solidFill>
                          <a:latin typeface="Cambria Math" panose="02040503050406030204" pitchFamily="18" charset="0"/>
                        </a:rPr>
                        <m:t>= </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𝑒</m:t>
                              </m:r>
                            </m:e>
                            <m:e>
                              <m:r>
                                <a:rPr lang="en-US" sz="2800" b="0" i="1" smtClean="0">
                                  <a:solidFill>
                                    <a:schemeClr val="bg1">
                                      <a:lumMod val="95000"/>
                                    </a:schemeClr>
                                  </a:solidFill>
                                  <a:latin typeface="Cambria Math" panose="02040503050406030204" pitchFamily="18" charset="0"/>
                                </a:rPr>
                                <m:t>h</m:t>
                              </m:r>
                            </m:e>
                          </m:d>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h</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𝑒</m:t>
                          </m:r>
                          <m:r>
                            <a:rPr lang="en-US" sz="2800" b="0" i="1" smtClean="0">
                              <a:solidFill>
                                <a:schemeClr val="bg1">
                                  <a:lumMod val="95000"/>
                                </a:schemeClr>
                              </a:solidFill>
                              <a:latin typeface="Cambria Math" panose="02040503050406030204" pitchFamily="18" charset="0"/>
                            </a:rPr>
                            <m:t>)</m:t>
                          </m:r>
                        </m:den>
                      </m:f>
                    </m:oMath>
                  </m:oMathPara>
                </a14:m>
                <a:endParaRPr lang="en-US" sz="2800" dirty="0">
                  <a:solidFill>
                    <a:schemeClr val="bg1">
                      <a:lumMod val="95000"/>
                    </a:schemeClr>
                  </a:solidFill>
                </a:endParaRPr>
              </a:p>
            </p:txBody>
          </p:sp>
        </mc:Choice>
        <mc:Fallback xmlns="">
          <p:sp>
            <p:nvSpPr>
              <p:cNvPr id="10" name="TextBox 9">
                <a:extLst>
                  <a:ext uri="{FF2B5EF4-FFF2-40B4-BE49-F238E27FC236}">
                    <a16:creationId xmlns:a16="http://schemas.microsoft.com/office/drawing/2014/main" id="{B5157BAE-9220-4D5D-857E-4353F30E25FC}"/>
                  </a:ext>
                </a:extLst>
              </p:cNvPr>
              <p:cNvSpPr txBox="1">
                <a:spLocks noRot="1" noChangeAspect="1" noMove="1" noResize="1" noEditPoints="1" noAdjustHandles="1" noChangeArrowheads="1" noChangeShapeType="1" noTextEdit="1"/>
              </p:cNvSpPr>
              <p:nvPr/>
            </p:nvSpPr>
            <p:spPr>
              <a:xfrm>
                <a:off x="6742382" y="5386315"/>
                <a:ext cx="3727036" cy="9126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ABEE24-8481-4E9F-9746-1A13EEAFB585}"/>
                  </a:ext>
                </a:extLst>
              </p:cNvPr>
              <p:cNvSpPr txBox="1"/>
              <p:nvPr/>
            </p:nvSpPr>
            <p:spPr>
              <a:xfrm>
                <a:off x="6742382" y="3659475"/>
                <a:ext cx="3727036" cy="1272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𝑒</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e>
                        <m:e>
                          <m:r>
                            <a:rPr lang="en-US" sz="2800" b="0" i="1" smtClean="0">
                              <a:solidFill>
                                <a:schemeClr val="bg1">
                                  <a:lumMod val="95000"/>
                                </a:schemeClr>
                              </a:solidFill>
                              <a:latin typeface="Cambria Math" panose="02040503050406030204" pitchFamily="18" charset="0"/>
                            </a:rPr>
                            <m:t>𝑒</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𝑒</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𝑒</m:t>
                          </m:r>
                        </m:e>
                        <m:e>
                          <m:r>
                            <a:rPr lang="en-US" sz="2800" b="0" i="1" smtClean="0">
                              <a:solidFill>
                                <a:schemeClr val="bg1">
                                  <a:lumMod val="95000"/>
                                </a:schemeClr>
                              </a:solidFill>
                              <a:latin typeface="Cambria Math" panose="02040503050406030204" pitchFamily="18" charset="0"/>
                            </a:rPr>
                            <m:t>h</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h</m:t>
                      </m:r>
                      <m:r>
                        <a:rPr lang="en-US" sz="2800" b="0" i="1" smtClean="0">
                          <a:solidFill>
                            <a:schemeClr val="bg1">
                              <a:lumMod val="95000"/>
                            </a:schemeClr>
                          </a:solidFill>
                          <a:latin typeface="Cambria Math" panose="02040503050406030204" pitchFamily="18" charset="0"/>
                        </a:rPr>
                        <m:t>)</m:t>
                      </m:r>
                    </m:oMath>
                  </m:oMathPara>
                </a14:m>
                <a:endParaRPr lang="en-US" sz="2800" i="1" dirty="0">
                  <a:solidFill>
                    <a:schemeClr val="bg1">
                      <a:lumMod val="95000"/>
                    </a:schemeClr>
                  </a:solidFill>
                </a:endParaRPr>
              </a:p>
            </p:txBody>
          </p:sp>
        </mc:Choice>
        <mc:Fallback xmlns="">
          <p:sp>
            <p:nvSpPr>
              <p:cNvPr id="11" name="TextBox 10">
                <a:extLst>
                  <a:ext uri="{FF2B5EF4-FFF2-40B4-BE49-F238E27FC236}">
                    <a16:creationId xmlns:a16="http://schemas.microsoft.com/office/drawing/2014/main" id="{4AABEE24-8481-4E9F-9746-1A13EEAFB585}"/>
                  </a:ext>
                </a:extLst>
              </p:cNvPr>
              <p:cNvSpPr txBox="1">
                <a:spLocks noRot="1" noChangeAspect="1" noMove="1" noResize="1" noEditPoints="1" noAdjustHandles="1" noChangeArrowheads="1" noChangeShapeType="1" noTextEdit="1"/>
              </p:cNvSpPr>
              <p:nvPr/>
            </p:nvSpPr>
            <p:spPr>
              <a:xfrm>
                <a:off x="6742382" y="3659475"/>
                <a:ext cx="3727036" cy="127278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103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DEE-4670-41D7-8758-2E84AFFEDD90}"/>
              </a:ext>
            </a:extLst>
          </p:cNvPr>
          <p:cNvSpPr>
            <a:spLocks noGrp="1"/>
          </p:cNvSpPr>
          <p:nvPr>
            <p:ph type="title"/>
          </p:nvPr>
        </p:nvSpPr>
        <p:spPr/>
        <p:txBody>
          <a:bodyPr>
            <a:normAutofit fontScale="90000"/>
          </a:bodyPr>
          <a:lstStyle/>
          <a:p>
            <a:r>
              <a:rPr lang="en-US" dirty="0"/>
              <a:t>Independence</a:t>
            </a:r>
          </a:p>
        </p:txBody>
      </p:sp>
      <p:sp>
        <p:nvSpPr>
          <p:cNvPr id="4" name="Slide Number Placeholder 3">
            <a:extLst>
              <a:ext uri="{FF2B5EF4-FFF2-40B4-BE49-F238E27FC236}">
                <a16:creationId xmlns:a16="http://schemas.microsoft.com/office/drawing/2014/main" id="{EE6A9782-B556-4AC2-8677-1620E84D1570}"/>
              </a:ext>
            </a:extLst>
          </p:cNvPr>
          <p:cNvSpPr>
            <a:spLocks noGrp="1"/>
          </p:cNvSpPr>
          <p:nvPr>
            <p:ph type="sldNum" sz="quarter" idx="12"/>
          </p:nvPr>
        </p:nvSpPr>
        <p:spPr/>
        <p:txBody>
          <a:bodyPr/>
          <a:lstStyle/>
          <a:p>
            <a:fld id="{FF2BD96E-3838-45D2-9031-D3AF67C920A5}" type="slidenum">
              <a:rPr lang="en-US" smtClean="0"/>
              <a:pPr/>
              <a:t>17</a:t>
            </a:fld>
            <a:r>
              <a:rPr lang="en-US"/>
              <a:t> </a:t>
            </a:r>
            <a:endParaRPr lang="en-US" dirty="0"/>
          </a:p>
        </p:txBody>
      </p:sp>
      <p:sp>
        <p:nvSpPr>
          <p:cNvPr id="5" name="TextBox 4">
            <a:extLst>
              <a:ext uri="{FF2B5EF4-FFF2-40B4-BE49-F238E27FC236}">
                <a16:creationId xmlns:a16="http://schemas.microsoft.com/office/drawing/2014/main" id="{5AA0F68E-3C03-48BE-BAF0-4D58585E4EB5}"/>
              </a:ext>
            </a:extLst>
          </p:cNvPr>
          <p:cNvSpPr txBox="1"/>
          <p:nvPr/>
        </p:nvSpPr>
        <p:spPr>
          <a:xfrm>
            <a:off x="991475" y="1119635"/>
            <a:ext cx="10209049" cy="430887"/>
          </a:xfrm>
          <a:prstGeom prst="rect">
            <a:avLst/>
          </a:prstGeom>
          <a:noFill/>
        </p:spPr>
        <p:txBody>
          <a:bodyPr wrap="square" lIns="0" tIns="0" rIns="0" bIns="0" rtlCol="0">
            <a:spAutoFit/>
          </a:bodyPr>
          <a:lstStyle/>
          <a:p>
            <a:r>
              <a:rPr lang="en-US" sz="2800" dirty="0">
                <a:solidFill>
                  <a:schemeClr val="bg1">
                    <a:lumMod val="95000"/>
                  </a:schemeClr>
                </a:solidFill>
              </a:rPr>
              <a:t>Number of assignments to specify joint prob. distribution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435529-45C2-49E3-B9D2-EB4570457922}"/>
                  </a:ext>
                </a:extLst>
              </p:cNvPr>
              <p:cNvSpPr txBox="1"/>
              <p:nvPr/>
            </p:nvSpPr>
            <p:spPr>
              <a:xfrm>
                <a:off x="3590457" y="1715142"/>
                <a:ext cx="39657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𝛼</m:t>
                              </m:r>
                            </m:e>
                            <m:sub>
                              <m:r>
                                <a:rPr lang="en-US" sz="2400" b="0" i="1" smtClean="0">
                                  <a:solidFill>
                                    <a:schemeClr val="bg1">
                                      <a:lumMod val="95000"/>
                                    </a:schemeClr>
                                  </a:solidFill>
                                  <a:latin typeface="Cambria Math" panose="02040503050406030204" pitchFamily="18" charset="0"/>
                                </a:rPr>
                                <m:t>1</m:t>
                              </m:r>
                            </m:sub>
                          </m:sSub>
                          <m:r>
                            <a:rPr lang="en-US" sz="2400" b="0" i="1" smtClean="0">
                              <a:solidFill>
                                <a:schemeClr val="bg1">
                                  <a:lumMod val="95000"/>
                                </a:schemeClr>
                              </a:solidFill>
                              <a:latin typeface="Cambria Math" panose="02040503050406030204" pitchFamily="18" charset="0"/>
                            </a:rPr>
                            <m:t>∧</m:t>
                          </m:r>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𝛼</m:t>
                              </m:r>
                            </m:e>
                            <m:sub>
                              <m:r>
                                <a:rPr lang="en-US" sz="2400" b="0" i="1" smtClean="0">
                                  <a:solidFill>
                                    <a:schemeClr val="bg1">
                                      <a:lumMod val="95000"/>
                                    </a:schemeClr>
                                  </a:solidFill>
                                  <a:latin typeface="Cambria Math" panose="02040503050406030204" pitchFamily="18" charset="0"/>
                                </a:rPr>
                                <m:t>2</m:t>
                              </m:r>
                            </m:sub>
                          </m:sSub>
                          <m:r>
                            <a:rPr lang="en-US" sz="2400" b="0" i="1" smtClean="0">
                              <a:solidFill>
                                <a:schemeClr val="bg1">
                                  <a:lumMod val="95000"/>
                                </a:schemeClr>
                              </a:solidFill>
                              <a:latin typeface="Cambria Math" panose="02040503050406030204" pitchFamily="18" charset="0"/>
                            </a:rPr>
                            <m:t>∧…∧</m:t>
                          </m:r>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𝛼</m:t>
                              </m:r>
                            </m:e>
                            <m:sub>
                              <m:r>
                                <a:rPr lang="en-US" sz="2400" b="0" i="1" smtClean="0">
                                  <a:solidFill>
                                    <a:schemeClr val="bg1">
                                      <a:lumMod val="95000"/>
                                    </a:schemeClr>
                                  </a:solidFill>
                                  <a:latin typeface="Cambria Math" panose="02040503050406030204" pitchFamily="18" charset="0"/>
                                </a:rPr>
                                <m:t>𝑛</m:t>
                              </m:r>
                            </m:sub>
                          </m:sSub>
                        </m:e>
                      </m:d>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𝑂</m:t>
                      </m:r>
                      <m:r>
                        <a:rPr lang="en-US" sz="2400" b="0" i="1" smtClean="0">
                          <a:solidFill>
                            <a:schemeClr val="bg1">
                              <a:lumMod val="95000"/>
                            </a:schemeClr>
                          </a:solidFill>
                          <a:latin typeface="Cambria Math" panose="02040503050406030204" pitchFamily="18" charset="0"/>
                        </a:rPr>
                        <m:t>(</m:t>
                      </m:r>
                      <m:sSup>
                        <m:sSupPr>
                          <m:ctrlPr>
                            <a:rPr lang="en-US" sz="2400" b="0" i="1" smtClean="0">
                              <a:solidFill>
                                <a:schemeClr val="bg1">
                                  <a:lumMod val="95000"/>
                                </a:schemeClr>
                              </a:solidFill>
                              <a:latin typeface="Cambria Math" panose="02040503050406030204" pitchFamily="18" charset="0"/>
                            </a:rPr>
                          </m:ctrlPr>
                        </m:sSupPr>
                        <m:e>
                          <m:r>
                            <a:rPr lang="en-US" sz="2400" b="0" i="1" smtClean="0">
                              <a:solidFill>
                                <a:schemeClr val="bg1">
                                  <a:lumMod val="95000"/>
                                </a:schemeClr>
                              </a:solidFill>
                              <a:latin typeface="Cambria Math" panose="02040503050406030204" pitchFamily="18" charset="0"/>
                            </a:rPr>
                            <m:t>2</m:t>
                          </m:r>
                        </m:e>
                        <m:sup>
                          <m:r>
                            <a:rPr lang="en-US" sz="2400" b="0" i="1" smtClean="0">
                              <a:solidFill>
                                <a:schemeClr val="bg1">
                                  <a:lumMod val="95000"/>
                                </a:schemeClr>
                              </a:solidFill>
                              <a:latin typeface="Cambria Math" panose="02040503050406030204" pitchFamily="18" charset="0"/>
                            </a:rPr>
                            <m:t>𝑛</m:t>
                          </m:r>
                        </m:sup>
                      </m:sSup>
                      <m:r>
                        <a:rPr lang="en-US" sz="2400" b="0" i="1" smtClean="0">
                          <a:solidFill>
                            <a:schemeClr val="bg1">
                              <a:lumMod val="95000"/>
                            </a:schemeClr>
                          </a:solidFill>
                          <a:latin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6" name="TextBox 5">
                <a:extLst>
                  <a:ext uri="{FF2B5EF4-FFF2-40B4-BE49-F238E27FC236}">
                    <a16:creationId xmlns:a16="http://schemas.microsoft.com/office/drawing/2014/main" id="{92435529-45C2-49E3-B9D2-EB4570457922}"/>
                  </a:ext>
                </a:extLst>
              </p:cNvPr>
              <p:cNvSpPr txBox="1">
                <a:spLocks noRot="1" noChangeAspect="1" noMove="1" noResize="1" noEditPoints="1" noAdjustHandles="1" noChangeArrowheads="1" noChangeShapeType="1" noTextEdit="1"/>
              </p:cNvSpPr>
              <p:nvPr/>
            </p:nvSpPr>
            <p:spPr>
              <a:xfrm>
                <a:off x="3590457" y="1715142"/>
                <a:ext cx="3965766" cy="369332"/>
              </a:xfrm>
              <a:prstGeom prst="rect">
                <a:avLst/>
              </a:prstGeom>
              <a:blipFill>
                <a:blip r:embed="rId2"/>
                <a:stretch>
                  <a:fillRect l="-1382" r="-2151" b="-3606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C1E10DD-7B1D-4BED-A59F-9FF0E2FC5E76}"/>
              </a:ext>
            </a:extLst>
          </p:cNvPr>
          <p:cNvSpPr txBox="1"/>
          <p:nvPr/>
        </p:nvSpPr>
        <p:spPr>
          <a:xfrm>
            <a:off x="2269043" y="2923178"/>
            <a:ext cx="6648786" cy="430887"/>
          </a:xfrm>
          <a:prstGeom prst="rect">
            <a:avLst/>
          </a:prstGeom>
          <a:noFill/>
        </p:spPr>
        <p:txBody>
          <a:bodyPr wrap="square" lIns="0" tIns="0" rIns="0" bIns="0" rtlCol="0">
            <a:spAutoFit/>
          </a:bodyPr>
          <a:lstStyle/>
          <a:p>
            <a:r>
              <a:rPr lang="en-US" sz="2800" dirty="0">
                <a:solidFill>
                  <a:srgbClr val="8DD848"/>
                </a:solidFill>
              </a:rPr>
              <a:t>Assume some events to be independent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AECE0CE-4843-4BE7-8A49-B6A1278280F0}"/>
                  </a:ext>
                </a:extLst>
              </p:cNvPr>
              <p:cNvSpPr txBox="1"/>
              <p:nvPr/>
            </p:nvSpPr>
            <p:spPr>
              <a:xfrm>
                <a:off x="2400754" y="4212769"/>
                <a:ext cx="6767237"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𝑌</m:t>
                      </m:r>
                      <m:r>
                        <a:rPr lang="en-US" sz="2400" b="0" i="1" smtClean="0">
                          <a:solidFill>
                            <a:schemeClr val="bg1">
                              <a:lumMod val="95000"/>
                            </a:schemeClr>
                          </a:solidFill>
                          <a:latin typeface="Cambria Math" panose="02040503050406030204" pitchFamily="18" charset="0"/>
                          <a:ea typeface="Cambria Math" panose="02040503050406030204" pitchFamily="18" charset="0"/>
                        </a:rPr>
                        <m:t> : </m:t>
                      </m:r>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m:t>
                          </m:r>
                        </m:e>
                        <m:sub>
                          <m:r>
                            <a:rPr lang="en-US" sz="2400" b="0" i="1" smtClean="0">
                              <a:solidFill>
                                <a:schemeClr val="bg1">
                                  <a:lumMod val="95000"/>
                                </a:schemeClr>
                              </a:solidFill>
                              <a:latin typeface="Cambria Math" panose="02040503050406030204" pitchFamily="18" charset="0"/>
                            </a:rPr>
                            <m:t>𝑥</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𝑦</m:t>
                          </m:r>
                        </m:sub>
                      </m:sSub>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𝑥</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𝑦</m:t>
                          </m:r>
                        </m:e>
                      </m:d>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𝑥</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𝑦</m:t>
                      </m:r>
                      <m:r>
                        <a:rPr lang="en-US" sz="2400" b="0" i="1" smtClean="0">
                          <a:solidFill>
                            <a:schemeClr val="bg1">
                              <a:lumMod val="95000"/>
                            </a:schemeClr>
                          </a:solidFill>
                          <a:latin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CAECE0CE-4843-4BE7-8A49-B6A1278280F0}"/>
                  </a:ext>
                </a:extLst>
              </p:cNvPr>
              <p:cNvSpPr txBox="1">
                <a:spLocks noRot="1" noChangeAspect="1" noMove="1" noResize="1" noEditPoints="1" noAdjustHandles="1" noChangeArrowheads="1" noChangeShapeType="1" noTextEdit="1"/>
              </p:cNvSpPr>
              <p:nvPr/>
            </p:nvSpPr>
            <p:spPr>
              <a:xfrm>
                <a:off x="2400754" y="4212769"/>
                <a:ext cx="6767237" cy="398507"/>
              </a:xfrm>
              <a:prstGeom prst="rect">
                <a:avLst/>
              </a:prstGeom>
              <a:blipFill>
                <a:blip r:embed="rId3"/>
                <a:stretch>
                  <a:fillRect l="-541" r="-108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ECDF564-234A-41C5-AB18-24CA374D943D}"/>
                  </a:ext>
                </a:extLst>
              </p:cNvPr>
              <p:cNvSpPr txBox="1"/>
              <p:nvPr/>
            </p:nvSpPr>
            <p:spPr>
              <a:xfrm>
                <a:off x="4584238" y="4746721"/>
                <a:ext cx="261244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m:t>
                          </m:r>
                        </m:e>
                        <m:sub>
                          <m:r>
                            <a:rPr lang="en-US" sz="2400" b="0" i="1" smtClean="0">
                              <a:solidFill>
                                <a:schemeClr val="bg1">
                                  <a:lumMod val="95000"/>
                                </a:schemeClr>
                              </a:solidFill>
                              <a:latin typeface="Cambria Math" panose="02040503050406030204" pitchFamily="18" charset="0"/>
                            </a:rPr>
                            <m:t>𝑥</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𝑦</m:t>
                          </m:r>
                        </m:sub>
                      </m:sSub>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𝑥</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𝑦</m:t>
                          </m:r>
                        </m:e>
                      </m:d>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𝑥</m:t>
                          </m:r>
                        </m:e>
                      </m:d>
                    </m:oMath>
                  </m:oMathPara>
                </a14:m>
                <a:endParaRPr lang="en-US" sz="2400" b="0" dirty="0">
                  <a:solidFill>
                    <a:schemeClr val="bg1">
                      <a:lumMod val="95000"/>
                    </a:schemeClr>
                  </a:solidFill>
                </a:endParaRPr>
              </a:p>
            </p:txBody>
          </p:sp>
        </mc:Choice>
        <mc:Fallback xmlns="">
          <p:sp>
            <p:nvSpPr>
              <p:cNvPr id="9" name="TextBox 8">
                <a:extLst>
                  <a:ext uri="{FF2B5EF4-FFF2-40B4-BE49-F238E27FC236}">
                    <a16:creationId xmlns:a16="http://schemas.microsoft.com/office/drawing/2014/main" id="{7ECDF564-234A-41C5-AB18-24CA374D943D}"/>
                  </a:ext>
                </a:extLst>
              </p:cNvPr>
              <p:cNvSpPr txBox="1">
                <a:spLocks noRot="1" noChangeAspect="1" noMove="1" noResize="1" noEditPoints="1" noAdjustHandles="1" noChangeArrowheads="1" noChangeShapeType="1" noTextEdit="1"/>
              </p:cNvSpPr>
              <p:nvPr/>
            </p:nvSpPr>
            <p:spPr>
              <a:xfrm>
                <a:off x="4584238" y="4746721"/>
                <a:ext cx="2612445" cy="398507"/>
              </a:xfrm>
              <a:prstGeom prst="rect">
                <a:avLst/>
              </a:prstGeom>
              <a:blipFill>
                <a:blip r:embed="rId4"/>
                <a:stretch>
                  <a:fillRect l="-1865" b="-26154"/>
                </a:stretch>
              </a:blipFill>
            </p:spPr>
            <p:txBody>
              <a:bodyPr/>
              <a:lstStyle/>
              <a:p>
                <a:r>
                  <a:rPr lang="en-US">
                    <a:noFill/>
                  </a:rPr>
                  <a:t> </a:t>
                </a:r>
              </a:p>
            </p:txBody>
          </p:sp>
        </mc:Fallback>
      </mc:AlternateContent>
    </p:spTree>
    <p:extLst>
      <p:ext uri="{BB962C8B-B14F-4D97-AF65-F5344CB8AC3E}">
        <p14:creationId xmlns:p14="http://schemas.microsoft.com/office/powerpoint/2010/main" val="412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DEE-4670-41D7-8758-2E84AFFEDD90}"/>
              </a:ext>
            </a:extLst>
          </p:cNvPr>
          <p:cNvSpPr>
            <a:spLocks noGrp="1"/>
          </p:cNvSpPr>
          <p:nvPr>
            <p:ph type="title"/>
          </p:nvPr>
        </p:nvSpPr>
        <p:spPr/>
        <p:txBody>
          <a:bodyPr>
            <a:normAutofit fontScale="90000"/>
          </a:bodyPr>
          <a:lstStyle/>
          <a:p>
            <a:r>
              <a:rPr lang="en-US" dirty="0"/>
              <a:t>Independence</a:t>
            </a:r>
          </a:p>
        </p:txBody>
      </p:sp>
      <p:sp>
        <p:nvSpPr>
          <p:cNvPr id="4" name="Slide Number Placeholder 3">
            <a:extLst>
              <a:ext uri="{FF2B5EF4-FFF2-40B4-BE49-F238E27FC236}">
                <a16:creationId xmlns:a16="http://schemas.microsoft.com/office/drawing/2014/main" id="{EE6A9782-B556-4AC2-8677-1620E84D1570}"/>
              </a:ext>
            </a:extLst>
          </p:cNvPr>
          <p:cNvSpPr>
            <a:spLocks noGrp="1"/>
          </p:cNvSpPr>
          <p:nvPr>
            <p:ph type="sldNum" sz="quarter" idx="12"/>
          </p:nvPr>
        </p:nvSpPr>
        <p:spPr/>
        <p:txBody>
          <a:bodyPr/>
          <a:lstStyle/>
          <a:p>
            <a:fld id="{FF2BD96E-3838-45D2-9031-D3AF67C920A5}" type="slidenum">
              <a:rPr lang="en-US" smtClean="0"/>
              <a:pPr/>
              <a:t>18</a:t>
            </a:fld>
            <a:r>
              <a:rPr lang="en-US"/>
              <a:t> </a:t>
            </a:r>
            <a:endParaRPr lang="en-US" dirty="0"/>
          </a:p>
        </p:txBody>
      </p:sp>
      <p:sp>
        <p:nvSpPr>
          <p:cNvPr id="5" name="TextBox 4">
            <a:extLst>
              <a:ext uri="{FF2B5EF4-FFF2-40B4-BE49-F238E27FC236}">
                <a16:creationId xmlns:a16="http://schemas.microsoft.com/office/drawing/2014/main" id="{5AA0F68E-3C03-48BE-BAF0-4D58585E4EB5}"/>
              </a:ext>
            </a:extLst>
          </p:cNvPr>
          <p:cNvSpPr txBox="1"/>
          <p:nvPr/>
        </p:nvSpPr>
        <p:spPr>
          <a:xfrm>
            <a:off x="1645515" y="1025461"/>
            <a:ext cx="8919441" cy="430887"/>
          </a:xfrm>
          <a:prstGeom prst="rect">
            <a:avLst/>
          </a:prstGeom>
          <a:noFill/>
        </p:spPr>
        <p:txBody>
          <a:bodyPr wrap="square" lIns="0" tIns="0" rIns="0" bIns="0" rtlCol="0">
            <a:spAutoFit/>
          </a:bodyPr>
          <a:lstStyle/>
          <a:p>
            <a:r>
              <a:rPr lang="en-US" sz="2800" dirty="0">
                <a:solidFill>
                  <a:srgbClr val="8DD848"/>
                </a:solidFill>
              </a:rPr>
              <a:t>Independence is a simplifying modelling assumption</a:t>
            </a:r>
          </a:p>
        </p:txBody>
      </p:sp>
      <p:sp>
        <p:nvSpPr>
          <p:cNvPr id="7" name="TextBox 6">
            <a:extLst>
              <a:ext uri="{FF2B5EF4-FFF2-40B4-BE49-F238E27FC236}">
                <a16:creationId xmlns:a16="http://schemas.microsoft.com/office/drawing/2014/main" id="{1C1E10DD-7B1D-4BED-A59F-9FF0E2FC5E76}"/>
              </a:ext>
            </a:extLst>
          </p:cNvPr>
          <p:cNvSpPr txBox="1"/>
          <p:nvPr/>
        </p:nvSpPr>
        <p:spPr>
          <a:xfrm>
            <a:off x="636917" y="2518092"/>
            <a:ext cx="6648786" cy="430887"/>
          </a:xfrm>
          <a:prstGeom prst="rect">
            <a:avLst/>
          </a:prstGeom>
          <a:noFill/>
        </p:spPr>
        <p:txBody>
          <a:bodyPr wrap="square" lIns="0" tIns="0" rIns="0" bIns="0" rtlCol="0">
            <a:spAutoFit/>
          </a:bodyPr>
          <a:lstStyle/>
          <a:p>
            <a:r>
              <a:rPr lang="en-US" sz="2800" dirty="0">
                <a:solidFill>
                  <a:srgbClr val="8DD848"/>
                </a:solidFill>
              </a:rPr>
              <a:t>Test of Independence: </a:t>
            </a:r>
          </a:p>
        </p:txBody>
      </p:sp>
      <p:sp>
        <p:nvSpPr>
          <p:cNvPr id="10" name="TextBox 9">
            <a:extLst>
              <a:ext uri="{FF2B5EF4-FFF2-40B4-BE49-F238E27FC236}">
                <a16:creationId xmlns:a16="http://schemas.microsoft.com/office/drawing/2014/main" id="{A8B40084-67F2-404A-B59C-B03A54A5C36D}"/>
              </a:ext>
            </a:extLst>
          </p:cNvPr>
          <p:cNvSpPr txBox="1"/>
          <p:nvPr/>
        </p:nvSpPr>
        <p:spPr>
          <a:xfrm>
            <a:off x="2679096" y="1580928"/>
            <a:ext cx="6022452" cy="276999"/>
          </a:xfrm>
          <a:prstGeom prst="rect">
            <a:avLst/>
          </a:prstGeom>
          <a:noFill/>
        </p:spPr>
        <p:txBody>
          <a:bodyPr wrap="square" lIns="0" tIns="0" rIns="0" bIns="0" rtlCol="0">
            <a:spAutoFit/>
          </a:bodyPr>
          <a:lstStyle/>
          <a:p>
            <a:r>
              <a:rPr lang="en-US" dirty="0">
                <a:solidFill>
                  <a:schemeClr val="bg1">
                    <a:lumMod val="95000"/>
                  </a:schemeClr>
                </a:solidFill>
              </a:rPr>
              <a:t>{2020_US_Presidential_Election_Result, </a:t>
            </a:r>
            <a:r>
              <a:rPr lang="en-US" dirty="0" err="1">
                <a:solidFill>
                  <a:schemeClr val="bg1">
                    <a:lumMod val="95000"/>
                  </a:schemeClr>
                </a:solidFill>
              </a:rPr>
              <a:t>your_toothache</a:t>
            </a:r>
            <a:r>
              <a:rPr lang="en-US" dirty="0">
                <a:solidFill>
                  <a:schemeClr val="bg1">
                    <a:lumMod val="95000"/>
                  </a:schemeClr>
                </a:solidFill>
              </a:rPr>
              <a:t>}</a:t>
            </a:r>
          </a:p>
        </p:txBody>
      </p:sp>
      <p:sp>
        <p:nvSpPr>
          <p:cNvPr id="11" name="TextBox 10">
            <a:extLst>
              <a:ext uri="{FF2B5EF4-FFF2-40B4-BE49-F238E27FC236}">
                <a16:creationId xmlns:a16="http://schemas.microsoft.com/office/drawing/2014/main" id="{C76BBA97-05F3-487E-A918-817841901E04}"/>
              </a:ext>
            </a:extLst>
          </p:cNvPr>
          <p:cNvSpPr txBox="1"/>
          <p:nvPr/>
        </p:nvSpPr>
        <p:spPr>
          <a:xfrm>
            <a:off x="3662322" y="1977940"/>
            <a:ext cx="3623381" cy="276999"/>
          </a:xfrm>
          <a:prstGeom prst="rect">
            <a:avLst/>
          </a:prstGeom>
          <a:noFill/>
        </p:spPr>
        <p:txBody>
          <a:bodyPr wrap="square" lIns="0" tIns="0" rIns="0" bIns="0" rtlCol="0">
            <a:spAutoFit/>
          </a:bodyPr>
          <a:lstStyle/>
          <a:p>
            <a:r>
              <a:rPr lang="en-US" dirty="0">
                <a:solidFill>
                  <a:schemeClr val="bg1">
                    <a:lumMod val="95000"/>
                  </a:schemeClr>
                </a:solidFill>
              </a:rPr>
              <a:t>{weather, traffic, cavity, toothache}</a:t>
            </a:r>
          </a:p>
        </p:txBody>
      </p:sp>
      <p:graphicFrame>
        <p:nvGraphicFramePr>
          <p:cNvPr id="12" name="Table 5">
            <a:extLst>
              <a:ext uri="{FF2B5EF4-FFF2-40B4-BE49-F238E27FC236}">
                <a16:creationId xmlns:a16="http://schemas.microsoft.com/office/drawing/2014/main" id="{A32C7B09-45D1-4350-AEC6-28D406BC861A}"/>
              </a:ext>
            </a:extLst>
          </p:cNvPr>
          <p:cNvGraphicFramePr>
            <a:graphicFrameLocks noGrp="1"/>
          </p:cNvGraphicFramePr>
          <p:nvPr>
            <p:extLst>
              <p:ext uri="{D42A27DB-BD31-4B8C-83A1-F6EECF244321}">
                <p14:modId xmlns:p14="http://schemas.microsoft.com/office/powerpoint/2010/main" val="4082415115"/>
              </p:ext>
            </p:extLst>
          </p:nvPr>
        </p:nvGraphicFramePr>
        <p:xfrm>
          <a:off x="963849" y="3332735"/>
          <a:ext cx="2698473" cy="2902595"/>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gridCol w="899491">
                  <a:extLst>
                    <a:ext uri="{9D8B030D-6E8A-4147-A177-3AD203B41FA5}">
                      <a16:colId xmlns:a16="http://schemas.microsoft.com/office/drawing/2014/main" val="3393365508"/>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p:graphicFrame>
        <p:nvGraphicFramePr>
          <p:cNvPr id="13" name="Table 5">
            <a:extLst>
              <a:ext uri="{FF2B5EF4-FFF2-40B4-BE49-F238E27FC236}">
                <a16:creationId xmlns:a16="http://schemas.microsoft.com/office/drawing/2014/main" id="{822694F5-D49D-4185-8242-1071B291D0DF}"/>
              </a:ext>
            </a:extLst>
          </p:cNvPr>
          <p:cNvGraphicFramePr>
            <a:graphicFrameLocks noGrp="1"/>
          </p:cNvGraphicFramePr>
          <p:nvPr>
            <p:extLst>
              <p:ext uri="{D42A27DB-BD31-4B8C-83A1-F6EECF244321}">
                <p14:modId xmlns:p14="http://schemas.microsoft.com/office/powerpoint/2010/main" val="341565471"/>
              </p:ext>
            </p:extLst>
          </p:nvPr>
        </p:nvGraphicFramePr>
        <p:xfrm>
          <a:off x="5601528" y="2948979"/>
          <a:ext cx="1798982" cy="1741557"/>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p:graphicFrame>
        <p:nvGraphicFramePr>
          <p:cNvPr id="14" name="Table 5">
            <a:extLst>
              <a:ext uri="{FF2B5EF4-FFF2-40B4-BE49-F238E27FC236}">
                <a16:creationId xmlns:a16="http://schemas.microsoft.com/office/drawing/2014/main" id="{4FFA7C43-D584-49CD-A108-781B4A76FD6F}"/>
              </a:ext>
            </a:extLst>
          </p:cNvPr>
          <p:cNvGraphicFramePr>
            <a:graphicFrameLocks noGrp="1"/>
          </p:cNvGraphicFramePr>
          <p:nvPr>
            <p:extLst>
              <p:ext uri="{D42A27DB-BD31-4B8C-83A1-F6EECF244321}">
                <p14:modId xmlns:p14="http://schemas.microsoft.com/office/powerpoint/2010/main" val="2308223675"/>
              </p:ext>
            </p:extLst>
          </p:nvPr>
        </p:nvGraphicFramePr>
        <p:xfrm>
          <a:off x="5601528" y="4978844"/>
          <a:ext cx="1798982" cy="1741557"/>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0.6</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p:graphicFrame>
        <p:nvGraphicFramePr>
          <p:cNvPr id="15" name="Table 5">
            <a:extLst>
              <a:ext uri="{FF2B5EF4-FFF2-40B4-BE49-F238E27FC236}">
                <a16:creationId xmlns:a16="http://schemas.microsoft.com/office/drawing/2014/main" id="{4C46D30A-75FA-4B62-9711-8F71F6B13D43}"/>
              </a:ext>
            </a:extLst>
          </p:cNvPr>
          <p:cNvGraphicFramePr>
            <a:graphicFrameLocks noGrp="1"/>
          </p:cNvGraphicFramePr>
          <p:nvPr>
            <p:extLst>
              <p:ext uri="{D42A27DB-BD31-4B8C-83A1-F6EECF244321}">
                <p14:modId xmlns:p14="http://schemas.microsoft.com/office/powerpoint/2010/main" val="2264998323"/>
              </p:ext>
            </p:extLst>
          </p:nvPr>
        </p:nvGraphicFramePr>
        <p:xfrm>
          <a:off x="8803238" y="3332734"/>
          <a:ext cx="2698473" cy="2902595"/>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gridCol w="899491">
                  <a:extLst>
                    <a:ext uri="{9D8B030D-6E8A-4147-A177-3AD203B41FA5}">
                      <a16:colId xmlns:a16="http://schemas.microsoft.com/office/drawing/2014/main" val="3393365508"/>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p:spTree>
    <p:extLst>
      <p:ext uri="{BB962C8B-B14F-4D97-AF65-F5344CB8AC3E}">
        <p14:creationId xmlns:p14="http://schemas.microsoft.com/office/powerpoint/2010/main" val="110408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DEE-4670-41D7-8758-2E84AFFEDD90}"/>
              </a:ext>
            </a:extLst>
          </p:cNvPr>
          <p:cNvSpPr>
            <a:spLocks noGrp="1"/>
          </p:cNvSpPr>
          <p:nvPr>
            <p:ph type="title"/>
          </p:nvPr>
        </p:nvSpPr>
        <p:spPr/>
        <p:txBody>
          <a:bodyPr>
            <a:normAutofit fontScale="90000"/>
          </a:bodyPr>
          <a:lstStyle/>
          <a:p>
            <a:r>
              <a:rPr lang="en-US" dirty="0"/>
              <a:t>Independence</a:t>
            </a:r>
          </a:p>
        </p:txBody>
      </p:sp>
      <p:sp>
        <p:nvSpPr>
          <p:cNvPr id="4" name="Slide Number Placeholder 3">
            <a:extLst>
              <a:ext uri="{FF2B5EF4-FFF2-40B4-BE49-F238E27FC236}">
                <a16:creationId xmlns:a16="http://schemas.microsoft.com/office/drawing/2014/main" id="{EE6A9782-B556-4AC2-8677-1620E84D1570}"/>
              </a:ext>
            </a:extLst>
          </p:cNvPr>
          <p:cNvSpPr>
            <a:spLocks noGrp="1"/>
          </p:cNvSpPr>
          <p:nvPr>
            <p:ph type="sldNum" sz="quarter" idx="12"/>
          </p:nvPr>
        </p:nvSpPr>
        <p:spPr/>
        <p:txBody>
          <a:bodyPr/>
          <a:lstStyle/>
          <a:p>
            <a:fld id="{FF2BD96E-3838-45D2-9031-D3AF67C920A5}" type="slidenum">
              <a:rPr lang="en-US" smtClean="0"/>
              <a:pPr/>
              <a:t>19</a:t>
            </a:fld>
            <a:r>
              <a:rPr lang="en-US"/>
              <a:t> </a:t>
            </a:r>
            <a:endParaRPr lang="en-US" dirty="0"/>
          </a:p>
        </p:txBody>
      </p:sp>
      <p:graphicFrame>
        <p:nvGraphicFramePr>
          <p:cNvPr id="13" name="Table 5">
            <a:extLst>
              <a:ext uri="{FF2B5EF4-FFF2-40B4-BE49-F238E27FC236}">
                <a16:creationId xmlns:a16="http://schemas.microsoft.com/office/drawing/2014/main" id="{822694F5-D49D-4185-8242-1071B291D0DF}"/>
              </a:ext>
            </a:extLst>
          </p:cNvPr>
          <p:cNvGraphicFramePr>
            <a:graphicFrameLocks noGrp="1"/>
          </p:cNvGraphicFramePr>
          <p:nvPr>
            <p:extLst>
              <p:ext uri="{D42A27DB-BD31-4B8C-83A1-F6EECF244321}">
                <p14:modId xmlns:p14="http://schemas.microsoft.com/office/powerpoint/2010/main" val="2870757253"/>
              </p:ext>
            </p:extLst>
          </p:nvPr>
        </p:nvGraphicFramePr>
        <p:xfrm>
          <a:off x="2305669" y="1878358"/>
          <a:ext cx="1798982" cy="1161038"/>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H</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mc:AlternateContent xmlns:mc="http://schemas.openxmlformats.org/markup-compatibility/2006" xmlns:a14="http://schemas.microsoft.com/office/drawing/2010/main">
        <mc:Choice Requires="a14">
          <p:graphicFrame>
            <p:nvGraphicFramePr>
              <p:cNvPr id="15" name="Table 5">
                <a:extLst>
                  <a:ext uri="{FF2B5EF4-FFF2-40B4-BE49-F238E27FC236}">
                    <a16:creationId xmlns:a16="http://schemas.microsoft.com/office/drawing/2014/main" id="{4C46D30A-75FA-4B62-9711-8F71F6B13D43}"/>
                  </a:ext>
                </a:extLst>
              </p:cNvPr>
              <p:cNvGraphicFramePr>
                <a:graphicFrameLocks noGrp="1"/>
              </p:cNvGraphicFramePr>
              <p:nvPr>
                <p:extLst>
                  <p:ext uri="{D42A27DB-BD31-4B8C-83A1-F6EECF244321}">
                    <p14:modId xmlns:p14="http://schemas.microsoft.com/office/powerpoint/2010/main" val="2248147100"/>
                  </p:ext>
                </p:extLst>
              </p:nvPr>
            </p:nvGraphicFramePr>
            <p:xfrm>
              <a:off x="4063218" y="3613852"/>
              <a:ext cx="4497978" cy="2849035"/>
            </p:xfrm>
            <a:graphic>
              <a:graphicData uri="http://schemas.openxmlformats.org/drawingml/2006/table">
                <a:tbl>
                  <a:tblPr firstRow="1" bandRow="1">
                    <a:tableStyleId>{5940675A-B579-460E-94D1-54222C63F5DA}</a:tableStyleId>
                  </a:tblPr>
                  <a:tblGrid>
                    <a:gridCol w="899596">
                      <a:extLst>
                        <a:ext uri="{9D8B030D-6E8A-4147-A177-3AD203B41FA5}">
                          <a16:colId xmlns:a16="http://schemas.microsoft.com/office/drawing/2014/main" val="2879103071"/>
                        </a:ext>
                      </a:extLst>
                    </a:gridCol>
                    <a:gridCol w="899596">
                      <a:extLst>
                        <a:ext uri="{9D8B030D-6E8A-4147-A177-3AD203B41FA5}">
                          <a16:colId xmlns:a16="http://schemas.microsoft.com/office/drawing/2014/main" val="782615037"/>
                        </a:ext>
                      </a:extLst>
                    </a:gridCol>
                    <a:gridCol w="1302065">
                      <a:extLst>
                        <a:ext uri="{9D8B030D-6E8A-4147-A177-3AD203B41FA5}">
                          <a16:colId xmlns:a16="http://schemas.microsoft.com/office/drawing/2014/main" val="3393365508"/>
                        </a:ext>
                      </a:extLst>
                    </a:gridCol>
                    <a:gridCol w="703384">
                      <a:extLst>
                        <a:ext uri="{9D8B030D-6E8A-4147-A177-3AD203B41FA5}">
                          <a16:colId xmlns:a16="http://schemas.microsoft.com/office/drawing/2014/main" val="4100077905"/>
                        </a:ext>
                      </a:extLst>
                    </a:gridCol>
                    <a:gridCol w="693337">
                      <a:extLst>
                        <a:ext uri="{9D8B030D-6E8A-4147-A177-3AD203B41FA5}">
                          <a16:colId xmlns:a16="http://schemas.microsoft.com/office/drawing/2014/main" val="3549337215"/>
                        </a:ext>
                      </a:extLst>
                    </a:gridCol>
                  </a:tblGrid>
                  <a:tr h="569807">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95000"/>
                                          </a:schemeClr>
                                        </a:solidFill>
                                        <a:latin typeface="Cambria Math" panose="02040503050406030204" pitchFamily="18" charset="0"/>
                                      </a:rPr>
                                    </m:ctrlPr>
                                  </m:sSubPr>
                                  <m:e>
                                    <m:r>
                                      <a:rPr lang="en-US" b="0" i="1" smtClean="0">
                                        <a:solidFill>
                                          <a:schemeClr val="bg1">
                                            <a:lumMod val="95000"/>
                                          </a:schemeClr>
                                        </a:solidFill>
                                        <a:latin typeface="Cambria Math" panose="02040503050406030204" pitchFamily="18" charset="0"/>
                                      </a:rPr>
                                      <m:t>𝑋</m:t>
                                    </m:r>
                                  </m:e>
                                  <m:sub>
                                    <m:r>
                                      <a:rPr lang="en-US" b="0" i="1" smtClean="0">
                                        <a:solidFill>
                                          <a:schemeClr val="bg1">
                                            <a:lumMod val="95000"/>
                                          </a:schemeClr>
                                        </a:solidFill>
                                        <a:latin typeface="Cambria Math" panose="02040503050406030204" pitchFamily="18" charset="0"/>
                                      </a:rPr>
                                      <m:t>1</m:t>
                                    </m:r>
                                  </m:sub>
                                </m:sSub>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95000"/>
                                          </a:schemeClr>
                                        </a:solidFill>
                                        <a:latin typeface="Cambria Math" panose="02040503050406030204" pitchFamily="18" charset="0"/>
                                      </a:rPr>
                                    </m:ctrlPr>
                                  </m:sSubPr>
                                  <m:e>
                                    <m:r>
                                      <a:rPr lang="en-US" b="0" i="1" smtClean="0">
                                        <a:solidFill>
                                          <a:schemeClr val="bg1">
                                            <a:lumMod val="95000"/>
                                          </a:schemeClr>
                                        </a:solidFill>
                                        <a:latin typeface="Cambria Math" panose="02040503050406030204" pitchFamily="18" charset="0"/>
                                      </a:rPr>
                                      <m:t>𝑋</m:t>
                                    </m:r>
                                  </m:e>
                                  <m:sub>
                                    <m:r>
                                      <a:rPr lang="en-US" b="0" i="1" smtClean="0">
                                        <a:solidFill>
                                          <a:schemeClr val="bg1">
                                            <a:lumMod val="95000"/>
                                          </a:schemeClr>
                                        </a:solidFill>
                                        <a:latin typeface="Cambria Math" panose="02040503050406030204" pitchFamily="18" charset="0"/>
                                      </a:rPr>
                                      <m:t>2</m:t>
                                    </m:r>
                                  </m:sub>
                                </m:sSub>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lumMod val="95000"/>
                                      </a:schemeClr>
                                    </a:solidFill>
                                    <a:latin typeface="Cambria Math" panose="02040503050406030204" pitchFamily="18" charset="0"/>
                                  </a:rPr>
                                  <m:t>………</m:t>
                                </m:r>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lumMod val="95000"/>
                                          </a:schemeClr>
                                        </a:solidFill>
                                        <a:latin typeface="Cambria Math" panose="02040503050406030204" pitchFamily="18" charset="0"/>
                                      </a:rPr>
                                    </m:ctrlPr>
                                  </m:sSubPr>
                                  <m:e>
                                    <m:r>
                                      <a:rPr lang="en-US" b="0" i="1" smtClean="0">
                                        <a:solidFill>
                                          <a:schemeClr val="bg1">
                                            <a:lumMod val="95000"/>
                                          </a:schemeClr>
                                        </a:solidFill>
                                        <a:latin typeface="Cambria Math" panose="02040503050406030204" pitchFamily="18" charset="0"/>
                                      </a:rPr>
                                      <m:t>𝑋</m:t>
                                    </m:r>
                                  </m:e>
                                  <m:sub>
                                    <m:r>
                                      <a:rPr lang="en-US" b="0" i="1" smtClean="0">
                                        <a:solidFill>
                                          <a:schemeClr val="bg1">
                                            <a:lumMod val="95000"/>
                                          </a:schemeClr>
                                        </a:solidFill>
                                        <a:latin typeface="Cambria Math" panose="02040503050406030204" pitchFamily="18" charset="0"/>
                                      </a:rPr>
                                      <m:t>𝑛</m:t>
                                    </m:r>
                                  </m:sub>
                                </m:sSub>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lumMod val="95000"/>
                                      </a:schemeClr>
                                    </a:solidFill>
                                    <a:latin typeface="Cambria Math" panose="02040503050406030204" pitchFamily="18" charset="0"/>
                                  </a:rPr>
                                  <m:t>𝑃</m:t>
                                </m:r>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Choice>
        <mc:Fallback xmlns="">
          <p:graphicFrame>
            <p:nvGraphicFramePr>
              <p:cNvPr id="15" name="Table 5">
                <a:extLst>
                  <a:ext uri="{FF2B5EF4-FFF2-40B4-BE49-F238E27FC236}">
                    <a16:creationId xmlns:a16="http://schemas.microsoft.com/office/drawing/2014/main" id="{4C46D30A-75FA-4B62-9711-8F71F6B13D43}"/>
                  </a:ext>
                </a:extLst>
              </p:cNvPr>
              <p:cNvGraphicFramePr>
                <a:graphicFrameLocks noGrp="1"/>
              </p:cNvGraphicFramePr>
              <p:nvPr>
                <p:extLst>
                  <p:ext uri="{D42A27DB-BD31-4B8C-83A1-F6EECF244321}">
                    <p14:modId xmlns:p14="http://schemas.microsoft.com/office/powerpoint/2010/main" val="2248147100"/>
                  </p:ext>
                </p:extLst>
              </p:nvPr>
            </p:nvGraphicFramePr>
            <p:xfrm>
              <a:off x="4063218" y="3613852"/>
              <a:ext cx="4497978" cy="2849035"/>
            </p:xfrm>
            <a:graphic>
              <a:graphicData uri="http://schemas.openxmlformats.org/drawingml/2006/table">
                <a:tbl>
                  <a:tblPr firstRow="1" bandRow="1">
                    <a:tableStyleId>{5940675A-B579-460E-94D1-54222C63F5DA}</a:tableStyleId>
                  </a:tblPr>
                  <a:tblGrid>
                    <a:gridCol w="899596">
                      <a:extLst>
                        <a:ext uri="{9D8B030D-6E8A-4147-A177-3AD203B41FA5}">
                          <a16:colId xmlns:a16="http://schemas.microsoft.com/office/drawing/2014/main" val="2879103071"/>
                        </a:ext>
                      </a:extLst>
                    </a:gridCol>
                    <a:gridCol w="899596">
                      <a:extLst>
                        <a:ext uri="{9D8B030D-6E8A-4147-A177-3AD203B41FA5}">
                          <a16:colId xmlns:a16="http://schemas.microsoft.com/office/drawing/2014/main" val="782615037"/>
                        </a:ext>
                      </a:extLst>
                    </a:gridCol>
                    <a:gridCol w="1302065">
                      <a:extLst>
                        <a:ext uri="{9D8B030D-6E8A-4147-A177-3AD203B41FA5}">
                          <a16:colId xmlns:a16="http://schemas.microsoft.com/office/drawing/2014/main" val="3393365508"/>
                        </a:ext>
                      </a:extLst>
                    </a:gridCol>
                    <a:gridCol w="703384">
                      <a:extLst>
                        <a:ext uri="{9D8B030D-6E8A-4147-A177-3AD203B41FA5}">
                          <a16:colId xmlns:a16="http://schemas.microsoft.com/office/drawing/2014/main" val="4100077905"/>
                        </a:ext>
                      </a:extLst>
                    </a:gridCol>
                    <a:gridCol w="693337">
                      <a:extLst>
                        <a:ext uri="{9D8B030D-6E8A-4147-A177-3AD203B41FA5}">
                          <a16:colId xmlns:a16="http://schemas.microsoft.com/office/drawing/2014/main" val="3549337215"/>
                        </a:ext>
                      </a:extLst>
                    </a:gridCol>
                  </a:tblGrid>
                  <a:tr h="569807">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676" t="-1064" r="-400676" b="-401064"/>
                          </a:stretch>
                        </a:blipFill>
                      </a:tcPr>
                    </a:tc>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100676" t="-1064" r="-300676" b="-401064"/>
                          </a:stretch>
                        </a:blipFill>
                      </a:tcPr>
                    </a:tc>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138785" t="-1064" r="-107944" b="-401064"/>
                          </a:stretch>
                        </a:blipFill>
                      </a:tcPr>
                    </a:tc>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444348" t="-1064" r="-100870" b="-401064"/>
                          </a:stretch>
                        </a:blipFill>
                      </a:tcPr>
                    </a:tc>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549123" t="-1064" r="-1754" b="-401064"/>
                          </a:stretch>
                        </a:blipFill>
                      </a:tcPr>
                    </a:tc>
                    <a:extLst>
                      <a:ext uri="{0D108BD9-81ED-4DB2-BD59-A6C34878D82A}">
                        <a16:rowId xmlns:a16="http://schemas.microsoft.com/office/drawing/2014/main" val="1453453429"/>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69807">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Fallback>
      </mc:AlternateContent>
      <p:sp>
        <p:nvSpPr>
          <p:cNvPr id="16" name="TextBox 15">
            <a:extLst>
              <a:ext uri="{FF2B5EF4-FFF2-40B4-BE49-F238E27FC236}">
                <a16:creationId xmlns:a16="http://schemas.microsoft.com/office/drawing/2014/main" id="{C93BC513-3814-42FC-81B7-8DF7493A1DA4}"/>
              </a:ext>
            </a:extLst>
          </p:cNvPr>
          <p:cNvSpPr txBox="1"/>
          <p:nvPr/>
        </p:nvSpPr>
        <p:spPr>
          <a:xfrm>
            <a:off x="3834028" y="876262"/>
            <a:ext cx="4969210" cy="430887"/>
          </a:xfrm>
          <a:prstGeom prst="rect">
            <a:avLst/>
          </a:prstGeom>
          <a:noFill/>
        </p:spPr>
        <p:txBody>
          <a:bodyPr wrap="square" lIns="0" tIns="0" rIns="0" bIns="0" rtlCol="0">
            <a:spAutoFit/>
          </a:bodyPr>
          <a:lstStyle/>
          <a:p>
            <a:r>
              <a:rPr lang="en-US" sz="2800" dirty="0">
                <a:solidFill>
                  <a:srgbClr val="8DD848"/>
                </a:solidFill>
              </a:rPr>
              <a:t>N fair independent coin flips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0E26DEB-7DE2-4558-BA8D-62125CED1242}"/>
                  </a:ext>
                </a:extLst>
              </p:cNvPr>
              <p:cNvSpPr txBox="1"/>
              <p:nvPr/>
            </p:nvSpPr>
            <p:spPr>
              <a:xfrm>
                <a:off x="2869667" y="1387536"/>
                <a:ext cx="85138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1</m:t>
                              </m:r>
                            </m:sub>
                          </m:sSub>
                        </m:e>
                      </m:d>
                    </m:oMath>
                  </m:oMathPara>
                </a14:m>
                <a:endParaRPr lang="en-US" sz="2400" b="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60E26DEB-7DE2-4558-BA8D-62125CED1242}"/>
                  </a:ext>
                </a:extLst>
              </p:cNvPr>
              <p:cNvSpPr txBox="1">
                <a:spLocks noRot="1" noChangeAspect="1" noMove="1" noResize="1" noEditPoints="1" noAdjustHandles="1" noChangeArrowheads="1" noChangeShapeType="1" noTextEdit="1"/>
              </p:cNvSpPr>
              <p:nvPr/>
            </p:nvSpPr>
            <p:spPr>
              <a:xfrm>
                <a:off x="2869667" y="1387536"/>
                <a:ext cx="851387" cy="369332"/>
              </a:xfrm>
              <a:prstGeom prst="rect">
                <a:avLst/>
              </a:prstGeom>
              <a:blipFill>
                <a:blip r:embed="rId3"/>
                <a:stretch>
                  <a:fillRect l="-7914" b="-16667"/>
                </a:stretch>
              </a:blipFill>
            </p:spPr>
            <p:txBody>
              <a:bodyPr/>
              <a:lstStyle/>
              <a:p>
                <a:r>
                  <a:rPr lang="en-US">
                    <a:noFill/>
                  </a:rPr>
                  <a:t> </a:t>
                </a:r>
              </a:p>
            </p:txBody>
          </p:sp>
        </mc:Fallback>
      </mc:AlternateContent>
      <p:graphicFrame>
        <p:nvGraphicFramePr>
          <p:cNvPr id="18" name="Table 5">
            <a:extLst>
              <a:ext uri="{FF2B5EF4-FFF2-40B4-BE49-F238E27FC236}">
                <a16:creationId xmlns:a16="http://schemas.microsoft.com/office/drawing/2014/main" id="{D1963DB2-0D05-40A7-B160-DB731E093EB2}"/>
              </a:ext>
            </a:extLst>
          </p:cNvPr>
          <p:cNvGraphicFramePr>
            <a:graphicFrameLocks noGrp="1"/>
          </p:cNvGraphicFramePr>
          <p:nvPr>
            <p:extLst>
              <p:ext uri="{D42A27DB-BD31-4B8C-83A1-F6EECF244321}">
                <p14:modId xmlns:p14="http://schemas.microsoft.com/office/powerpoint/2010/main" val="1729013733"/>
              </p:ext>
            </p:extLst>
          </p:nvPr>
        </p:nvGraphicFramePr>
        <p:xfrm>
          <a:off x="4749093" y="1878358"/>
          <a:ext cx="1798982" cy="1161038"/>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H</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26D1695-0515-452E-B544-A716B3B539DB}"/>
                  </a:ext>
                </a:extLst>
              </p:cNvPr>
              <p:cNvSpPr txBox="1"/>
              <p:nvPr/>
            </p:nvSpPr>
            <p:spPr>
              <a:xfrm>
                <a:off x="5313091" y="1387536"/>
                <a:ext cx="8585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2</m:t>
                              </m:r>
                            </m:sub>
                          </m:sSub>
                        </m:e>
                      </m:d>
                    </m:oMath>
                  </m:oMathPara>
                </a14:m>
                <a:endParaRPr lang="en-US" sz="2400" b="0" dirty="0">
                  <a:solidFill>
                    <a:schemeClr val="bg1">
                      <a:lumMod val="95000"/>
                    </a:schemeClr>
                  </a:solidFill>
                </a:endParaRPr>
              </a:p>
            </p:txBody>
          </p:sp>
        </mc:Choice>
        <mc:Fallback xmlns="">
          <p:sp>
            <p:nvSpPr>
              <p:cNvPr id="19" name="TextBox 18">
                <a:extLst>
                  <a:ext uri="{FF2B5EF4-FFF2-40B4-BE49-F238E27FC236}">
                    <a16:creationId xmlns:a16="http://schemas.microsoft.com/office/drawing/2014/main" id="{926D1695-0515-452E-B544-A716B3B539DB}"/>
                  </a:ext>
                </a:extLst>
              </p:cNvPr>
              <p:cNvSpPr txBox="1">
                <a:spLocks noRot="1" noChangeAspect="1" noMove="1" noResize="1" noEditPoints="1" noAdjustHandles="1" noChangeArrowheads="1" noChangeShapeType="1" noTextEdit="1"/>
              </p:cNvSpPr>
              <p:nvPr/>
            </p:nvSpPr>
            <p:spPr>
              <a:xfrm>
                <a:off x="5313091" y="1387536"/>
                <a:ext cx="858505" cy="369332"/>
              </a:xfrm>
              <a:prstGeom prst="rect">
                <a:avLst/>
              </a:prstGeom>
              <a:blipFill>
                <a:blip r:embed="rId4"/>
                <a:stretch>
                  <a:fillRect l="-7857" b="-16667"/>
                </a:stretch>
              </a:blipFill>
            </p:spPr>
            <p:txBody>
              <a:bodyPr/>
              <a:lstStyle/>
              <a:p>
                <a:r>
                  <a:rPr lang="en-US">
                    <a:noFill/>
                  </a:rPr>
                  <a:t> </a:t>
                </a:r>
              </a:p>
            </p:txBody>
          </p:sp>
        </mc:Fallback>
      </mc:AlternateContent>
      <p:graphicFrame>
        <p:nvGraphicFramePr>
          <p:cNvPr id="20" name="Table 5">
            <a:extLst>
              <a:ext uri="{FF2B5EF4-FFF2-40B4-BE49-F238E27FC236}">
                <a16:creationId xmlns:a16="http://schemas.microsoft.com/office/drawing/2014/main" id="{9CEE5196-BF11-4E2A-A443-6ED3EDA86F96}"/>
              </a:ext>
            </a:extLst>
          </p:cNvPr>
          <p:cNvGraphicFramePr>
            <a:graphicFrameLocks noGrp="1"/>
          </p:cNvGraphicFramePr>
          <p:nvPr>
            <p:extLst>
              <p:ext uri="{D42A27DB-BD31-4B8C-83A1-F6EECF244321}">
                <p14:modId xmlns:p14="http://schemas.microsoft.com/office/powerpoint/2010/main" val="970479719"/>
              </p:ext>
            </p:extLst>
          </p:nvPr>
        </p:nvGraphicFramePr>
        <p:xfrm>
          <a:off x="8483319" y="1878358"/>
          <a:ext cx="1798982" cy="1161038"/>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tblGrid>
              <a:tr h="580519">
                <a:tc>
                  <a:txBody>
                    <a:bodyPr/>
                    <a:lstStyle/>
                    <a:p>
                      <a:pPr algn="ctr"/>
                      <a:r>
                        <a:rPr lang="en-US" dirty="0">
                          <a:solidFill>
                            <a:schemeClr val="bg1">
                              <a:lumMod val="95000"/>
                            </a:schemeClr>
                          </a:solidFill>
                        </a:rPr>
                        <a:t>H</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DDE24F7-847F-4EDC-A0B3-B5ED08FB76D1}"/>
                  </a:ext>
                </a:extLst>
              </p:cNvPr>
              <p:cNvSpPr txBox="1"/>
              <p:nvPr/>
            </p:nvSpPr>
            <p:spPr>
              <a:xfrm>
                <a:off x="9047317" y="1387536"/>
                <a:ext cx="878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𝑛</m:t>
                              </m:r>
                            </m:sub>
                          </m:sSub>
                        </m:e>
                      </m:d>
                    </m:oMath>
                  </m:oMathPara>
                </a14:m>
                <a:endParaRPr lang="en-US" sz="2400" b="0" dirty="0">
                  <a:solidFill>
                    <a:schemeClr val="bg1">
                      <a:lumMod val="95000"/>
                    </a:schemeClr>
                  </a:solidFill>
                </a:endParaRPr>
              </a:p>
            </p:txBody>
          </p:sp>
        </mc:Choice>
        <mc:Fallback xmlns="">
          <p:sp>
            <p:nvSpPr>
              <p:cNvPr id="21" name="TextBox 20">
                <a:extLst>
                  <a:ext uri="{FF2B5EF4-FFF2-40B4-BE49-F238E27FC236}">
                    <a16:creationId xmlns:a16="http://schemas.microsoft.com/office/drawing/2014/main" id="{8DDE24F7-847F-4EDC-A0B3-B5ED08FB76D1}"/>
                  </a:ext>
                </a:extLst>
              </p:cNvPr>
              <p:cNvSpPr txBox="1">
                <a:spLocks noRot="1" noChangeAspect="1" noMove="1" noResize="1" noEditPoints="1" noAdjustHandles="1" noChangeArrowheads="1" noChangeShapeType="1" noTextEdit="1"/>
              </p:cNvSpPr>
              <p:nvPr/>
            </p:nvSpPr>
            <p:spPr>
              <a:xfrm>
                <a:off x="9047317" y="1387536"/>
                <a:ext cx="878381" cy="369332"/>
              </a:xfrm>
              <a:prstGeom prst="rect">
                <a:avLst/>
              </a:prstGeom>
              <a:blipFill>
                <a:blip r:embed="rId5"/>
                <a:stretch>
                  <a:fillRect l="-6944" b="-11667"/>
                </a:stretch>
              </a:blipFill>
            </p:spPr>
            <p:txBody>
              <a:bodyPr/>
              <a:lstStyle/>
              <a:p>
                <a:r>
                  <a:rPr lang="en-US">
                    <a:noFill/>
                  </a:rPr>
                  <a:t> </a:t>
                </a:r>
              </a:p>
            </p:txBody>
          </p:sp>
        </mc:Fallback>
      </mc:AlternateContent>
    </p:spTree>
    <p:extLst>
      <p:ext uri="{BB962C8B-B14F-4D97-AF65-F5344CB8AC3E}">
        <p14:creationId xmlns:p14="http://schemas.microsoft.com/office/powerpoint/2010/main" val="275532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6B6D71-6743-4CCC-811D-152DA15725C8}"/>
              </a:ext>
            </a:extLst>
          </p:cNvPr>
          <p:cNvSpPr>
            <a:spLocks noGrp="1"/>
          </p:cNvSpPr>
          <p:nvPr>
            <p:ph type="sldNum" sz="quarter" idx="12"/>
          </p:nvPr>
        </p:nvSpPr>
        <p:spPr/>
        <p:txBody>
          <a:bodyPr/>
          <a:lstStyle/>
          <a:p>
            <a:fld id="{FF2BD96E-3838-45D2-9031-D3AF67C920A5}" type="slidenum">
              <a:rPr lang="en-US" smtClean="0"/>
              <a:pPr/>
              <a:t>2</a:t>
            </a:fld>
            <a:r>
              <a:rPr lang="en-US"/>
              <a:t> of 20</a:t>
            </a:r>
            <a:endParaRPr lang="en-US" dirty="0"/>
          </a:p>
        </p:txBody>
      </p:sp>
      <p:sp>
        <p:nvSpPr>
          <p:cNvPr id="5" name="Title 1">
            <a:extLst>
              <a:ext uri="{FF2B5EF4-FFF2-40B4-BE49-F238E27FC236}">
                <a16:creationId xmlns:a16="http://schemas.microsoft.com/office/drawing/2014/main" id="{F7BFBAE8-40CB-45B2-BB71-504C233B6D0E}"/>
              </a:ext>
            </a:extLst>
          </p:cNvPr>
          <p:cNvSpPr txBox="1">
            <a:spLocks/>
          </p:cNvSpPr>
          <p:nvPr/>
        </p:nvSpPr>
        <p:spPr>
          <a:xfrm>
            <a:off x="3699347" y="2886179"/>
            <a:ext cx="4677737" cy="1085642"/>
          </a:xfrm>
          <a:prstGeom prst="rect">
            <a:avLst/>
          </a:prstGeom>
        </p:spPr>
        <p:txBody>
          <a:bodyPr/>
          <a:lstStyle>
            <a:lvl1pPr algn="l" defTabSz="914400" rtl="0" eaLnBrk="1" latinLnBrk="0" hangingPunct="1">
              <a:lnSpc>
                <a:spcPct val="100000"/>
              </a:lnSpc>
              <a:spcBef>
                <a:spcPct val="0"/>
              </a:spcBef>
              <a:buNone/>
              <a:defRPr sz="3200" kern="1200" cap="none" spc="0" baseline="0">
                <a:solidFill>
                  <a:srgbClr val="FFC000"/>
                </a:solidFill>
                <a:latin typeface="+mj-lt"/>
                <a:ea typeface="+mj-ea"/>
                <a:cs typeface="+mj-cs"/>
              </a:defRPr>
            </a:lvl1pPr>
          </a:lstStyle>
          <a:p>
            <a:r>
              <a:rPr lang="en-US" sz="6600" dirty="0"/>
              <a:t>Introduction</a:t>
            </a:r>
          </a:p>
        </p:txBody>
      </p:sp>
    </p:spTree>
    <p:extLst>
      <p:ext uri="{BB962C8B-B14F-4D97-AF65-F5344CB8AC3E}">
        <p14:creationId xmlns:p14="http://schemas.microsoft.com/office/powerpoint/2010/main" val="4188784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DEE-4670-41D7-8758-2E84AFFEDD90}"/>
              </a:ext>
            </a:extLst>
          </p:cNvPr>
          <p:cNvSpPr>
            <a:spLocks noGrp="1"/>
          </p:cNvSpPr>
          <p:nvPr>
            <p:ph type="title"/>
          </p:nvPr>
        </p:nvSpPr>
        <p:spPr/>
        <p:txBody>
          <a:bodyPr>
            <a:normAutofit fontScale="90000"/>
          </a:bodyPr>
          <a:lstStyle/>
          <a:p>
            <a:r>
              <a:rPr lang="en-US" dirty="0"/>
              <a:t>Conditional Independence</a:t>
            </a:r>
          </a:p>
        </p:txBody>
      </p:sp>
      <p:sp>
        <p:nvSpPr>
          <p:cNvPr id="4" name="Slide Number Placeholder 3">
            <a:extLst>
              <a:ext uri="{FF2B5EF4-FFF2-40B4-BE49-F238E27FC236}">
                <a16:creationId xmlns:a16="http://schemas.microsoft.com/office/drawing/2014/main" id="{EE6A9782-B556-4AC2-8677-1620E84D1570}"/>
              </a:ext>
            </a:extLst>
          </p:cNvPr>
          <p:cNvSpPr>
            <a:spLocks noGrp="1"/>
          </p:cNvSpPr>
          <p:nvPr>
            <p:ph type="sldNum" sz="quarter" idx="12"/>
          </p:nvPr>
        </p:nvSpPr>
        <p:spPr/>
        <p:txBody>
          <a:bodyPr/>
          <a:lstStyle/>
          <a:p>
            <a:fld id="{FF2BD96E-3838-45D2-9031-D3AF67C920A5}" type="slidenum">
              <a:rPr lang="en-US" smtClean="0"/>
              <a:pPr/>
              <a:t>20</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AA0F68E-3C03-48BE-BAF0-4D58585E4EB5}"/>
                  </a:ext>
                </a:extLst>
              </p:cNvPr>
              <p:cNvSpPr txBox="1"/>
              <p:nvPr/>
            </p:nvSpPr>
            <p:spPr>
              <a:xfrm>
                <a:off x="991475" y="1119635"/>
                <a:ext cx="10209049" cy="861774"/>
              </a:xfrm>
              <a:prstGeom prst="rect">
                <a:avLst/>
              </a:prstGeom>
              <a:noFill/>
            </p:spPr>
            <p:txBody>
              <a:bodyPr wrap="square" lIns="0" tIns="0" rIns="0" bIns="0" rtlCol="0">
                <a:spAutoFit/>
              </a:bodyPr>
              <a:lstStyle/>
              <a:p>
                <a:r>
                  <a:rPr lang="en-US" sz="2800" dirty="0">
                    <a:solidFill>
                      <a:schemeClr val="bg1">
                        <a:lumMod val="95000"/>
                      </a:schemeClr>
                    </a:solidFill>
                  </a:rPr>
                  <a:t>Two events </a:t>
                </a:r>
                <a14:m>
                  <m:oMath xmlns:m="http://schemas.openxmlformats.org/officeDocument/2006/math">
                    <m:r>
                      <a:rPr lang="en-US" sz="2800" b="0" i="1" smtClean="0">
                        <a:solidFill>
                          <a:schemeClr val="bg1">
                            <a:lumMod val="95000"/>
                          </a:schemeClr>
                        </a:solidFill>
                        <a:latin typeface="Cambria Math" panose="02040503050406030204" pitchFamily="18" charset="0"/>
                      </a:rPr>
                      <m:t>𝐴</m:t>
                    </m:r>
                  </m:oMath>
                </a14:m>
                <a:r>
                  <a:rPr lang="en-US" sz="2800" dirty="0">
                    <a:solidFill>
                      <a:schemeClr val="bg1">
                        <a:lumMod val="95000"/>
                      </a:schemeClr>
                    </a:solidFill>
                  </a:rPr>
                  <a:t> and </a:t>
                </a:r>
                <a14:m>
                  <m:oMath xmlns:m="http://schemas.openxmlformats.org/officeDocument/2006/math">
                    <m:r>
                      <a:rPr lang="en-US" sz="2800" b="0" i="1" smtClean="0">
                        <a:solidFill>
                          <a:schemeClr val="bg1">
                            <a:lumMod val="95000"/>
                          </a:schemeClr>
                        </a:solidFill>
                        <a:latin typeface="Cambria Math" panose="02040503050406030204" pitchFamily="18" charset="0"/>
                      </a:rPr>
                      <m:t>𝐵</m:t>
                    </m:r>
                  </m:oMath>
                </a14:m>
                <a:r>
                  <a:rPr lang="en-US" sz="2800" dirty="0">
                    <a:solidFill>
                      <a:schemeClr val="bg1">
                        <a:lumMod val="95000"/>
                      </a:schemeClr>
                    </a:solidFill>
                  </a:rPr>
                  <a:t> are conditionally independent given another event </a:t>
                </a:r>
                <a14:m>
                  <m:oMath xmlns:m="http://schemas.openxmlformats.org/officeDocument/2006/math">
                    <m:r>
                      <a:rPr lang="en-US" sz="2800" b="0" i="1" smtClean="0">
                        <a:solidFill>
                          <a:schemeClr val="bg1">
                            <a:lumMod val="95000"/>
                          </a:schemeClr>
                        </a:solidFill>
                        <a:latin typeface="Cambria Math" panose="02040503050406030204" pitchFamily="18" charset="0"/>
                      </a:rPr>
                      <m:t>𝐶</m:t>
                    </m:r>
                    <m:r>
                      <a:rPr lang="en-US" sz="2800" i="1">
                        <a:solidFill>
                          <a:schemeClr val="bg1">
                            <a:lumMod val="95000"/>
                          </a:schemeClr>
                        </a:solidFill>
                        <a:latin typeface="Cambria Math" panose="02040503050406030204" pitchFamily="18" charset="0"/>
                      </a:rPr>
                      <m:t> </m:t>
                    </m:r>
                  </m:oMath>
                </a14:m>
                <a:r>
                  <a:rPr lang="en-US" sz="2800" dirty="0">
                    <a:solidFill>
                      <a:schemeClr val="bg1">
                        <a:lumMod val="95000"/>
                      </a:schemeClr>
                    </a:solidFill>
                  </a:rPr>
                  <a:t>with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i="1">
                            <a:solidFill>
                              <a:schemeClr val="bg1">
                                <a:lumMod val="95000"/>
                              </a:schemeClr>
                            </a:solidFill>
                            <a:latin typeface="Cambria Math" panose="02040503050406030204" pitchFamily="18" charset="0"/>
                          </a:rPr>
                          <m:t>𝐶</m:t>
                        </m:r>
                      </m:e>
                    </m:d>
                    <m:r>
                      <a:rPr lang="en-US" sz="2800" b="0" i="1" smtClean="0">
                        <a:solidFill>
                          <a:schemeClr val="bg1">
                            <a:lumMod val="95000"/>
                          </a:schemeClr>
                        </a:solidFill>
                        <a:latin typeface="Cambria Math" panose="02040503050406030204" pitchFamily="18" charset="0"/>
                      </a:rPr>
                      <m:t>&gt;0</m:t>
                    </m:r>
                    <m:r>
                      <a:rPr lang="en-US" sz="2800" i="1">
                        <a:solidFill>
                          <a:schemeClr val="bg1">
                            <a:lumMod val="95000"/>
                          </a:schemeClr>
                        </a:solidFill>
                        <a:latin typeface="Cambria Math" panose="02040503050406030204" pitchFamily="18" charset="0"/>
                      </a:rPr>
                      <m:t> </m:t>
                    </m:r>
                  </m:oMath>
                </a14:m>
                <a:r>
                  <a:rPr lang="en-US" sz="2800" dirty="0">
                    <a:solidFill>
                      <a:schemeClr val="bg1">
                        <a:lumMod val="95000"/>
                      </a:schemeClr>
                    </a:solidFill>
                  </a:rPr>
                  <a:t>:</a:t>
                </a:r>
              </a:p>
            </p:txBody>
          </p:sp>
        </mc:Choice>
        <mc:Fallback xmlns="">
          <p:sp>
            <p:nvSpPr>
              <p:cNvPr id="5" name="TextBox 4">
                <a:extLst>
                  <a:ext uri="{FF2B5EF4-FFF2-40B4-BE49-F238E27FC236}">
                    <a16:creationId xmlns:a16="http://schemas.microsoft.com/office/drawing/2014/main" id="{5AA0F68E-3C03-48BE-BAF0-4D58585E4EB5}"/>
                  </a:ext>
                </a:extLst>
              </p:cNvPr>
              <p:cNvSpPr txBox="1">
                <a:spLocks noRot="1" noChangeAspect="1" noMove="1" noResize="1" noEditPoints="1" noAdjustHandles="1" noChangeArrowheads="1" noChangeShapeType="1" noTextEdit="1"/>
              </p:cNvSpPr>
              <p:nvPr/>
            </p:nvSpPr>
            <p:spPr>
              <a:xfrm>
                <a:off x="991475" y="1119635"/>
                <a:ext cx="10209049" cy="861774"/>
              </a:xfrm>
              <a:prstGeom prst="rect">
                <a:avLst/>
              </a:prstGeom>
              <a:blipFill>
                <a:blip r:embed="rId2"/>
                <a:stretch>
                  <a:fillRect l="-2151" t="-12057" b="-24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435529-45C2-49E3-B9D2-EB4570457922}"/>
                  </a:ext>
                </a:extLst>
              </p:cNvPr>
              <p:cNvSpPr txBox="1"/>
              <p:nvPr/>
            </p:nvSpPr>
            <p:spPr>
              <a:xfrm>
                <a:off x="2661941" y="2333502"/>
                <a:ext cx="38615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𝐴</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𝐵</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𝐶</m:t>
                          </m:r>
                        </m:e>
                      </m:d>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𝐴</m:t>
                          </m:r>
                        </m:e>
                        <m:e>
                          <m:r>
                            <a:rPr lang="en-US" sz="2400" b="0" i="1" smtClean="0">
                              <a:solidFill>
                                <a:schemeClr val="bg1">
                                  <a:lumMod val="95000"/>
                                </a:schemeClr>
                              </a:solidFill>
                              <a:latin typeface="Cambria Math" panose="02040503050406030204" pitchFamily="18" charset="0"/>
                            </a:rPr>
                            <m:t>𝐶</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𝐵</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𝐶</m:t>
                      </m:r>
                      <m:r>
                        <a:rPr lang="en-US" sz="2400" b="0" i="1" smtClean="0">
                          <a:solidFill>
                            <a:schemeClr val="bg1">
                              <a:lumMod val="95000"/>
                            </a:schemeClr>
                          </a:solidFill>
                          <a:latin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6" name="TextBox 5">
                <a:extLst>
                  <a:ext uri="{FF2B5EF4-FFF2-40B4-BE49-F238E27FC236}">
                    <a16:creationId xmlns:a16="http://schemas.microsoft.com/office/drawing/2014/main" id="{92435529-45C2-49E3-B9D2-EB4570457922}"/>
                  </a:ext>
                </a:extLst>
              </p:cNvPr>
              <p:cNvSpPr txBox="1">
                <a:spLocks noRot="1" noChangeAspect="1" noMove="1" noResize="1" noEditPoints="1" noAdjustHandles="1" noChangeArrowheads="1" noChangeShapeType="1" noTextEdit="1"/>
              </p:cNvSpPr>
              <p:nvPr/>
            </p:nvSpPr>
            <p:spPr>
              <a:xfrm>
                <a:off x="2661941" y="2333502"/>
                <a:ext cx="3861506" cy="369332"/>
              </a:xfrm>
              <a:prstGeom prst="rect">
                <a:avLst/>
              </a:prstGeom>
              <a:blipFill>
                <a:blip r:embed="rId3"/>
                <a:stretch>
                  <a:fillRect l="-1422" r="-2212"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9BBB35-E9F3-4B4E-B1A7-5B0063F538DB}"/>
                  </a:ext>
                </a:extLst>
              </p:cNvPr>
              <p:cNvSpPr txBox="1"/>
              <p:nvPr/>
            </p:nvSpPr>
            <p:spPr>
              <a:xfrm>
                <a:off x="2063578" y="2999351"/>
                <a:ext cx="4088080" cy="8971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𝐴</m:t>
                          </m:r>
                        </m:e>
                        <m:e>
                          <m:r>
                            <a:rPr lang="en-US" sz="2800" b="0" i="1" smtClean="0">
                              <a:solidFill>
                                <a:schemeClr val="bg1">
                                  <a:lumMod val="95000"/>
                                </a:schemeClr>
                              </a:solidFill>
                              <a:latin typeface="Cambria Math" panose="02040503050406030204" pitchFamily="18" charset="0"/>
                            </a:rPr>
                            <m:t>𝐵</m:t>
                          </m:r>
                        </m:e>
                      </m:d>
                      <m:r>
                        <a:rPr lang="en-US" sz="2800" b="0" i="1" smtClean="0">
                          <a:solidFill>
                            <a:schemeClr val="bg1">
                              <a:lumMod val="95000"/>
                            </a:schemeClr>
                          </a:solidFill>
                          <a:latin typeface="Cambria Math" panose="02040503050406030204" pitchFamily="18" charset="0"/>
                        </a:rPr>
                        <m:t>=</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𝐴</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𝐵</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𝐵</m:t>
                          </m:r>
                          <m:r>
                            <a:rPr lang="en-US" sz="2800" b="0" i="1" smtClean="0">
                              <a:solidFill>
                                <a:schemeClr val="bg1">
                                  <a:lumMod val="95000"/>
                                </a:schemeClr>
                              </a:solidFill>
                              <a:latin typeface="Cambria Math" panose="02040503050406030204" pitchFamily="18" charset="0"/>
                            </a:rPr>
                            <m:t>)</m:t>
                          </m:r>
                        </m:den>
                      </m:f>
                    </m:oMath>
                  </m:oMathPara>
                </a14:m>
                <a:endParaRPr lang="en-US" sz="2800" i="1" dirty="0">
                  <a:solidFill>
                    <a:schemeClr val="bg1">
                      <a:lumMod val="95000"/>
                    </a:schemeClr>
                  </a:solidFill>
                </a:endParaRPr>
              </a:p>
            </p:txBody>
          </p:sp>
        </mc:Choice>
        <mc:Fallback xmlns="">
          <p:sp>
            <p:nvSpPr>
              <p:cNvPr id="10" name="TextBox 9">
                <a:extLst>
                  <a:ext uri="{FF2B5EF4-FFF2-40B4-BE49-F238E27FC236}">
                    <a16:creationId xmlns:a16="http://schemas.microsoft.com/office/drawing/2014/main" id="{5D9BBB35-E9F3-4B4E-B1A7-5B0063F538DB}"/>
                  </a:ext>
                </a:extLst>
              </p:cNvPr>
              <p:cNvSpPr txBox="1">
                <a:spLocks noRot="1" noChangeAspect="1" noMove="1" noResize="1" noEditPoints="1" noAdjustHandles="1" noChangeArrowheads="1" noChangeShapeType="1" noTextEdit="1"/>
              </p:cNvSpPr>
              <p:nvPr/>
            </p:nvSpPr>
            <p:spPr>
              <a:xfrm>
                <a:off x="2063578" y="2999351"/>
                <a:ext cx="4088080" cy="8971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D17C0F-A790-41E2-AE63-C4EE41EE92E3}"/>
                  </a:ext>
                </a:extLst>
              </p:cNvPr>
              <p:cNvSpPr txBox="1"/>
              <p:nvPr/>
            </p:nvSpPr>
            <p:spPr>
              <a:xfrm>
                <a:off x="2063578" y="4120159"/>
                <a:ext cx="8004874" cy="13435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𝐴</m:t>
                          </m:r>
                        </m:e>
                        <m:e>
                          <m:r>
                            <a:rPr lang="en-US" sz="2800" b="0" i="1" smtClean="0">
                              <a:solidFill>
                                <a:schemeClr val="bg1">
                                  <a:lumMod val="95000"/>
                                </a:schemeClr>
                              </a:solidFill>
                              <a:latin typeface="Cambria Math" panose="02040503050406030204" pitchFamily="18" charset="0"/>
                            </a:rPr>
                            <m:t>𝐵</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𝐶</m:t>
                          </m:r>
                        </m:e>
                      </m:d>
                      <m:r>
                        <a:rPr lang="en-US" sz="2800" b="0" i="1" smtClean="0">
                          <a:solidFill>
                            <a:schemeClr val="bg1">
                              <a:lumMod val="95000"/>
                            </a:schemeClr>
                          </a:solidFill>
                          <a:latin typeface="Cambria Math" panose="02040503050406030204" pitchFamily="18" charset="0"/>
                        </a:rPr>
                        <m:t>=</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𝐴</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𝐵</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𝐶</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𝐵</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𝐶</m:t>
                          </m:r>
                          <m:r>
                            <a:rPr lang="en-US" sz="2800" b="0" i="1" smtClean="0">
                              <a:solidFill>
                                <a:schemeClr val="bg1">
                                  <a:lumMod val="95000"/>
                                </a:schemeClr>
                              </a:solidFill>
                              <a:latin typeface="Cambria Math" panose="02040503050406030204" pitchFamily="18" charset="0"/>
                            </a:rPr>
                            <m:t>)</m:t>
                          </m:r>
                        </m:den>
                      </m:f>
                      <m:r>
                        <a:rPr lang="en-US" sz="2800" b="0" i="1" smtClean="0">
                          <a:solidFill>
                            <a:schemeClr val="bg1">
                              <a:lumMod val="95000"/>
                            </a:schemeClr>
                          </a:solidFill>
                          <a:latin typeface="Cambria Math" panose="02040503050406030204" pitchFamily="18" charset="0"/>
                        </a:rPr>
                        <m:t>=</m:t>
                      </m:r>
                      <m:f>
                        <m:fPr>
                          <m:ctrlPr>
                            <a:rPr lang="en-US" sz="2800" i="1">
                              <a:solidFill>
                                <a:schemeClr val="bg1">
                                  <a:lumMod val="95000"/>
                                </a:schemeClr>
                              </a:solidFill>
                              <a:latin typeface="Cambria Math" panose="02040503050406030204" pitchFamily="18" charset="0"/>
                            </a:rPr>
                          </m:ctrlPr>
                        </m:fPr>
                        <m:num>
                          <m:r>
                            <a:rPr lang="en-US" sz="2800" i="1">
                              <a:solidFill>
                                <a:schemeClr val="bg1">
                                  <a:lumMod val="95000"/>
                                </a:schemeClr>
                              </a:solidFill>
                              <a:latin typeface="Cambria Math" panose="02040503050406030204" pitchFamily="18" charset="0"/>
                            </a:rPr>
                            <m:t>𝑃</m:t>
                          </m:r>
                          <m:d>
                            <m:dPr>
                              <m:ctrlPr>
                                <a:rPr lang="en-US" sz="2800" i="1">
                                  <a:solidFill>
                                    <a:schemeClr val="bg1">
                                      <a:lumMod val="95000"/>
                                    </a:schemeClr>
                                  </a:solidFill>
                                  <a:latin typeface="Cambria Math" panose="02040503050406030204" pitchFamily="18" charset="0"/>
                                </a:rPr>
                              </m:ctrlPr>
                            </m:dPr>
                            <m:e>
                              <m:r>
                                <a:rPr lang="en-US" sz="2800" i="1">
                                  <a:solidFill>
                                    <a:schemeClr val="bg1">
                                      <a:lumMod val="95000"/>
                                    </a:schemeClr>
                                  </a:solidFill>
                                  <a:latin typeface="Cambria Math" panose="02040503050406030204" pitchFamily="18" charset="0"/>
                                </a:rPr>
                                <m:t>𝐴</m:t>
                              </m:r>
                            </m:e>
                            <m:e>
                              <m:r>
                                <a:rPr lang="en-US" sz="2800" b="0" i="1" smtClean="0">
                                  <a:solidFill>
                                    <a:schemeClr val="bg1">
                                      <a:lumMod val="95000"/>
                                    </a:schemeClr>
                                  </a:solidFill>
                                  <a:latin typeface="Cambria Math" panose="02040503050406030204" pitchFamily="18" charset="0"/>
                                </a:rPr>
                                <m:t>𝐶</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𝐵</m:t>
                          </m:r>
                          <m:r>
                            <a:rPr lang="en-US" sz="2800" i="1">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𝐶</m:t>
                          </m:r>
                          <m:r>
                            <a:rPr lang="en-US" sz="2800" i="1">
                              <a:solidFill>
                                <a:schemeClr val="bg1">
                                  <a:lumMod val="95000"/>
                                </a:schemeClr>
                              </a:solidFill>
                              <a:latin typeface="Cambria Math" panose="02040503050406030204" pitchFamily="18" charset="0"/>
                            </a:rPr>
                            <m:t>)</m:t>
                          </m:r>
                        </m:num>
                        <m:den>
                          <m:r>
                            <a:rPr lang="en-US" sz="2800" i="1">
                              <a:solidFill>
                                <a:schemeClr val="bg1">
                                  <a:lumMod val="95000"/>
                                </a:schemeClr>
                              </a:solidFill>
                              <a:latin typeface="Cambria Math" panose="02040503050406030204" pitchFamily="18" charset="0"/>
                            </a:rPr>
                            <m:t>𝑃</m:t>
                          </m:r>
                          <m:r>
                            <a:rPr lang="en-US" sz="2800" i="1">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𝐵</m:t>
                          </m:r>
                          <m:r>
                            <a:rPr lang="en-US" sz="2800" i="1">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𝐶</m:t>
                          </m:r>
                          <m:r>
                            <a:rPr lang="en-US" sz="2800" i="1">
                              <a:solidFill>
                                <a:schemeClr val="bg1">
                                  <a:lumMod val="95000"/>
                                </a:schemeClr>
                              </a:solidFill>
                              <a:latin typeface="Cambria Math" panose="02040503050406030204" pitchFamily="18" charset="0"/>
                            </a:rPr>
                            <m:t>)</m:t>
                          </m:r>
                        </m:den>
                      </m:f>
                    </m:oMath>
                  </m:oMathPara>
                </a14:m>
                <a:endParaRPr lang="en-US" sz="2800" i="1" dirty="0">
                  <a:solidFill>
                    <a:schemeClr val="bg1">
                      <a:lumMod val="95000"/>
                    </a:schemeClr>
                  </a:solidFill>
                </a:endParaRPr>
              </a:p>
              <a:p>
                <a:endParaRPr lang="en-US" sz="2800" i="1" dirty="0">
                  <a:solidFill>
                    <a:schemeClr val="bg1">
                      <a:lumMod val="95000"/>
                    </a:schemeClr>
                  </a:solidFill>
                </a:endParaRPr>
              </a:p>
            </p:txBody>
          </p:sp>
        </mc:Choice>
        <mc:Fallback xmlns="">
          <p:sp>
            <p:nvSpPr>
              <p:cNvPr id="11" name="TextBox 10">
                <a:extLst>
                  <a:ext uri="{FF2B5EF4-FFF2-40B4-BE49-F238E27FC236}">
                    <a16:creationId xmlns:a16="http://schemas.microsoft.com/office/drawing/2014/main" id="{9ED17C0F-A790-41E2-AE63-C4EE41EE92E3}"/>
                  </a:ext>
                </a:extLst>
              </p:cNvPr>
              <p:cNvSpPr txBox="1">
                <a:spLocks noRot="1" noChangeAspect="1" noMove="1" noResize="1" noEditPoints="1" noAdjustHandles="1" noChangeArrowheads="1" noChangeShapeType="1" noTextEdit="1"/>
              </p:cNvSpPr>
              <p:nvPr/>
            </p:nvSpPr>
            <p:spPr>
              <a:xfrm>
                <a:off x="2063578" y="4120159"/>
                <a:ext cx="8004874" cy="13435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54617-0989-41A3-95C6-B669E4DD8AD1}"/>
                  </a:ext>
                </a:extLst>
              </p:cNvPr>
              <p:cNvSpPr txBox="1"/>
              <p:nvPr/>
            </p:nvSpPr>
            <p:spPr>
              <a:xfrm>
                <a:off x="5485270" y="5240967"/>
                <a:ext cx="3472598"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m:t>
                      </m:r>
                      <m:r>
                        <a:rPr lang="en-US" sz="280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𝐴</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𝐶</m:t>
                      </m:r>
                      <m:r>
                        <a:rPr lang="en-US" sz="2800" b="0" i="1" smtClean="0">
                          <a:solidFill>
                            <a:schemeClr val="bg1">
                              <a:lumMod val="95000"/>
                            </a:schemeClr>
                          </a:solidFill>
                          <a:latin typeface="Cambria Math" panose="02040503050406030204" pitchFamily="18" charset="0"/>
                        </a:rPr>
                        <m:t>)</m:t>
                      </m:r>
                    </m:oMath>
                  </m:oMathPara>
                </a14:m>
                <a:endParaRPr lang="en-US" sz="2800" i="1" dirty="0">
                  <a:solidFill>
                    <a:schemeClr val="bg1">
                      <a:lumMod val="95000"/>
                    </a:schemeClr>
                  </a:solidFill>
                </a:endParaRPr>
              </a:p>
              <a:p>
                <a:endParaRPr lang="en-US" sz="2800" i="1" dirty="0">
                  <a:solidFill>
                    <a:schemeClr val="bg1">
                      <a:lumMod val="95000"/>
                    </a:schemeClr>
                  </a:solidFill>
                </a:endParaRPr>
              </a:p>
            </p:txBody>
          </p:sp>
        </mc:Choice>
        <mc:Fallback xmlns="">
          <p:sp>
            <p:nvSpPr>
              <p:cNvPr id="12" name="TextBox 11">
                <a:extLst>
                  <a:ext uri="{FF2B5EF4-FFF2-40B4-BE49-F238E27FC236}">
                    <a16:creationId xmlns:a16="http://schemas.microsoft.com/office/drawing/2014/main" id="{FE954617-0989-41A3-95C6-B669E4DD8AD1}"/>
                  </a:ext>
                </a:extLst>
              </p:cNvPr>
              <p:cNvSpPr txBox="1">
                <a:spLocks noRot="1" noChangeAspect="1" noMove="1" noResize="1" noEditPoints="1" noAdjustHandles="1" noChangeArrowheads="1" noChangeShapeType="1" noTextEdit="1"/>
              </p:cNvSpPr>
              <p:nvPr/>
            </p:nvSpPr>
            <p:spPr>
              <a:xfrm>
                <a:off x="5485270" y="5240967"/>
                <a:ext cx="3472598" cy="86177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5576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F8C8-695A-472B-9F22-9CE5809B383A}"/>
              </a:ext>
            </a:extLst>
          </p:cNvPr>
          <p:cNvSpPr>
            <a:spLocks noGrp="1"/>
          </p:cNvSpPr>
          <p:nvPr>
            <p:ph type="title"/>
          </p:nvPr>
        </p:nvSpPr>
        <p:spPr/>
        <p:txBody>
          <a:bodyPr>
            <a:normAutofit fontScale="90000"/>
          </a:bodyPr>
          <a:lstStyle/>
          <a:p>
            <a:r>
              <a:rPr lang="en-US" dirty="0"/>
              <a:t>Conditional Independence </a:t>
            </a:r>
          </a:p>
        </p:txBody>
      </p:sp>
      <p:sp>
        <p:nvSpPr>
          <p:cNvPr id="4" name="Slide Number Placeholder 3">
            <a:extLst>
              <a:ext uri="{FF2B5EF4-FFF2-40B4-BE49-F238E27FC236}">
                <a16:creationId xmlns:a16="http://schemas.microsoft.com/office/drawing/2014/main" id="{CA90585F-6509-44E2-B48C-5C3FE948444D}"/>
              </a:ext>
            </a:extLst>
          </p:cNvPr>
          <p:cNvSpPr>
            <a:spLocks noGrp="1"/>
          </p:cNvSpPr>
          <p:nvPr>
            <p:ph type="sldNum" sz="quarter" idx="12"/>
          </p:nvPr>
        </p:nvSpPr>
        <p:spPr/>
        <p:txBody>
          <a:bodyPr/>
          <a:lstStyle/>
          <a:p>
            <a:fld id="{FF2BD96E-3838-45D2-9031-D3AF67C920A5}" type="slidenum">
              <a:rPr lang="en-US" smtClean="0"/>
              <a:pPr/>
              <a:t>21</a:t>
            </a:fld>
            <a:r>
              <a:rPr lang="en-US"/>
              <a:t> </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54866F-5B93-4364-B670-255BA78C0138}"/>
                  </a:ext>
                </a:extLst>
              </p:cNvPr>
              <p:cNvSpPr txBox="1"/>
              <p:nvPr/>
            </p:nvSpPr>
            <p:spPr>
              <a:xfrm>
                <a:off x="843189" y="1087506"/>
                <a:ext cx="40472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𝑇𝑜𝑜𝑡h𝑎𝑐h𝑒</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𝐶𝑎𝑣𝑖𝑡𝑦</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𝐶𝑎𝑡𝑐h</m:t>
                          </m:r>
                        </m:e>
                      </m:d>
                    </m:oMath>
                  </m:oMathPara>
                </a14:m>
                <a:endParaRPr lang="en-US" sz="2400" b="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B354866F-5B93-4364-B670-255BA78C0138}"/>
                  </a:ext>
                </a:extLst>
              </p:cNvPr>
              <p:cNvSpPr txBox="1">
                <a:spLocks noRot="1" noChangeAspect="1" noMove="1" noResize="1" noEditPoints="1" noAdjustHandles="1" noChangeArrowheads="1" noChangeShapeType="1" noTextEdit="1"/>
              </p:cNvSpPr>
              <p:nvPr/>
            </p:nvSpPr>
            <p:spPr>
              <a:xfrm>
                <a:off x="843189" y="1087506"/>
                <a:ext cx="4047262" cy="369332"/>
              </a:xfrm>
              <a:prstGeom prst="rect">
                <a:avLst/>
              </a:prstGeom>
              <a:blipFill>
                <a:blip r:embed="rId2"/>
                <a:stretch>
                  <a:fillRect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2515E13-2411-4605-B0BF-2A9C5C6E0E12}"/>
                  </a:ext>
                </a:extLst>
              </p:cNvPr>
              <p:cNvSpPr txBox="1"/>
              <p:nvPr/>
            </p:nvSpPr>
            <p:spPr>
              <a:xfrm>
                <a:off x="843189" y="1830547"/>
                <a:ext cx="7754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𝑐𝑎𝑡𝑐h</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𝑡𝑜𝑜𝑡h𝑎𝑐h𝑒</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𝑐𝑎𝑣𝑖𝑡𝑦</m:t>
                          </m:r>
                        </m:e>
                      </m:d>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𝑐𝑎𝑡𝑐h</m:t>
                          </m:r>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𝑐𝑎𝑣𝑖𝑡𝑦</m:t>
                          </m:r>
                        </m:e>
                      </m:d>
                    </m:oMath>
                  </m:oMathPara>
                </a14:m>
                <a:endParaRPr lang="en-US" sz="2400" b="0" dirty="0">
                  <a:solidFill>
                    <a:schemeClr val="bg1">
                      <a:lumMod val="95000"/>
                    </a:schemeClr>
                  </a:solidFill>
                </a:endParaRPr>
              </a:p>
            </p:txBody>
          </p:sp>
        </mc:Choice>
        <mc:Fallback xmlns="">
          <p:sp>
            <p:nvSpPr>
              <p:cNvPr id="15" name="TextBox 14">
                <a:extLst>
                  <a:ext uri="{FF2B5EF4-FFF2-40B4-BE49-F238E27FC236}">
                    <a16:creationId xmlns:a16="http://schemas.microsoft.com/office/drawing/2014/main" id="{F2515E13-2411-4605-B0BF-2A9C5C6E0E12}"/>
                  </a:ext>
                </a:extLst>
              </p:cNvPr>
              <p:cNvSpPr txBox="1">
                <a:spLocks noRot="1" noChangeAspect="1" noMove="1" noResize="1" noEditPoints="1" noAdjustHandles="1" noChangeArrowheads="1" noChangeShapeType="1" noTextEdit="1"/>
              </p:cNvSpPr>
              <p:nvPr/>
            </p:nvSpPr>
            <p:spPr>
              <a:xfrm>
                <a:off x="843189" y="1830547"/>
                <a:ext cx="7754943" cy="369332"/>
              </a:xfrm>
              <a:prstGeom prst="rect">
                <a:avLst/>
              </a:prstGeom>
              <a:blipFill>
                <a:blip r:embed="rId3"/>
                <a:stretch>
                  <a:fillRect l="-393"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311E52-5D35-4539-A2F3-F591BDF58225}"/>
                  </a:ext>
                </a:extLst>
              </p:cNvPr>
              <p:cNvSpPr txBox="1"/>
              <p:nvPr/>
            </p:nvSpPr>
            <p:spPr>
              <a:xfrm>
                <a:off x="843189" y="2573588"/>
                <a:ext cx="7754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𝑐𝑎𝑡𝑐h</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𝑡𝑜𝑜𝑡h𝑎𝑐h𝑒</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𝑐𝑎𝑣𝑖𝑡𝑦</m:t>
                          </m:r>
                        </m:e>
                      </m:d>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𝑐𝑎𝑡𝑐h</m:t>
                          </m:r>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𝑐𝑎𝑣𝑖𝑡𝑦</m:t>
                          </m:r>
                        </m:e>
                      </m:d>
                    </m:oMath>
                  </m:oMathPara>
                </a14:m>
                <a:endParaRPr lang="en-US" sz="2400" b="0" dirty="0">
                  <a:solidFill>
                    <a:schemeClr val="bg1">
                      <a:lumMod val="95000"/>
                    </a:schemeClr>
                  </a:solidFill>
                </a:endParaRPr>
              </a:p>
            </p:txBody>
          </p:sp>
        </mc:Choice>
        <mc:Fallback xmlns="">
          <p:sp>
            <p:nvSpPr>
              <p:cNvPr id="16" name="TextBox 15">
                <a:extLst>
                  <a:ext uri="{FF2B5EF4-FFF2-40B4-BE49-F238E27FC236}">
                    <a16:creationId xmlns:a16="http://schemas.microsoft.com/office/drawing/2014/main" id="{14311E52-5D35-4539-A2F3-F591BDF58225}"/>
                  </a:ext>
                </a:extLst>
              </p:cNvPr>
              <p:cNvSpPr txBox="1">
                <a:spLocks noRot="1" noChangeAspect="1" noMove="1" noResize="1" noEditPoints="1" noAdjustHandles="1" noChangeArrowheads="1" noChangeShapeType="1" noTextEdit="1"/>
              </p:cNvSpPr>
              <p:nvPr/>
            </p:nvSpPr>
            <p:spPr>
              <a:xfrm>
                <a:off x="843189" y="2573588"/>
                <a:ext cx="7754943" cy="369332"/>
              </a:xfrm>
              <a:prstGeom prst="rect">
                <a:avLst/>
              </a:prstGeom>
              <a:blipFill>
                <a:blip r:embed="rId4"/>
                <a:stretch>
                  <a:fillRect l="-393"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5981357-4B6E-4202-BF41-30BCE000A4C7}"/>
                  </a:ext>
                </a:extLst>
              </p:cNvPr>
              <p:cNvSpPr txBox="1"/>
              <p:nvPr/>
            </p:nvSpPr>
            <p:spPr>
              <a:xfrm>
                <a:off x="843189" y="3351032"/>
                <a:ext cx="65691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𝐶</m:t>
                          </m:r>
                          <m:r>
                            <a:rPr lang="en-US" sz="2400" i="1">
                              <a:solidFill>
                                <a:schemeClr val="bg1">
                                  <a:lumMod val="95000"/>
                                </a:schemeClr>
                              </a:solidFill>
                              <a:latin typeface="Cambria Math" panose="02040503050406030204" pitchFamily="18" charset="0"/>
                            </a:rPr>
                            <m:t>𝑎𝑡𝑐h</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𝑇𝑜𝑜𝑡h𝑎𝑐h𝑒</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𝐶𝑎𝑣𝑖𝑡𝑦</m:t>
                          </m:r>
                        </m:e>
                      </m:d>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𝐶</m:t>
                          </m:r>
                          <m:r>
                            <a:rPr lang="en-US" sz="2400" i="1">
                              <a:solidFill>
                                <a:schemeClr val="bg1">
                                  <a:lumMod val="95000"/>
                                </a:schemeClr>
                              </a:solidFill>
                              <a:latin typeface="Cambria Math" panose="02040503050406030204" pitchFamily="18" charset="0"/>
                            </a:rPr>
                            <m:t>𝑎𝑡𝑐h</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𝐶𝑎𝑣𝑖𝑡𝑦</m:t>
                          </m:r>
                        </m:e>
                      </m:d>
                    </m:oMath>
                  </m:oMathPara>
                </a14:m>
                <a:endParaRPr lang="en-US" sz="2400" b="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55981357-4B6E-4202-BF41-30BCE000A4C7}"/>
                  </a:ext>
                </a:extLst>
              </p:cNvPr>
              <p:cNvSpPr txBox="1">
                <a:spLocks noRot="1" noChangeAspect="1" noMove="1" noResize="1" noEditPoints="1" noAdjustHandles="1" noChangeArrowheads="1" noChangeShapeType="1" noTextEdit="1"/>
              </p:cNvSpPr>
              <p:nvPr/>
            </p:nvSpPr>
            <p:spPr>
              <a:xfrm>
                <a:off x="843189" y="3351032"/>
                <a:ext cx="6569171" cy="369332"/>
              </a:xfrm>
              <a:prstGeom prst="rect">
                <a:avLst/>
              </a:prstGeom>
              <a:blipFill>
                <a:blip r:embed="rId5"/>
                <a:stretch>
                  <a:fillRect l="-557"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8E098CA-AB3A-4D91-B307-1B4FCCF973C6}"/>
                  </a:ext>
                </a:extLst>
              </p:cNvPr>
              <p:cNvSpPr txBox="1"/>
              <p:nvPr/>
            </p:nvSpPr>
            <p:spPr>
              <a:xfrm>
                <a:off x="843189" y="4128476"/>
                <a:ext cx="72198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𝑇𝑜𝑜𝑡h𝑎𝑐h𝑒</m:t>
                          </m:r>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𝐶𝑎𝑡𝑐h</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𝐶𝑎𝑣𝑖𝑡𝑦</m:t>
                          </m:r>
                        </m:e>
                      </m:d>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𝑇𝑜𝑜𝑡h𝑎𝑐h𝑒</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𝐶𝑎𝑣𝑖𝑡𝑦</m:t>
                          </m:r>
                        </m:e>
                      </m:d>
                    </m:oMath>
                  </m:oMathPara>
                </a14:m>
                <a:endParaRPr lang="en-US" sz="2400" b="0" dirty="0">
                  <a:solidFill>
                    <a:schemeClr val="bg1">
                      <a:lumMod val="95000"/>
                    </a:schemeClr>
                  </a:solidFill>
                </a:endParaRPr>
              </a:p>
            </p:txBody>
          </p:sp>
        </mc:Choice>
        <mc:Fallback xmlns="">
          <p:sp>
            <p:nvSpPr>
              <p:cNvPr id="18" name="TextBox 17">
                <a:extLst>
                  <a:ext uri="{FF2B5EF4-FFF2-40B4-BE49-F238E27FC236}">
                    <a16:creationId xmlns:a16="http://schemas.microsoft.com/office/drawing/2014/main" id="{98E098CA-AB3A-4D91-B307-1B4FCCF973C6}"/>
                  </a:ext>
                </a:extLst>
              </p:cNvPr>
              <p:cNvSpPr txBox="1">
                <a:spLocks noRot="1" noChangeAspect="1" noMove="1" noResize="1" noEditPoints="1" noAdjustHandles="1" noChangeArrowheads="1" noChangeShapeType="1" noTextEdit="1"/>
              </p:cNvSpPr>
              <p:nvPr/>
            </p:nvSpPr>
            <p:spPr>
              <a:xfrm>
                <a:off x="843189" y="4128476"/>
                <a:ext cx="7219862" cy="369332"/>
              </a:xfrm>
              <a:prstGeom prst="rect">
                <a:avLst/>
              </a:prstGeom>
              <a:blipFill>
                <a:blip r:embed="rId6"/>
                <a:stretch>
                  <a:fillRect l="-422"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23CA1A-1DE5-4421-B2B3-4769B3593A78}"/>
                  </a:ext>
                </a:extLst>
              </p:cNvPr>
              <p:cNvSpPr txBox="1"/>
              <p:nvPr/>
            </p:nvSpPr>
            <p:spPr>
              <a:xfrm>
                <a:off x="843189" y="4905920"/>
                <a:ext cx="9485867"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𝑇𝑜𝑜𝑡h𝑎𝑐h𝑒</m:t>
                        </m:r>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𝐶𝑎𝑡𝑐h</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𝐶𝑎𝑣𝑖𝑡𝑦</m:t>
                        </m:r>
                      </m:e>
                    </m:d>
                    <m:r>
                      <a:rPr lang="en-US" sz="2400" b="0" i="1" smtClean="0">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𝑇𝑜𝑜𝑡h𝑎𝑐h𝑒</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𝐶𝑎𝑣𝑖𝑡𝑦</m:t>
                        </m:r>
                      </m:e>
                    </m:d>
                  </m:oMath>
                </a14:m>
                <a:r>
                  <a:rPr lang="en-US" sz="2400" dirty="0">
                    <a:solidFill>
                      <a:schemeClr val="bg1">
                        <a:lumMod val="95000"/>
                      </a:schemeClr>
                    </a:solidFill>
                  </a:rPr>
                  <a:t> </a:t>
                </a:r>
                <a14:m>
                  <m:oMath xmlns:m="http://schemas.openxmlformats.org/officeDocument/2006/math">
                    <m:r>
                      <a:rPr lang="en-US" sz="2400" i="1">
                        <a:solidFill>
                          <a:schemeClr val="bg1">
                            <a:lumMod val="95000"/>
                          </a:schemeClr>
                        </a:solidFill>
                        <a:latin typeface="Cambria Math" panose="02040503050406030204" pitchFamily="18" charset="0"/>
                      </a:rPr>
                      <m:t>𝑃</m:t>
                    </m:r>
                    <m:d>
                      <m:dPr>
                        <m:ctrlPr>
                          <a:rPr lang="en-US" sz="2400" i="1">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𝐶𝑎𝑡𝑐h</m:t>
                        </m:r>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𝐶𝑎𝑣𝑖𝑡𝑦</m:t>
                        </m:r>
                      </m:e>
                    </m:d>
                  </m:oMath>
                </a14:m>
                <a:endParaRPr lang="en-US" sz="2400" b="0" dirty="0">
                  <a:solidFill>
                    <a:schemeClr val="bg1">
                      <a:lumMod val="95000"/>
                    </a:schemeClr>
                  </a:solidFill>
                </a:endParaRPr>
              </a:p>
            </p:txBody>
          </p:sp>
        </mc:Choice>
        <mc:Fallback xmlns="">
          <p:sp>
            <p:nvSpPr>
              <p:cNvPr id="19" name="TextBox 18">
                <a:extLst>
                  <a:ext uri="{FF2B5EF4-FFF2-40B4-BE49-F238E27FC236}">
                    <a16:creationId xmlns:a16="http://schemas.microsoft.com/office/drawing/2014/main" id="{0E23CA1A-1DE5-4421-B2B3-4769B3593A78}"/>
                  </a:ext>
                </a:extLst>
              </p:cNvPr>
              <p:cNvSpPr txBox="1">
                <a:spLocks noRot="1" noChangeAspect="1" noMove="1" noResize="1" noEditPoints="1" noAdjustHandles="1" noChangeArrowheads="1" noChangeShapeType="1" noTextEdit="1"/>
              </p:cNvSpPr>
              <p:nvPr/>
            </p:nvSpPr>
            <p:spPr>
              <a:xfrm>
                <a:off x="843189" y="4905920"/>
                <a:ext cx="9485867" cy="369332"/>
              </a:xfrm>
              <a:prstGeom prst="rect">
                <a:avLst/>
              </a:prstGeom>
              <a:blipFill>
                <a:blip r:embed="rId7"/>
                <a:stretch>
                  <a:fillRect l="-1093"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AB4D54C-D2E4-4CE3-9A8D-124C69A5F4D5}"/>
                  </a:ext>
                </a:extLst>
              </p:cNvPr>
              <p:cNvSpPr txBox="1"/>
              <p:nvPr/>
            </p:nvSpPr>
            <p:spPr>
              <a:xfrm>
                <a:off x="3457436" y="5933135"/>
                <a:ext cx="512576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8DD848"/>
                          </a:solidFill>
                          <a:latin typeface="Cambria Math" panose="02040503050406030204" pitchFamily="18" charset="0"/>
                        </a:rPr>
                        <m:t>𝑇𝑜𝑜𝑡h𝑎𝑐h𝑒</m:t>
                      </m:r>
                      <m:r>
                        <a:rPr lang="en-US" sz="3200" b="0" i="1" smtClean="0">
                          <a:solidFill>
                            <a:srgbClr val="8DD848"/>
                          </a:solidFill>
                          <a:latin typeface="Cambria Math" panose="02040503050406030204" pitchFamily="18" charset="0"/>
                          <a:ea typeface="Cambria Math" panose="02040503050406030204" pitchFamily="18" charset="0"/>
                        </a:rPr>
                        <m:t>⊥</m:t>
                      </m:r>
                      <m:r>
                        <a:rPr lang="en-US" sz="3200" b="0" i="1" smtClean="0">
                          <a:solidFill>
                            <a:srgbClr val="8DD848"/>
                          </a:solidFill>
                          <a:latin typeface="Cambria Math" panose="02040503050406030204" pitchFamily="18" charset="0"/>
                          <a:ea typeface="Cambria Math" panose="02040503050406030204" pitchFamily="18" charset="0"/>
                        </a:rPr>
                        <m:t>𝐶𝑎𝑡𝑐h</m:t>
                      </m:r>
                      <m:r>
                        <a:rPr lang="en-US" sz="3200" b="0" i="1" smtClean="0">
                          <a:solidFill>
                            <a:srgbClr val="8DD848"/>
                          </a:solidFill>
                          <a:latin typeface="Cambria Math" panose="02040503050406030204" pitchFamily="18" charset="0"/>
                          <a:ea typeface="Cambria Math" panose="02040503050406030204" pitchFamily="18" charset="0"/>
                        </a:rPr>
                        <m:t> | </m:t>
                      </m:r>
                      <m:r>
                        <a:rPr lang="en-US" sz="3200" b="0" i="1" smtClean="0">
                          <a:solidFill>
                            <a:srgbClr val="8DD848"/>
                          </a:solidFill>
                          <a:latin typeface="Cambria Math" panose="02040503050406030204" pitchFamily="18" charset="0"/>
                          <a:ea typeface="Cambria Math" panose="02040503050406030204" pitchFamily="18" charset="0"/>
                        </a:rPr>
                        <m:t>𝐶𝑎𝑣𝑖𝑡𝑦</m:t>
                      </m:r>
                    </m:oMath>
                  </m:oMathPara>
                </a14:m>
                <a:endParaRPr lang="en-US" sz="3200" b="0" dirty="0">
                  <a:solidFill>
                    <a:srgbClr val="8DD848"/>
                  </a:solidFill>
                </a:endParaRPr>
              </a:p>
            </p:txBody>
          </p:sp>
        </mc:Choice>
        <mc:Fallback xmlns="">
          <p:sp>
            <p:nvSpPr>
              <p:cNvPr id="20" name="TextBox 19">
                <a:extLst>
                  <a:ext uri="{FF2B5EF4-FFF2-40B4-BE49-F238E27FC236}">
                    <a16:creationId xmlns:a16="http://schemas.microsoft.com/office/drawing/2014/main" id="{4AB4D54C-D2E4-4CE3-9A8D-124C69A5F4D5}"/>
                  </a:ext>
                </a:extLst>
              </p:cNvPr>
              <p:cNvSpPr txBox="1">
                <a:spLocks noRot="1" noChangeAspect="1" noMove="1" noResize="1" noEditPoints="1" noAdjustHandles="1" noChangeArrowheads="1" noChangeShapeType="1" noTextEdit="1"/>
              </p:cNvSpPr>
              <p:nvPr/>
            </p:nvSpPr>
            <p:spPr>
              <a:xfrm>
                <a:off x="3457436" y="5933135"/>
                <a:ext cx="5125762" cy="49244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314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6EA4-9026-407E-86A2-03BE8105F094}"/>
              </a:ext>
            </a:extLst>
          </p:cNvPr>
          <p:cNvSpPr>
            <a:spLocks noGrp="1"/>
          </p:cNvSpPr>
          <p:nvPr>
            <p:ph type="title"/>
          </p:nvPr>
        </p:nvSpPr>
        <p:spPr/>
        <p:txBody>
          <a:bodyPr>
            <a:normAutofit fontScale="90000"/>
          </a:bodyPr>
          <a:lstStyle/>
          <a:p>
            <a:r>
              <a:rPr lang="en-US" dirty="0"/>
              <a:t>Conditional Independence</a:t>
            </a:r>
          </a:p>
        </p:txBody>
      </p:sp>
      <p:sp>
        <p:nvSpPr>
          <p:cNvPr id="4" name="Slide Number Placeholder 3">
            <a:extLst>
              <a:ext uri="{FF2B5EF4-FFF2-40B4-BE49-F238E27FC236}">
                <a16:creationId xmlns:a16="http://schemas.microsoft.com/office/drawing/2014/main" id="{38300D53-4F86-4CB7-BF9D-D21DC2065D12}"/>
              </a:ext>
            </a:extLst>
          </p:cNvPr>
          <p:cNvSpPr>
            <a:spLocks noGrp="1"/>
          </p:cNvSpPr>
          <p:nvPr>
            <p:ph type="sldNum" sz="quarter" idx="12"/>
          </p:nvPr>
        </p:nvSpPr>
        <p:spPr/>
        <p:txBody>
          <a:bodyPr/>
          <a:lstStyle/>
          <a:p>
            <a:fld id="{FF2BD96E-3838-45D2-9031-D3AF67C920A5}" type="slidenum">
              <a:rPr lang="en-US" smtClean="0"/>
              <a:pPr/>
              <a:t>22</a:t>
            </a:fld>
            <a:r>
              <a:rPr lang="en-US"/>
              <a:t> </a:t>
            </a:r>
            <a:endParaRPr lang="en-US" dirty="0"/>
          </a:p>
        </p:txBody>
      </p:sp>
      <p:sp>
        <p:nvSpPr>
          <p:cNvPr id="5" name="TextBox 4">
            <a:extLst>
              <a:ext uri="{FF2B5EF4-FFF2-40B4-BE49-F238E27FC236}">
                <a16:creationId xmlns:a16="http://schemas.microsoft.com/office/drawing/2014/main" id="{AE81D78B-6C20-4189-A94A-6EEF8AF645C0}"/>
              </a:ext>
            </a:extLst>
          </p:cNvPr>
          <p:cNvSpPr txBox="1"/>
          <p:nvPr/>
        </p:nvSpPr>
        <p:spPr>
          <a:xfrm>
            <a:off x="991475" y="1119635"/>
            <a:ext cx="10209049" cy="430887"/>
          </a:xfrm>
          <a:prstGeom prst="rect">
            <a:avLst/>
          </a:prstGeom>
          <a:noFill/>
        </p:spPr>
        <p:txBody>
          <a:bodyPr wrap="square" lIns="0" tIns="0" rIns="0" bIns="0" rtlCol="0">
            <a:spAutoFit/>
          </a:bodyPr>
          <a:lstStyle/>
          <a:p>
            <a:r>
              <a:rPr lang="en-US" sz="2800" dirty="0">
                <a:solidFill>
                  <a:schemeClr val="bg1">
                    <a:lumMod val="95000"/>
                  </a:schemeClr>
                </a:solidFill>
              </a:rPr>
              <a:t>Amount of speeding fine (SF), Type of Car (CT), Speed (S)</a:t>
            </a:r>
          </a:p>
        </p:txBody>
      </p:sp>
      <p:sp>
        <p:nvSpPr>
          <p:cNvPr id="6" name="TextBox 5">
            <a:extLst>
              <a:ext uri="{FF2B5EF4-FFF2-40B4-BE49-F238E27FC236}">
                <a16:creationId xmlns:a16="http://schemas.microsoft.com/office/drawing/2014/main" id="{1759F017-951B-4A13-B546-A6A509557526}"/>
              </a:ext>
            </a:extLst>
          </p:cNvPr>
          <p:cNvSpPr txBox="1"/>
          <p:nvPr/>
        </p:nvSpPr>
        <p:spPr>
          <a:xfrm>
            <a:off x="991475" y="2086988"/>
            <a:ext cx="10209049" cy="430887"/>
          </a:xfrm>
          <a:prstGeom prst="rect">
            <a:avLst/>
          </a:prstGeom>
          <a:noFill/>
        </p:spPr>
        <p:txBody>
          <a:bodyPr wrap="square" lIns="0" tIns="0" rIns="0" bIns="0" rtlCol="0">
            <a:spAutoFit/>
          </a:bodyPr>
          <a:lstStyle/>
          <a:p>
            <a:r>
              <a:rPr lang="en-US" sz="2800" dirty="0">
                <a:solidFill>
                  <a:schemeClr val="bg1">
                    <a:lumMod val="95000"/>
                  </a:schemeClr>
                </a:solidFill>
              </a:rPr>
              <a:t>Lung Cancer (LC), Yellow Teeth (YT), Smoking (S)</a:t>
            </a:r>
          </a:p>
        </p:txBody>
      </p:sp>
      <p:sp>
        <p:nvSpPr>
          <p:cNvPr id="7" name="TextBox 6">
            <a:extLst>
              <a:ext uri="{FF2B5EF4-FFF2-40B4-BE49-F238E27FC236}">
                <a16:creationId xmlns:a16="http://schemas.microsoft.com/office/drawing/2014/main" id="{4B389AB0-ED27-432D-B70B-7B1AF78DA219}"/>
              </a:ext>
            </a:extLst>
          </p:cNvPr>
          <p:cNvSpPr txBox="1"/>
          <p:nvPr/>
        </p:nvSpPr>
        <p:spPr>
          <a:xfrm>
            <a:off x="1000711" y="3068449"/>
            <a:ext cx="10209049" cy="430887"/>
          </a:xfrm>
          <a:prstGeom prst="rect">
            <a:avLst/>
          </a:prstGeom>
          <a:noFill/>
        </p:spPr>
        <p:txBody>
          <a:bodyPr wrap="square" lIns="0" tIns="0" rIns="0" bIns="0" rtlCol="0">
            <a:spAutoFit/>
          </a:bodyPr>
          <a:lstStyle/>
          <a:p>
            <a:r>
              <a:rPr lang="en-US" sz="2800" dirty="0">
                <a:solidFill>
                  <a:schemeClr val="bg1">
                    <a:lumMod val="95000"/>
                  </a:schemeClr>
                </a:solidFill>
              </a:rPr>
              <a:t>Car Motor working? (M), Radio working (R), Battery State (B)</a:t>
            </a:r>
          </a:p>
        </p:txBody>
      </p:sp>
      <p:sp>
        <p:nvSpPr>
          <p:cNvPr id="8" name="TextBox 7">
            <a:extLst>
              <a:ext uri="{FF2B5EF4-FFF2-40B4-BE49-F238E27FC236}">
                <a16:creationId xmlns:a16="http://schemas.microsoft.com/office/drawing/2014/main" id="{5DDE4F07-B4B0-464D-8056-3D57D826B582}"/>
              </a:ext>
            </a:extLst>
          </p:cNvPr>
          <p:cNvSpPr txBox="1"/>
          <p:nvPr/>
        </p:nvSpPr>
        <p:spPr>
          <a:xfrm>
            <a:off x="991474" y="4159043"/>
            <a:ext cx="10209049" cy="430887"/>
          </a:xfrm>
          <a:prstGeom prst="rect">
            <a:avLst/>
          </a:prstGeom>
          <a:noFill/>
        </p:spPr>
        <p:txBody>
          <a:bodyPr wrap="square" lIns="0" tIns="0" rIns="0" bIns="0" rtlCol="0">
            <a:spAutoFit/>
          </a:bodyPr>
          <a:lstStyle/>
          <a:p>
            <a:r>
              <a:rPr lang="en-US" sz="2800" dirty="0">
                <a:solidFill>
                  <a:schemeClr val="bg1">
                    <a:lumMod val="95000"/>
                  </a:schemeClr>
                </a:solidFill>
              </a:rPr>
              <a:t>Future (F), Past (P), Present (C)</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EB39B37-8A44-4E51-B9E4-3502C759835C}"/>
                  </a:ext>
                </a:extLst>
              </p:cNvPr>
              <p:cNvSpPr txBox="1"/>
              <p:nvPr/>
            </p:nvSpPr>
            <p:spPr>
              <a:xfrm>
                <a:off x="705736" y="5332222"/>
                <a:ext cx="11037214" cy="1200329"/>
              </a:xfrm>
              <a:prstGeom prst="rect">
                <a:avLst/>
              </a:prstGeom>
              <a:noFill/>
            </p:spPr>
            <p:txBody>
              <a:bodyPr wrap="square">
                <a:spAutoFit/>
              </a:bodyPr>
              <a:lstStyle/>
              <a:p>
                <a:r>
                  <a:rPr lang="en-US" sz="2400" dirty="0">
                    <a:solidFill>
                      <a:srgbClr val="8DD848"/>
                    </a:solidFill>
                  </a:rPr>
                  <a:t>Imagine that you know the value of Z and you are trying to guess the value of X. In your pocket is an envelope containing the value of Y. Would opening the envelope help you guess X. If not </a:t>
                </a:r>
                <a14:m>
                  <m:oMath xmlns:m="http://schemas.openxmlformats.org/officeDocument/2006/math">
                    <m:r>
                      <a:rPr lang="en-US" sz="2400" b="0" i="1" smtClean="0">
                        <a:solidFill>
                          <a:srgbClr val="8DD848"/>
                        </a:solidFill>
                        <a:latin typeface="Cambria Math" panose="02040503050406030204" pitchFamily="18" charset="0"/>
                      </a:rPr>
                      <m:t>𝑋</m:t>
                    </m:r>
                    <m:r>
                      <a:rPr lang="en-US" sz="2400" b="0" i="1" smtClean="0">
                        <a:solidFill>
                          <a:srgbClr val="8DD848"/>
                        </a:solidFill>
                        <a:latin typeface="Cambria Math" panose="02040503050406030204" pitchFamily="18" charset="0"/>
                        <a:ea typeface="Cambria Math" panose="02040503050406030204" pitchFamily="18" charset="0"/>
                      </a:rPr>
                      <m:t>⊥</m:t>
                    </m:r>
                    <m:r>
                      <a:rPr lang="en-US" sz="2400" b="0" i="1" smtClean="0">
                        <a:solidFill>
                          <a:srgbClr val="8DD848"/>
                        </a:solidFill>
                        <a:latin typeface="Cambria Math" panose="02040503050406030204" pitchFamily="18" charset="0"/>
                        <a:ea typeface="Cambria Math" panose="02040503050406030204" pitchFamily="18" charset="0"/>
                      </a:rPr>
                      <m:t>𝑌</m:t>
                    </m:r>
                    <m:r>
                      <a:rPr lang="en-US" sz="2400" b="0" i="1" smtClean="0">
                        <a:solidFill>
                          <a:srgbClr val="8DD848"/>
                        </a:solidFill>
                        <a:latin typeface="Cambria Math" panose="02040503050406030204" pitchFamily="18" charset="0"/>
                        <a:ea typeface="Cambria Math" panose="02040503050406030204" pitchFamily="18" charset="0"/>
                      </a:rPr>
                      <m:t>|</m:t>
                    </m:r>
                    <m:r>
                      <a:rPr lang="en-US" sz="2400" b="0" i="1" smtClean="0">
                        <a:solidFill>
                          <a:srgbClr val="8DD848"/>
                        </a:solidFill>
                        <a:latin typeface="Cambria Math" panose="02040503050406030204" pitchFamily="18" charset="0"/>
                        <a:ea typeface="Cambria Math" panose="02040503050406030204" pitchFamily="18" charset="0"/>
                      </a:rPr>
                      <m:t>𝑍</m:t>
                    </m:r>
                  </m:oMath>
                </a14:m>
                <a:endParaRPr lang="en-US" sz="2400" dirty="0">
                  <a:solidFill>
                    <a:srgbClr val="8DD848"/>
                  </a:solidFill>
                </a:endParaRPr>
              </a:p>
            </p:txBody>
          </p:sp>
        </mc:Choice>
        <mc:Fallback xmlns="">
          <p:sp>
            <p:nvSpPr>
              <p:cNvPr id="14" name="TextBox 13">
                <a:extLst>
                  <a:ext uri="{FF2B5EF4-FFF2-40B4-BE49-F238E27FC236}">
                    <a16:creationId xmlns:a16="http://schemas.microsoft.com/office/drawing/2014/main" id="{AEB39B37-8A44-4E51-B9E4-3502C759835C}"/>
                  </a:ext>
                </a:extLst>
              </p:cNvPr>
              <p:cNvSpPr txBox="1">
                <a:spLocks noRot="1" noChangeAspect="1" noMove="1" noResize="1" noEditPoints="1" noAdjustHandles="1" noChangeArrowheads="1" noChangeShapeType="1" noTextEdit="1"/>
              </p:cNvSpPr>
              <p:nvPr/>
            </p:nvSpPr>
            <p:spPr>
              <a:xfrm>
                <a:off x="705736" y="5332222"/>
                <a:ext cx="11037214" cy="1200329"/>
              </a:xfrm>
              <a:prstGeom prst="rect">
                <a:avLst/>
              </a:prstGeom>
              <a:blipFill>
                <a:blip r:embed="rId2"/>
                <a:stretch>
                  <a:fillRect l="-884" t="-3553" r="-552" b="-11168"/>
                </a:stretch>
              </a:blipFill>
            </p:spPr>
            <p:txBody>
              <a:bodyPr/>
              <a:lstStyle/>
              <a:p>
                <a:r>
                  <a:rPr lang="en-US">
                    <a:noFill/>
                  </a:rPr>
                  <a:t> </a:t>
                </a:r>
              </a:p>
            </p:txBody>
          </p:sp>
        </mc:Fallback>
      </mc:AlternateContent>
    </p:spTree>
    <p:extLst>
      <p:ext uri="{BB962C8B-B14F-4D97-AF65-F5344CB8AC3E}">
        <p14:creationId xmlns:p14="http://schemas.microsoft.com/office/powerpoint/2010/main" val="25640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6B6D71-6743-4CCC-811D-152DA15725C8}"/>
              </a:ext>
            </a:extLst>
          </p:cNvPr>
          <p:cNvSpPr>
            <a:spLocks noGrp="1"/>
          </p:cNvSpPr>
          <p:nvPr>
            <p:ph type="sldNum" sz="quarter" idx="12"/>
          </p:nvPr>
        </p:nvSpPr>
        <p:spPr/>
        <p:txBody>
          <a:bodyPr/>
          <a:lstStyle/>
          <a:p>
            <a:fld id="{FF2BD96E-3838-45D2-9031-D3AF67C920A5}" type="slidenum">
              <a:rPr lang="en-US" smtClean="0"/>
              <a:pPr/>
              <a:t>23</a:t>
            </a:fld>
            <a:r>
              <a:rPr lang="en-US"/>
              <a:t> of 20</a:t>
            </a:r>
            <a:endParaRPr lang="en-US" dirty="0"/>
          </a:p>
        </p:txBody>
      </p:sp>
      <p:sp>
        <p:nvSpPr>
          <p:cNvPr id="5" name="Title 1">
            <a:extLst>
              <a:ext uri="{FF2B5EF4-FFF2-40B4-BE49-F238E27FC236}">
                <a16:creationId xmlns:a16="http://schemas.microsoft.com/office/drawing/2014/main" id="{F7BFBAE8-40CB-45B2-BB71-504C233B6D0E}"/>
              </a:ext>
            </a:extLst>
          </p:cNvPr>
          <p:cNvSpPr txBox="1">
            <a:spLocks/>
          </p:cNvSpPr>
          <p:nvPr/>
        </p:nvSpPr>
        <p:spPr>
          <a:xfrm>
            <a:off x="3050417" y="2886179"/>
            <a:ext cx="6359053" cy="1085642"/>
          </a:xfrm>
          <a:prstGeom prst="rect">
            <a:avLst/>
          </a:prstGeom>
        </p:spPr>
        <p:txBody>
          <a:bodyPr/>
          <a:lstStyle>
            <a:lvl1pPr algn="l" defTabSz="914400" rtl="0" eaLnBrk="1" latinLnBrk="0" hangingPunct="1">
              <a:lnSpc>
                <a:spcPct val="100000"/>
              </a:lnSpc>
              <a:spcBef>
                <a:spcPct val="0"/>
              </a:spcBef>
              <a:buNone/>
              <a:defRPr sz="3200" kern="1200" cap="none" spc="0" baseline="0">
                <a:solidFill>
                  <a:srgbClr val="FFC000"/>
                </a:solidFill>
                <a:latin typeface="+mj-lt"/>
                <a:ea typeface="+mj-ea"/>
                <a:cs typeface="+mj-cs"/>
              </a:defRPr>
            </a:lvl1pPr>
          </a:lstStyle>
          <a:p>
            <a:r>
              <a:rPr lang="en-US" sz="6600" dirty="0"/>
              <a:t>Bayesian Networks</a:t>
            </a:r>
          </a:p>
        </p:txBody>
      </p:sp>
    </p:spTree>
    <p:extLst>
      <p:ext uri="{BB962C8B-B14F-4D97-AF65-F5344CB8AC3E}">
        <p14:creationId xmlns:p14="http://schemas.microsoft.com/office/powerpoint/2010/main" val="421127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B9F75-6656-4422-9392-28B2A1704BA1}"/>
              </a:ext>
            </a:extLst>
          </p:cNvPr>
          <p:cNvSpPr>
            <a:spLocks noGrp="1"/>
          </p:cNvSpPr>
          <p:nvPr>
            <p:ph type="title"/>
          </p:nvPr>
        </p:nvSpPr>
        <p:spPr>
          <a:xfrm>
            <a:off x="1533235" y="166254"/>
            <a:ext cx="9409419" cy="547543"/>
          </a:xfrm>
        </p:spPr>
        <p:txBody>
          <a:bodyPr>
            <a:normAutofit fontScale="90000"/>
          </a:bodyPr>
          <a:lstStyle/>
          <a:p>
            <a:r>
              <a:rPr lang="en-US" dirty="0"/>
              <a:t>Conditional Independence &amp; Chain Rule</a:t>
            </a:r>
          </a:p>
        </p:txBody>
      </p:sp>
      <p:sp>
        <p:nvSpPr>
          <p:cNvPr id="2" name="Slide Number Placeholder 1">
            <a:extLst>
              <a:ext uri="{FF2B5EF4-FFF2-40B4-BE49-F238E27FC236}">
                <a16:creationId xmlns:a16="http://schemas.microsoft.com/office/drawing/2014/main" id="{A2897524-CD80-408A-8E39-BC5169FF9108}"/>
              </a:ext>
            </a:extLst>
          </p:cNvPr>
          <p:cNvSpPr>
            <a:spLocks noGrp="1"/>
          </p:cNvSpPr>
          <p:nvPr>
            <p:ph type="sldNum" sz="quarter" idx="12"/>
          </p:nvPr>
        </p:nvSpPr>
        <p:spPr/>
        <p:txBody>
          <a:bodyPr/>
          <a:lstStyle/>
          <a:p>
            <a:fld id="{FF2BD96E-3838-45D2-9031-D3AF67C920A5}" type="slidenum">
              <a:rPr lang="en-US" smtClean="0"/>
              <a:t>24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C3BAC5B-A757-4D9A-BC8A-445EAC17A0AA}"/>
                  </a:ext>
                </a:extLst>
              </p:cNvPr>
              <p:cNvSpPr txBox="1"/>
              <p:nvPr/>
            </p:nvSpPr>
            <p:spPr>
              <a:xfrm>
                <a:off x="348382" y="1039251"/>
                <a:ext cx="5208357" cy="430887"/>
              </a:xfrm>
              <a:prstGeom prst="rect">
                <a:avLst/>
              </a:prstGeom>
              <a:noFill/>
            </p:spPr>
            <p:txBody>
              <a:bodyPr wrap="square" lIns="0" tIns="0" rIns="0" bIns="0" rtlCol="0">
                <a:spAutoFit/>
              </a:bodyPr>
              <a:lstStyle/>
              <a:p>
                <a:r>
                  <a:rPr lang="en-US" sz="2800" dirty="0">
                    <a:solidFill>
                      <a:schemeClr val="bg1">
                        <a:lumMod val="95000"/>
                      </a:schemeClr>
                    </a:solidFill>
                  </a:rPr>
                  <a:t>Interested in: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 ……,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r>
                      <a:rPr lang="en-US" sz="2800" b="0" i="1" smtClean="0">
                        <a:solidFill>
                          <a:schemeClr val="bg1">
                            <a:lumMod val="95000"/>
                          </a:schemeClr>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3C3BAC5B-A757-4D9A-BC8A-445EAC17A0AA}"/>
                  </a:ext>
                </a:extLst>
              </p:cNvPr>
              <p:cNvSpPr txBox="1">
                <a:spLocks noRot="1" noChangeAspect="1" noMove="1" noResize="1" noEditPoints="1" noAdjustHandles="1" noChangeArrowheads="1" noChangeShapeType="1" noTextEdit="1"/>
              </p:cNvSpPr>
              <p:nvPr/>
            </p:nvSpPr>
            <p:spPr>
              <a:xfrm>
                <a:off x="348382" y="1039251"/>
                <a:ext cx="5208357" cy="430887"/>
              </a:xfrm>
              <a:prstGeom prst="rect">
                <a:avLst/>
              </a:prstGeom>
              <a:blipFill>
                <a:blip r:embed="rId2"/>
                <a:stretch>
                  <a:fillRect l="-4094"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FD4F42-172A-405A-B111-A2FB18E227B0}"/>
                  </a:ext>
                </a:extLst>
              </p:cNvPr>
              <p:cNvSpPr txBox="1"/>
              <p:nvPr/>
            </p:nvSpPr>
            <p:spPr>
              <a:xfrm>
                <a:off x="6049108" y="1039251"/>
                <a:ext cx="3496827" cy="430887"/>
              </a:xfrm>
              <a:prstGeom prst="rect">
                <a:avLst/>
              </a:prstGeom>
              <a:noFill/>
            </p:spPr>
            <p:txBody>
              <a:bodyPr wrap="square" lIns="0" tIns="0" rIns="0" bIns="0" rtlCol="0">
                <a:spAutoFit/>
              </a:bodyPr>
              <a:lstStyle/>
              <a:p>
                <a14:m>
                  <m:oMath xmlns:m="http://schemas.openxmlformats.org/officeDocument/2006/math">
                    <m:r>
                      <a:rPr lang="en-US" sz="2800" b="0" i="1" smtClean="0">
                        <a:solidFill>
                          <a:schemeClr val="bg1">
                            <a:lumMod val="95000"/>
                          </a:schemeClr>
                        </a:solidFill>
                        <a:latin typeface="Cambria Math" panose="02040503050406030204" pitchFamily="18" charset="0"/>
                      </a:rPr>
                      <m:t>𝑂</m:t>
                    </m:r>
                    <m:r>
                      <a:rPr lang="en-US" sz="2800" b="0" i="1" smtClean="0">
                        <a:solidFill>
                          <a:schemeClr val="bg1">
                            <a:lumMod val="95000"/>
                          </a:schemeClr>
                        </a:solidFill>
                        <a:latin typeface="Cambria Math" panose="02040503050406030204" pitchFamily="18" charset="0"/>
                      </a:rPr>
                      <m:t>(</m:t>
                    </m:r>
                    <m:sSup>
                      <m:sSupPr>
                        <m:ctrlPr>
                          <a:rPr lang="en-US" sz="2800" b="0" i="1" smtClean="0">
                            <a:solidFill>
                              <a:schemeClr val="bg1">
                                <a:lumMod val="95000"/>
                              </a:schemeClr>
                            </a:solidFill>
                            <a:latin typeface="Cambria Math" panose="02040503050406030204" pitchFamily="18" charset="0"/>
                          </a:rPr>
                        </m:ctrlPr>
                      </m:sSupPr>
                      <m:e>
                        <m:r>
                          <a:rPr lang="en-US" sz="2800" b="0" i="1" smtClean="0">
                            <a:solidFill>
                              <a:schemeClr val="bg1">
                                <a:lumMod val="95000"/>
                              </a:schemeClr>
                            </a:solidFill>
                            <a:latin typeface="Cambria Math" panose="02040503050406030204" pitchFamily="18" charset="0"/>
                          </a:rPr>
                          <m:t>2</m:t>
                        </m:r>
                      </m:e>
                      <m:sup>
                        <m:r>
                          <a:rPr lang="en-US" sz="2800" b="0" i="1" smtClean="0">
                            <a:solidFill>
                              <a:schemeClr val="bg1">
                                <a:lumMod val="95000"/>
                              </a:schemeClr>
                            </a:solidFill>
                            <a:latin typeface="Cambria Math" panose="02040503050406030204" pitchFamily="18" charset="0"/>
                          </a:rPr>
                          <m:t>𝑛</m:t>
                        </m:r>
                      </m:sup>
                    </m:sSup>
                    <m:r>
                      <a:rPr lang="en-US" sz="2800" b="0" i="1" smtClean="0">
                        <a:solidFill>
                          <a:schemeClr val="bg1">
                            <a:lumMod val="95000"/>
                          </a:schemeClr>
                        </a:solidFill>
                        <a:latin typeface="Cambria Math" panose="02040503050406030204" pitchFamily="18" charset="0"/>
                      </a:rPr>
                      <m:t>)</m:t>
                    </m:r>
                  </m:oMath>
                </a14:m>
                <a:r>
                  <a:rPr lang="en-US" sz="2800" dirty="0">
                    <a:solidFill>
                      <a:schemeClr val="bg1">
                        <a:lumMod val="95000"/>
                      </a:schemeClr>
                    </a:solidFill>
                  </a:rPr>
                  <a:t> assignments</a:t>
                </a:r>
              </a:p>
            </p:txBody>
          </p:sp>
        </mc:Choice>
        <mc:Fallback xmlns="">
          <p:sp>
            <p:nvSpPr>
              <p:cNvPr id="7" name="TextBox 6">
                <a:extLst>
                  <a:ext uri="{FF2B5EF4-FFF2-40B4-BE49-F238E27FC236}">
                    <a16:creationId xmlns:a16="http://schemas.microsoft.com/office/drawing/2014/main" id="{F0FD4F42-172A-405A-B111-A2FB18E227B0}"/>
                  </a:ext>
                </a:extLst>
              </p:cNvPr>
              <p:cNvSpPr txBox="1">
                <a:spLocks noRot="1" noChangeAspect="1" noMove="1" noResize="1" noEditPoints="1" noAdjustHandles="1" noChangeArrowheads="1" noChangeShapeType="1" noTextEdit="1"/>
              </p:cNvSpPr>
              <p:nvPr/>
            </p:nvSpPr>
            <p:spPr>
              <a:xfrm>
                <a:off x="6049108" y="1039251"/>
                <a:ext cx="3496827" cy="430887"/>
              </a:xfrm>
              <a:prstGeom prst="rect">
                <a:avLst/>
              </a:prstGeom>
              <a:blipFill>
                <a:blip r:embed="rId3"/>
                <a:stretch>
                  <a:fillRect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BA366E-498D-4E6E-82AA-99F27E2E7AC7}"/>
                  </a:ext>
                </a:extLst>
              </p:cNvPr>
              <p:cNvSpPr txBox="1"/>
              <p:nvPr/>
            </p:nvSpPr>
            <p:spPr>
              <a:xfrm>
                <a:off x="348382" y="1805143"/>
                <a:ext cx="11739785" cy="430887"/>
              </a:xfrm>
              <a:prstGeom prst="rect">
                <a:avLst/>
              </a:prstGeom>
              <a:noFill/>
            </p:spPr>
            <p:txBody>
              <a:bodyPr wrap="square" lIns="0" tIns="0" rIns="0" bIns="0" rtlCol="0">
                <a:spAutoFit/>
              </a:bodyPr>
              <a:lstStyle/>
              <a:p>
                <a:r>
                  <a:rPr lang="en-US" sz="2800" dirty="0">
                    <a:solidFill>
                      <a:schemeClr val="bg1">
                        <a:lumMod val="95000"/>
                      </a:schemeClr>
                    </a:solidFill>
                  </a:rPr>
                  <a:t>Chain Rule:</a:t>
                </a:r>
                <a14:m>
                  <m:oMath xmlns:m="http://schemas.openxmlformats.org/officeDocument/2006/math">
                    <m:r>
                      <a:rPr lang="en-US" sz="2800" b="0" i="1" smtClean="0">
                        <a:solidFill>
                          <a:schemeClr val="bg1">
                            <a:lumMod val="95000"/>
                          </a:schemeClr>
                        </a:solidFill>
                        <a:latin typeface="Cambria Math" panose="02040503050406030204" pitchFamily="18" charset="0"/>
                      </a:rPr>
                      <m:t> </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 ……,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e>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m:t>
                    </m:r>
                  </m:oMath>
                </a14:m>
                <a:endParaRPr lang="en-US" sz="2800" dirty="0"/>
              </a:p>
            </p:txBody>
          </p:sp>
        </mc:Choice>
        <mc:Fallback xmlns="">
          <p:sp>
            <p:nvSpPr>
              <p:cNvPr id="8" name="TextBox 7">
                <a:extLst>
                  <a:ext uri="{FF2B5EF4-FFF2-40B4-BE49-F238E27FC236}">
                    <a16:creationId xmlns:a16="http://schemas.microsoft.com/office/drawing/2014/main" id="{67BA366E-498D-4E6E-82AA-99F27E2E7AC7}"/>
                  </a:ext>
                </a:extLst>
              </p:cNvPr>
              <p:cNvSpPr txBox="1">
                <a:spLocks noRot="1" noChangeAspect="1" noMove="1" noResize="1" noEditPoints="1" noAdjustHandles="1" noChangeArrowheads="1" noChangeShapeType="1" noTextEdit="1"/>
              </p:cNvSpPr>
              <p:nvPr/>
            </p:nvSpPr>
            <p:spPr>
              <a:xfrm>
                <a:off x="348382" y="1805143"/>
                <a:ext cx="11739785" cy="430887"/>
              </a:xfrm>
              <a:prstGeom prst="rect">
                <a:avLst/>
              </a:prstGeom>
              <a:blipFill>
                <a:blip r:embed="rId4"/>
                <a:stretch>
                  <a:fillRect l="-1817"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0BD1B4-28D3-4BBF-A9D5-0D2AC90EC921}"/>
                  </a:ext>
                </a:extLst>
              </p:cNvPr>
              <p:cNvSpPr txBox="1"/>
              <p:nvPr/>
            </p:nvSpPr>
            <p:spPr>
              <a:xfrm>
                <a:off x="7246537" y="2658710"/>
                <a:ext cx="4268874" cy="430887"/>
              </a:xfrm>
              <a:prstGeom prst="rect">
                <a:avLst/>
              </a:prstGeom>
              <a:noFill/>
            </p:spPr>
            <p:txBody>
              <a:bodyPr wrap="square" lIns="0" tIns="0" rIns="0" bIns="0" rtlCol="0">
                <a:spAutoFit/>
              </a:bodyPr>
              <a:lstStyle/>
              <a:p>
                <a:r>
                  <a:rPr lang="en-US" sz="2800" b="0" dirty="0">
                    <a:solidFill>
                      <a:schemeClr val="bg1">
                        <a:lumMod val="95000"/>
                      </a:schemeClr>
                    </a:solidFill>
                  </a:rPr>
                  <a:t>Still </a:t>
                </a:r>
                <a14:m>
                  <m:oMath xmlns:m="http://schemas.openxmlformats.org/officeDocument/2006/math">
                    <m:r>
                      <a:rPr lang="en-US" sz="2800" b="0" i="1" smtClean="0">
                        <a:solidFill>
                          <a:schemeClr val="bg1">
                            <a:lumMod val="95000"/>
                          </a:schemeClr>
                        </a:solidFill>
                        <a:latin typeface="Cambria Math" panose="02040503050406030204" pitchFamily="18" charset="0"/>
                      </a:rPr>
                      <m:t>𝑂</m:t>
                    </m:r>
                    <m:r>
                      <a:rPr lang="en-US" sz="2800" b="0" i="1" smtClean="0">
                        <a:solidFill>
                          <a:schemeClr val="bg1">
                            <a:lumMod val="95000"/>
                          </a:schemeClr>
                        </a:solidFill>
                        <a:latin typeface="Cambria Math" panose="02040503050406030204" pitchFamily="18" charset="0"/>
                      </a:rPr>
                      <m:t>(</m:t>
                    </m:r>
                    <m:sSup>
                      <m:sSupPr>
                        <m:ctrlPr>
                          <a:rPr lang="en-US" sz="2800" b="0" i="1" smtClean="0">
                            <a:solidFill>
                              <a:schemeClr val="bg1">
                                <a:lumMod val="95000"/>
                              </a:schemeClr>
                            </a:solidFill>
                            <a:latin typeface="Cambria Math" panose="02040503050406030204" pitchFamily="18" charset="0"/>
                          </a:rPr>
                        </m:ctrlPr>
                      </m:sSupPr>
                      <m:e>
                        <m:r>
                          <a:rPr lang="en-US" sz="2800" b="0" i="1" smtClean="0">
                            <a:solidFill>
                              <a:schemeClr val="bg1">
                                <a:lumMod val="95000"/>
                              </a:schemeClr>
                            </a:solidFill>
                            <a:latin typeface="Cambria Math" panose="02040503050406030204" pitchFamily="18" charset="0"/>
                          </a:rPr>
                          <m:t>2</m:t>
                        </m:r>
                      </m:e>
                      <m:sup>
                        <m:r>
                          <a:rPr lang="en-US" sz="2800" b="0" i="1" smtClean="0">
                            <a:solidFill>
                              <a:schemeClr val="bg1">
                                <a:lumMod val="95000"/>
                              </a:schemeClr>
                            </a:solidFill>
                            <a:latin typeface="Cambria Math" panose="02040503050406030204" pitchFamily="18" charset="0"/>
                          </a:rPr>
                          <m:t>𝑛</m:t>
                        </m:r>
                      </m:sup>
                    </m:sSup>
                    <m:r>
                      <a:rPr lang="en-US" sz="2800" b="0" i="1" smtClean="0">
                        <a:solidFill>
                          <a:schemeClr val="bg1">
                            <a:lumMod val="95000"/>
                          </a:schemeClr>
                        </a:solidFill>
                        <a:latin typeface="Cambria Math" panose="02040503050406030204" pitchFamily="18" charset="0"/>
                      </a:rPr>
                      <m:t>)</m:t>
                    </m:r>
                  </m:oMath>
                </a14:m>
                <a:r>
                  <a:rPr lang="en-US" sz="2800" dirty="0">
                    <a:solidFill>
                      <a:schemeClr val="bg1">
                        <a:lumMod val="95000"/>
                      </a:schemeClr>
                    </a:solidFill>
                  </a:rPr>
                  <a:t> assignments</a:t>
                </a:r>
              </a:p>
            </p:txBody>
          </p:sp>
        </mc:Choice>
        <mc:Fallback xmlns="">
          <p:sp>
            <p:nvSpPr>
              <p:cNvPr id="9" name="TextBox 8">
                <a:extLst>
                  <a:ext uri="{FF2B5EF4-FFF2-40B4-BE49-F238E27FC236}">
                    <a16:creationId xmlns:a16="http://schemas.microsoft.com/office/drawing/2014/main" id="{C50BD1B4-28D3-4BBF-A9D5-0D2AC90EC921}"/>
                  </a:ext>
                </a:extLst>
              </p:cNvPr>
              <p:cNvSpPr txBox="1">
                <a:spLocks noRot="1" noChangeAspect="1" noMove="1" noResize="1" noEditPoints="1" noAdjustHandles="1" noChangeArrowheads="1" noChangeShapeType="1" noTextEdit="1"/>
              </p:cNvSpPr>
              <p:nvPr/>
            </p:nvSpPr>
            <p:spPr>
              <a:xfrm>
                <a:off x="7246537" y="2658710"/>
                <a:ext cx="4268874" cy="430887"/>
              </a:xfrm>
              <a:prstGeom prst="rect">
                <a:avLst/>
              </a:prstGeom>
              <a:blipFill>
                <a:blip r:embed="rId5"/>
                <a:stretch>
                  <a:fillRect l="-5143"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603D0F-2447-44A3-A6AB-5C3319FBA708}"/>
                  </a:ext>
                </a:extLst>
              </p:cNvPr>
              <p:cNvSpPr txBox="1"/>
              <p:nvPr/>
            </p:nvSpPr>
            <p:spPr>
              <a:xfrm>
                <a:off x="348380" y="3596452"/>
                <a:ext cx="11739785" cy="496418"/>
              </a:xfrm>
              <a:prstGeom prst="rect">
                <a:avLst/>
              </a:prstGeom>
              <a:noFill/>
            </p:spPr>
            <p:txBody>
              <a:bodyPr wrap="square" lIns="0" tIns="0" rIns="0" bIns="0" rtlCol="0">
                <a:spAutoFit/>
              </a:bodyPr>
              <a:lstStyle/>
              <a:p>
                <a:r>
                  <a:rPr lang="en-US" sz="2800" dirty="0">
                    <a:solidFill>
                      <a:schemeClr val="bg1">
                        <a:lumMod val="95000"/>
                      </a:schemeClr>
                    </a:solidFill>
                  </a:rPr>
                  <a:t>Make Conditional Independence Assumption :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sub>
                        </m:sSub>
                      </m:e>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𝑗</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𝑘</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i="1">
                            <a:solidFill>
                              <a:schemeClr val="bg1">
                                <a:lumMod val="95000"/>
                              </a:schemeClr>
                            </a:solidFill>
                            <a:latin typeface="Cambria Math" panose="02040503050406030204" pitchFamily="18" charset="0"/>
                          </a:rPr>
                        </m:ctrlPr>
                      </m:dPr>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𝑖</m:t>
                            </m:r>
                          </m:sub>
                        </m:sSub>
                      </m:e>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𝑗</m:t>
                            </m:r>
                          </m:sub>
                        </m:sSub>
                      </m:e>
                    </m:d>
                  </m:oMath>
                </a14:m>
                <a:endParaRPr lang="en-US" sz="2800" dirty="0"/>
              </a:p>
            </p:txBody>
          </p:sp>
        </mc:Choice>
        <mc:Fallback xmlns="">
          <p:sp>
            <p:nvSpPr>
              <p:cNvPr id="10" name="TextBox 9">
                <a:extLst>
                  <a:ext uri="{FF2B5EF4-FFF2-40B4-BE49-F238E27FC236}">
                    <a16:creationId xmlns:a16="http://schemas.microsoft.com/office/drawing/2014/main" id="{AC603D0F-2447-44A3-A6AB-5C3319FBA708}"/>
                  </a:ext>
                </a:extLst>
              </p:cNvPr>
              <p:cNvSpPr txBox="1">
                <a:spLocks noRot="1" noChangeAspect="1" noMove="1" noResize="1" noEditPoints="1" noAdjustHandles="1" noChangeArrowheads="1" noChangeShapeType="1" noTextEdit="1"/>
              </p:cNvSpPr>
              <p:nvPr/>
            </p:nvSpPr>
            <p:spPr>
              <a:xfrm>
                <a:off x="348380" y="3596452"/>
                <a:ext cx="11739785" cy="496418"/>
              </a:xfrm>
              <a:prstGeom prst="rect">
                <a:avLst/>
              </a:prstGeom>
              <a:blipFill>
                <a:blip r:embed="rId6"/>
                <a:stretch>
                  <a:fillRect l="-1817" t="-16049" b="-35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5FE262-FBCF-49BA-A61E-A2C445B78365}"/>
                  </a:ext>
                </a:extLst>
              </p:cNvPr>
              <p:cNvSpPr txBox="1"/>
              <p:nvPr/>
            </p:nvSpPr>
            <p:spPr>
              <a:xfrm>
                <a:off x="348380" y="4704151"/>
                <a:ext cx="11739785" cy="430887"/>
              </a:xfrm>
              <a:prstGeom prst="rect">
                <a:avLst/>
              </a:prstGeom>
              <a:noFill/>
            </p:spPr>
            <p:txBody>
              <a:bodyPr wrap="square" lIns="0" tIns="0" rIns="0" bIns="0" rtlCol="0">
                <a:spAutoFit/>
              </a:bodyPr>
              <a:lstStyle/>
              <a:p>
                <a:r>
                  <a:rPr lang="en-US" sz="2800" dirty="0">
                    <a:solidFill>
                      <a:schemeClr val="bg1">
                        <a:lumMod val="95000"/>
                      </a:schemeClr>
                    </a:solidFill>
                  </a:rPr>
                  <a:t>Markov Assumption:</a:t>
                </a:r>
                <a14:m>
                  <m:oMath xmlns:m="http://schemas.openxmlformats.org/officeDocument/2006/math">
                    <m:r>
                      <a:rPr lang="en-US" sz="2800" b="0" i="1" smtClean="0">
                        <a:solidFill>
                          <a:schemeClr val="bg1">
                            <a:lumMod val="95000"/>
                          </a:schemeClr>
                        </a:solidFill>
                        <a:latin typeface="Cambria Math" panose="02040503050406030204" pitchFamily="18" charset="0"/>
                      </a:rPr>
                      <m:t> </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 ……,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e>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DB5FE262-FBCF-49BA-A61E-A2C445B78365}"/>
                  </a:ext>
                </a:extLst>
              </p:cNvPr>
              <p:cNvSpPr txBox="1">
                <a:spLocks noRot="1" noChangeAspect="1" noMove="1" noResize="1" noEditPoints="1" noAdjustHandles="1" noChangeArrowheads="1" noChangeShapeType="1" noTextEdit="1"/>
              </p:cNvSpPr>
              <p:nvPr/>
            </p:nvSpPr>
            <p:spPr>
              <a:xfrm>
                <a:off x="348380" y="4704151"/>
                <a:ext cx="11739785" cy="430887"/>
              </a:xfrm>
              <a:prstGeom prst="rect">
                <a:avLst/>
              </a:prstGeom>
              <a:blipFill>
                <a:blip r:embed="rId7"/>
                <a:stretch>
                  <a:fillRect l="-1817" t="-24286" b="-51429"/>
                </a:stretch>
              </a:blipFill>
            </p:spPr>
            <p:txBody>
              <a:bodyPr/>
              <a:lstStyle/>
              <a:p>
                <a:r>
                  <a:rPr lang="en-US">
                    <a:noFill/>
                  </a:rPr>
                  <a:t> </a:t>
                </a:r>
              </a:p>
            </p:txBody>
          </p:sp>
        </mc:Fallback>
      </mc:AlternateContent>
    </p:spTree>
    <p:extLst>
      <p:ext uri="{BB962C8B-B14F-4D97-AF65-F5344CB8AC3E}">
        <p14:creationId xmlns:p14="http://schemas.microsoft.com/office/powerpoint/2010/main" val="328314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EB77-98F9-43A1-B0B4-AFD0AA548C92}"/>
              </a:ext>
            </a:extLst>
          </p:cNvPr>
          <p:cNvSpPr>
            <a:spLocks noGrp="1"/>
          </p:cNvSpPr>
          <p:nvPr>
            <p:ph type="title"/>
          </p:nvPr>
        </p:nvSpPr>
        <p:spPr>
          <a:xfrm>
            <a:off x="1533236" y="166254"/>
            <a:ext cx="9866948" cy="547543"/>
          </a:xfrm>
        </p:spPr>
        <p:txBody>
          <a:bodyPr>
            <a:normAutofit fontScale="90000"/>
          </a:bodyPr>
          <a:lstStyle/>
          <a:p>
            <a:r>
              <a:rPr lang="en-US" dirty="0"/>
              <a:t>Conditional Independence &amp; Chain Rule</a:t>
            </a:r>
          </a:p>
        </p:txBody>
      </p:sp>
      <p:sp>
        <p:nvSpPr>
          <p:cNvPr id="4" name="Slide Number Placeholder 3">
            <a:extLst>
              <a:ext uri="{FF2B5EF4-FFF2-40B4-BE49-F238E27FC236}">
                <a16:creationId xmlns:a16="http://schemas.microsoft.com/office/drawing/2014/main" id="{E00E82BF-E937-4086-A014-C66B0F7C830F}"/>
              </a:ext>
            </a:extLst>
          </p:cNvPr>
          <p:cNvSpPr>
            <a:spLocks noGrp="1"/>
          </p:cNvSpPr>
          <p:nvPr>
            <p:ph type="sldNum" sz="quarter" idx="12"/>
          </p:nvPr>
        </p:nvSpPr>
        <p:spPr/>
        <p:txBody>
          <a:bodyPr/>
          <a:lstStyle/>
          <a:p>
            <a:fld id="{FF2BD96E-3838-45D2-9031-D3AF67C920A5}" type="slidenum">
              <a:rPr lang="en-US" smtClean="0"/>
              <a:pPr/>
              <a:t>25</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58D65B-677B-4878-9D03-A0C7E5387390}"/>
                  </a:ext>
                </a:extLst>
              </p:cNvPr>
              <p:cNvSpPr txBox="1"/>
              <p:nvPr/>
            </p:nvSpPr>
            <p:spPr>
              <a:xfrm>
                <a:off x="843189" y="1087506"/>
                <a:ext cx="38024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𝑅𝑎𝑖𝑛</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𝑇𝑟𝑎𝑓𝑓𝑖𝑐</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𝑈𝑚𝑏𝑟𝑒𝑙𝑙𝑎</m:t>
                          </m:r>
                        </m:e>
                      </m:d>
                    </m:oMath>
                  </m:oMathPara>
                </a14:m>
                <a:endParaRPr lang="en-US" sz="2400" b="0" dirty="0">
                  <a:solidFill>
                    <a:schemeClr val="bg1">
                      <a:lumMod val="95000"/>
                    </a:schemeClr>
                  </a:solidFill>
                </a:endParaRPr>
              </a:p>
            </p:txBody>
          </p:sp>
        </mc:Choice>
        <mc:Fallback xmlns="">
          <p:sp>
            <p:nvSpPr>
              <p:cNvPr id="5" name="TextBox 4">
                <a:extLst>
                  <a:ext uri="{FF2B5EF4-FFF2-40B4-BE49-F238E27FC236}">
                    <a16:creationId xmlns:a16="http://schemas.microsoft.com/office/drawing/2014/main" id="{D858D65B-677B-4878-9D03-A0C7E5387390}"/>
                  </a:ext>
                </a:extLst>
              </p:cNvPr>
              <p:cNvSpPr txBox="1">
                <a:spLocks noRot="1" noChangeAspect="1" noMove="1" noResize="1" noEditPoints="1" noAdjustHandles="1" noChangeArrowheads="1" noChangeShapeType="1" noTextEdit="1"/>
              </p:cNvSpPr>
              <p:nvPr/>
            </p:nvSpPr>
            <p:spPr>
              <a:xfrm>
                <a:off x="843189" y="1087506"/>
                <a:ext cx="3802451" cy="369332"/>
              </a:xfrm>
              <a:prstGeom prst="rect">
                <a:avLst/>
              </a:prstGeom>
              <a:blipFill>
                <a:blip r:embed="rId2"/>
                <a:stretch>
                  <a:fillRect l="-1282"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FB0F11-180C-4107-B580-2AACA6B5A9B5}"/>
                  </a:ext>
                </a:extLst>
              </p:cNvPr>
              <p:cNvSpPr txBox="1"/>
              <p:nvPr/>
            </p:nvSpPr>
            <p:spPr>
              <a:xfrm>
                <a:off x="7768178" y="1089790"/>
                <a:ext cx="11609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𝑇</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𝑈</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oMath>
                  </m:oMathPara>
                </a14:m>
                <a:endParaRPr lang="en-US" sz="2400" b="0" dirty="0">
                  <a:solidFill>
                    <a:schemeClr val="bg1">
                      <a:lumMod val="95000"/>
                    </a:schemeClr>
                  </a:solidFill>
                </a:endParaRPr>
              </a:p>
            </p:txBody>
          </p:sp>
        </mc:Choice>
        <mc:Fallback xmlns="">
          <p:sp>
            <p:nvSpPr>
              <p:cNvPr id="6" name="TextBox 5">
                <a:extLst>
                  <a:ext uri="{FF2B5EF4-FFF2-40B4-BE49-F238E27FC236}">
                    <a16:creationId xmlns:a16="http://schemas.microsoft.com/office/drawing/2014/main" id="{EDFB0F11-180C-4107-B580-2AACA6B5A9B5}"/>
                  </a:ext>
                </a:extLst>
              </p:cNvPr>
              <p:cNvSpPr txBox="1">
                <a:spLocks noRot="1" noChangeAspect="1" noMove="1" noResize="1" noEditPoints="1" noAdjustHandles="1" noChangeArrowheads="1" noChangeShapeType="1" noTextEdit="1"/>
              </p:cNvSpPr>
              <p:nvPr/>
            </p:nvSpPr>
            <p:spPr>
              <a:xfrm>
                <a:off x="7768178" y="1089790"/>
                <a:ext cx="1160959" cy="369332"/>
              </a:xfrm>
              <a:prstGeom prst="rect">
                <a:avLst/>
              </a:prstGeom>
              <a:blipFill>
                <a:blip r:embed="rId3"/>
                <a:stretch>
                  <a:fillRect l="-5236" r="-4712"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120A22-9B1B-4A73-BF3E-C6BA13AE9928}"/>
                  </a:ext>
                </a:extLst>
              </p:cNvPr>
              <p:cNvSpPr txBox="1"/>
              <p:nvPr/>
            </p:nvSpPr>
            <p:spPr>
              <a:xfrm>
                <a:off x="7768178" y="1650449"/>
                <a:ext cx="27285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ea typeface="Cambria Math" panose="02040503050406030204" pitchFamily="18" charset="0"/>
                            </a:rPr>
                            <m:t>𝑈</m:t>
                          </m:r>
                        </m:e>
                        <m:e>
                          <m:r>
                            <a:rPr lang="en-US" sz="2400" b="0" i="1" smtClean="0">
                              <a:solidFill>
                                <a:schemeClr val="bg1">
                                  <a:lumMod val="95000"/>
                                </a:schemeClr>
                              </a:solidFill>
                              <a:latin typeface="Cambria Math" panose="02040503050406030204" pitchFamily="18" charset="0"/>
                              <a:ea typeface="Cambria Math" panose="02040503050406030204" pitchFamily="18" charset="0"/>
                            </a:rPr>
                            <m:t>𝑇</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e>
                      </m:d>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𝑃</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𝑈</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7" name="TextBox 6">
                <a:extLst>
                  <a:ext uri="{FF2B5EF4-FFF2-40B4-BE49-F238E27FC236}">
                    <a16:creationId xmlns:a16="http://schemas.microsoft.com/office/drawing/2014/main" id="{BF120A22-9B1B-4A73-BF3E-C6BA13AE9928}"/>
                  </a:ext>
                </a:extLst>
              </p:cNvPr>
              <p:cNvSpPr txBox="1">
                <a:spLocks noRot="1" noChangeAspect="1" noMove="1" noResize="1" noEditPoints="1" noAdjustHandles="1" noChangeArrowheads="1" noChangeShapeType="1" noTextEdit="1"/>
              </p:cNvSpPr>
              <p:nvPr/>
            </p:nvSpPr>
            <p:spPr>
              <a:xfrm>
                <a:off x="7768178" y="1650449"/>
                <a:ext cx="2728504" cy="369332"/>
              </a:xfrm>
              <a:prstGeom prst="rect">
                <a:avLst/>
              </a:prstGeom>
              <a:blipFill>
                <a:blip r:embed="rId4"/>
                <a:stretch>
                  <a:fillRect l="-2009" r="-3348"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A0EA398-B8B9-41B7-A6A2-3D0B79D34973}"/>
                  </a:ext>
                </a:extLst>
              </p:cNvPr>
              <p:cNvSpPr txBox="1"/>
              <p:nvPr/>
            </p:nvSpPr>
            <p:spPr>
              <a:xfrm>
                <a:off x="7768178" y="2211108"/>
                <a:ext cx="27003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𝑇</m:t>
                          </m:r>
                        </m:e>
                        <m:e>
                          <m:r>
                            <a:rPr lang="en-US" sz="2400" b="0" i="1" smtClean="0">
                              <a:solidFill>
                                <a:schemeClr val="bg1">
                                  <a:lumMod val="95000"/>
                                </a:schemeClr>
                              </a:solidFill>
                              <a:latin typeface="Cambria Math" panose="02040503050406030204" pitchFamily="18" charset="0"/>
                              <a:ea typeface="Cambria Math" panose="02040503050406030204" pitchFamily="18" charset="0"/>
                            </a:rPr>
                            <m:t>𝑈</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e>
                      </m:d>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𝑃</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𝑇</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A0EA398-B8B9-41B7-A6A2-3D0B79D34973}"/>
                  </a:ext>
                </a:extLst>
              </p:cNvPr>
              <p:cNvSpPr txBox="1">
                <a:spLocks noRot="1" noChangeAspect="1" noMove="1" noResize="1" noEditPoints="1" noAdjustHandles="1" noChangeArrowheads="1" noChangeShapeType="1" noTextEdit="1"/>
              </p:cNvSpPr>
              <p:nvPr/>
            </p:nvSpPr>
            <p:spPr>
              <a:xfrm>
                <a:off x="7768178" y="2211108"/>
                <a:ext cx="2700355" cy="369332"/>
              </a:xfrm>
              <a:prstGeom prst="rect">
                <a:avLst/>
              </a:prstGeom>
              <a:blipFill>
                <a:blip r:embed="rId5"/>
                <a:stretch>
                  <a:fillRect l="-2032" r="-3612"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D801CD-8724-4A23-BBF4-7BCB567CF1F9}"/>
                  </a:ext>
                </a:extLst>
              </p:cNvPr>
              <p:cNvSpPr txBox="1"/>
              <p:nvPr/>
            </p:nvSpPr>
            <p:spPr>
              <a:xfrm>
                <a:off x="7768177" y="2771767"/>
                <a:ext cx="36736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𝑇</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𝑈</m:t>
                          </m:r>
                        </m:e>
                        <m:e>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e>
                      </m:d>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ea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ea typeface="Cambria Math" panose="02040503050406030204" pitchFamily="18" charset="0"/>
                            </a:rPr>
                            <m:t>𝑇</m:t>
                          </m:r>
                        </m:e>
                        <m:e>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e>
                      </m:d>
                      <m:r>
                        <a:rPr lang="en-US" sz="2400" b="0" i="1" smtClean="0">
                          <a:solidFill>
                            <a:schemeClr val="bg1">
                              <a:lumMod val="95000"/>
                            </a:schemeClr>
                          </a:solidFill>
                          <a:latin typeface="Cambria Math" panose="02040503050406030204" pitchFamily="18" charset="0"/>
                          <a:ea typeface="Cambria Math" panose="02040503050406030204" pitchFamily="18" charset="0"/>
                        </a:rPr>
                        <m:t>𝑃</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𝑈</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r>
                        <a:rPr lang="en-US" sz="2400" b="0" i="1" smtClean="0">
                          <a:solidFill>
                            <a:schemeClr val="bg1">
                              <a:lumMod val="95000"/>
                            </a:schemeClr>
                          </a:solidFill>
                          <a:latin typeface="Cambria Math" panose="02040503050406030204" pitchFamily="18" charset="0"/>
                          <a:ea typeface="Cambria Math" panose="02040503050406030204" pitchFamily="18" charset="0"/>
                        </a:rPr>
                        <m:t>𝑅</m:t>
                      </m:r>
                      <m:r>
                        <a:rPr lang="en-US" sz="2400" b="0" i="1" smtClean="0">
                          <a:solidFill>
                            <a:schemeClr val="bg1">
                              <a:lumMod val="95000"/>
                            </a:schemeClr>
                          </a:solidFill>
                          <a:latin typeface="Cambria Math" panose="02040503050406030204" pitchFamily="18" charset="0"/>
                          <a:ea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9" name="TextBox 8">
                <a:extLst>
                  <a:ext uri="{FF2B5EF4-FFF2-40B4-BE49-F238E27FC236}">
                    <a16:creationId xmlns:a16="http://schemas.microsoft.com/office/drawing/2014/main" id="{57D801CD-8724-4A23-BBF4-7BCB567CF1F9}"/>
                  </a:ext>
                </a:extLst>
              </p:cNvPr>
              <p:cNvSpPr txBox="1">
                <a:spLocks noRot="1" noChangeAspect="1" noMove="1" noResize="1" noEditPoints="1" noAdjustHandles="1" noChangeArrowheads="1" noChangeShapeType="1" noTextEdit="1"/>
              </p:cNvSpPr>
              <p:nvPr/>
            </p:nvSpPr>
            <p:spPr>
              <a:xfrm>
                <a:off x="7768177" y="2771767"/>
                <a:ext cx="3673698" cy="369332"/>
              </a:xfrm>
              <a:prstGeom prst="rect">
                <a:avLst/>
              </a:prstGeom>
              <a:blipFill>
                <a:blip r:embed="rId6"/>
                <a:stretch>
                  <a:fillRect l="-1327" r="-2488"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78675D-9DFA-4BD5-84D6-29BB00D6A0CA}"/>
                  </a:ext>
                </a:extLst>
              </p:cNvPr>
              <p:cNvSpPr txBox="1"/>
              <p:nvPr/>
            </p:nvSpPr>
            <p:spPr>
              <a:xfrm>
                <a:off x="764477" y="3741945"/>
                <a:ext cx="112994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i="1">
                              <a:solidFill>
                                <a:schemeClr val="bg1">
                                  <a:lumMod val="95000"/>
                                </a:schemeClr>
                              </a:solidFill>
                              <a:latin typeface="Cambria Math" panose="02040503050406030204" pitchFamily="18" charset="0"/>
                            </a:rPr>
                            <m:t>𝑅𝑎𝑖𝑛</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𝑇𝑟𝑎𝑓𝑓𝑖𝑐</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𝑈𝑚𝑏𝑟𝑒𝑙𝑙𝑎</m:t>
                          </m:r>
                        </m:e>
                      </m:d>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𝑅𝑎𝑖𝑛</m:t>
                          </m:r>
                        </m:e>
                      </m:d>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𝑇𝑟𝑎𝑓𝑓𝑖𝑐</m:t>
                          </m:r>
                        </m:e>
                        <m:e>
                          <m:r>
                            <a:rPr lang="en-US" sz="2400" b="0" i="1" smtClean="0">
                              <a:solidFill>
                                <a:schemeClr val="bg1">
                                  <a:lumMod val="95000"/>
                                </a:schemeClr>
                              </a:solidFill>
                              <a:latin typeface="Cambria Math" panose="02040503050406030204" pitchFamily="18" charset="0"/>
                            </a:rPr>
                            <m:t>𝑅𝑎𝑖𝑛</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𝑈𝑚𝑏𝑟𝑒𝑙𝑙𝑎</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𝑇𝑟𝑎𝑓𝑓𝑖𝑐</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𝑅𝑎𝑖𝑛</m:t>
                      </m:r>
                      <m:r>
                        <a:rPr lang="en-US" sz="2400" b="0" i="1" smtClean="0">
                          <a:solidFill>
                            <a:schemeClr val="bg1">
                              <a:lumMod val="95000"/>
                            </a:schemeClr>
                          </a:solidFill>
                          <a:latin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10" name="TextBox 9">
                <a:extLst>
                  <a:ext uri="{FF2B5EF4-FFF2-40B4-BE49-F238E27FC236}">
                    <a16:creationId xmlns:a16="http://schemas.microsoft.com/office/drawing/2014/main" id="{2678675D-9DFA-4BD5-84D6-29BB00D6A0CA}"/>
                  </a:ext>
                </a:extLst>
              </p:cNvPr>
              <p:cNvSpPr txBox="1">
                <a:spLocks noRot="1" noChangeAspect="1" noMove="1" noResize="1" noEditPoints="1" noAdjustHandles="1" noChangeArrowheads="1" noChangeShapeType="1" noTextEdit="1"/>
              </p:cNvSpPr>
              <p:nvPr/>
            </p:nvSpPr>
            <p:spPr>
              <a:xfrm>
                <a:off x="764477" y="3741945"/>
                <a:ext cx="11299440" cy="369332"/>
              </a:xfrm>
              <a:prstGeom prst="rect">
                <a:avLst/>
              </a:prstGeom>
              <a:blipFill>
                <a:blip r:embed="rId7"/>
                <a:stretch>
                  <a:fillRect l="-108" r="-431"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DE471A-7E1F-46C7-9FB0-F837E459F2AA}"/>
                  </a:ext>
                </a:extLst>
              </p:cNvPr>
              <p:cNvSpPr txBox="1"/>
              <p:nvPr/>
            </p:nvSpPr>
            <p:spPr>
              <a:xfrm>
                <a:off x="4576795" y="4266104"/>
                <a:ext cx="62860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𝑅𝑎𝑖𝑛</m:t>
                          </m:r>
                        </m:e>
                      </m:d>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𝑇𝑟𝑎𝑓𝑓𝑖𝑐</m:t>
                          </m:r>
                        </m:e>
                        <m:e>
                          <m:r>
                            <a:rPr lang="en-US" sz="2400" b="0" i="1" smtClean="0">
                              <a:solidFill>
                                <a:schemeClr val="bg1">
                                  <a:lumMod val="95000"/>
                                </a:schemeClr>
                              </a:solidFill>
                              <a:latin typeface="Cambria Math" panose="02040503050406030204" pitchFamily="18" charset="0"/>
                            </a:rPr>
                            <m:t>𝑅𝑎𝑖𝑛</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𝑈𝑚𝑏𝑟𝑒𝑙𝑙𝑎</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𝑅𝑎𝑖𝑛</m:t>
                      </m:r>
                      <m:r>
                        <a:rPr lang="en-US" sz="2400" b="0" i="1" smtClean="0">
                          <a:solidFill>
                            <a:schemeClr val="bg1">
                              <a:lumMod val="95000"/>
                            </a:schemeClr>
                          </a:solidFill>
                          <a:latin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11" name="TextBox 10">
                <a:extLst>
                  <a:ext uri="{FF2B5EF4-FFF2-40B4-BE49-F238E27FC236}">
                    <a16:creationId xmlns:a16="http://schemas.microsoft.com/office/drawing/2014/main" id="{FCDE471A-7E1F-46C7-9FB0-F837E459F2AA}"/>
                  </a:ext>
                </a:extLst>
              </p:cNvPr>
              <p:cNvSpPr txBox="1">
                <a:spLocks noRot="1" noChangeAspect="1" noMove="1" noResize="1" noEditPoints="1" noAdjustHandles="1" noChangeArrowheads="1" noChangeShapeType="1" noTextEdit="1"/>
              </p:cNvSpPr>
              <p:nvPr/>
            </p:nvSpPr>
            <p:spPr>
              <a:xfrm>
                <a:off x="4576795" y="4266104"/>
                <a:ext cx="6286080" cy="369332"/>
              </a:xfrm>
              <a:prstGeom prst="rect">
                <a:avLst/>
              </a:prstGeom>
              <a:blipFill>
                <a:blip r:embed="rId8"/>
                <a:stretch>
                  <a:fillRect r="-1164" b="-36667"/>
                </a:stretch>
              </a:blipFill>
            </p:spPr>
            <p:txBody>
              <a:bodyPr/>
              <a:lstStyle/>
              <a:p>
                <a:r>
                  <a:rPr lang="en-US">
                    <a:noFill/>
                  </a:rPr>
                  <a:t> </a:t>
                </a:r>
              </a:p>
            </p:txBody>
          </p:sp>
        </mc:Fallback>
      </mc:AlternateContent>
    </p:spTree>
    <p:extLst>
      <p:ext uri="{BB962C8B-B14F-4D97-AF65-F5344CB8AC3E}">
        <p14:creationId xmlns:p14="http://schemas.microsoft.com/office/powerpoint/2010/main" val="26620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545F-81C2-4998-BA35-278A2BC41F94}"/>
              </a:ext>
            </a:extLst>
          </p:cNvPr>
          <p:cNvSpPr>
            <a:spLocks noGrp="1"/>
          </p:cNvSpPr>
          <p:nvPr>
            <p:ph type="title"/>
          </p:nvPr>
        </p:nvSpPr>
        <p:spPr/>
        <p:txBody>
          <a:bodyPr>
            <a:normAutofit fontScale="90000"/>
          </a:bodyPr>
          <a:lstStyle/>
          <a:p>
            <a:r>
              <a:rPr lang="en-US" dirty="0"/>
              <a:t>Bayes’ Rule: Revisited</a:t>
            </a:r>
          </a:p>
        </p:txBody>
      </p:sp>
      <p:sp>
        <p:nvSpPr>
          <p:cNvPr id="4" name="Slide Number Placeholder 3">
            <a:extLst>
              <a:ext uri="{FF2B5EF4-FFF2-40B4-BE49-F238E27FC236}">
                <a16:creationId xmlns:a16="http://schemas.microsoft.com/office/drawing/2014/main" id="{8B6B2A31-6099-4139-B3D8-190509ED4F34}"/>
              </a:ext>
            </a:extLst>
          </p:cNvPr>
          <p:cNvSpPr>
            <a:spLocks noGrp="1"/>
          </p:cNvSpPr>
          <p:nvPr>
            <p:ph type="sldNum" sz="quarter" idx="12"/>
          </p:nvPr>
        </p:nvSpPr>
        <p:spPr/>
        <p:txBody>
          <a:bodyPr/>
          <a:lstStyle/>
          <a:p>
            <a:fld id="{FF2BD96E-3838-45D2-9031-D3AF67C920A5}" type="slidenum">
              <a:rPr lang="en-US" smtClean="0"/>
              <a:pPr/>
              <a:t>26</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E450C9-0CFA-4CD7-9092-0F395E0E222E}"/>
                  </a:ext>
                </a:extLst>
              </p:cNvPr>
              <p:cNvSpPr txBox="1"/>
              <p:nvPr/>
            </p:nvSpPr>
            <p:spPr>
              <a:xfrm>
                <a:off x="4099666" y="944944"/>
                <a:ext cx="3727036" cy="9126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h</m:t>
                          </m:r>
                        </m:e>
                        <m:e>
                          <m:r>
                            <a:rPr lang="en-US" sz="2800" b="0" i="1" smtClean="0">
                              <a:solidFill>
                                <a:schemeClr val="bg1">
                                  <a:lumMod val="95000"/>
                                </a:schemeClr>
                              </a:solidFill>
                              <a:latin typeface="Cambria Math" panose="02040503050406030204" pitchFamily="18" charset="0"/>
                            </a:rPr>
                            <m:t>𝑒</m:t>
                          </m:r>
                        </m:e>
                      </m:d>
                      <m:r>
                        <a:rPr lang="en-US" sz="2800" b="0" i="1" smtClean="0">
                          <a:solidFill>
                            <a:schemeClr val="bg1">
                              <a:lumMod val="95000"/>
                            </a:schemeClr>
                          </a:solidFill>
                          <a:latin typeface="Cambria Math" panose="02040503050406030204" pitchFamily="18" charset="0"/>
                        </a:rPr>
                        <m:t>= </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𝑒</m:t>
                              </m:r>
                            </m:e>
                            <m:e>
                              <m:r>
                                <a:rPr lang="en-US" sz="2800" b="0" i="1" smtClean="0">
                                  <a:solidFill>
                                    <a:schemeClr val="bg1">
                                      <a:lumMod val="95000"/>
                                    </a:schemeClr>
                                  </a:solidFill>
                                  <a:latin typeface="Cambria Math" panose="02040503050406030204" pitchFamily="18" charset="0"/>
                                </a:rPr>
                                <m:t>h</m:t>
                              </m:r>
                            </m:e>
                          </m:d>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h</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𝑒</m:t>
                          </m:r>
                          <m:r>
                            <a:rPr lang="en-US" sz="2800" b="0" i="1" smtClean="0">
                              <a:solidFill>
                                <a:schemeClr val="bg1">
                                  <a:lumMod val="95000"/>
                                </a:schemeClr>
                              </a:solidFill>
                              <a:latin typeface="Cambria Math" panose="02040503050406030204" pitchFamily="18" charset="0"/>
                            </a:rPr>
                            <m:t>)</m:t>
                          </m:r>
                        </m:den>
                      </m:f>
                    </m:oMath>
                  </m:oMathPara>
                </a14:m>
                <a:endParaRPr lang="en-US" sz="2800" dirty="0">
                  <a:solidFill>
                    <a:schemeClr val="bg1">
                      <a:lumMod val="95000"/>
                    </a:schemeClr>
                  </a:solidFill>
                </a:endParaRPr>
              </a:p>
            </p:txBody>
          </p:sp>
        </mc:Choice>
        <mc:Fallback xmlns="">
          <p:sp>
            <p:nvSpPr>
              <p:cNvPr id="5" name="TextBox 4">
                <a:extLst>
                  <a:ext uri="{FF2B5EF4-FFF2-40B4-BE49-F238E27FC236}">
                    <a16:creationId xmlns:a16="http://schemas.microsoft.com/office/drawing/2014/main" id="{8FE450C9-0CFA-4CD7-9092-0F395E0E222E}"/>
                  </a:ext>
                </a:extLst>
              </p:cNvPr>
              <p:cNvSpPr txBox="1">
                <a:spLocks noRot="1" noChangeAspect="1" noMove="1" noResize="1" noEditPoints="1" noAdjustHandles="1" noChangeArrowheads="1" noChangeShapeType="1" noTextEdit="1"/>
              </p:cNvSpPr>
              <p:nvPr/>
            </p:nvSpPr>
            <p:spPr>
              <a:xfrm>
                <a:off x="4099666" y="944944"/>
                <a:ext cx="3727036" cy="91262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576B79-4FCC-445A-BEB2-73997B5E6A81}"/>
                  </a:ext>
                </a:extLst>
              </p:cNvPr>
              <p:cNvSpPr txBox="1"/>
              <p:nvPr/>
            </p:nvSpPr>
            <p:spPr>
              <a:xfrm>
                <a:off x="1675547" y="2843772"/>
                <a:ext cx="8840906" cy="9126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𝐶𝑎𝑢𝑠𝑒</m:t>
                          </m:r>
                        </m:e>
                        <m:e>
                          <m:r>
                            <a:rPr lang="en-US" sz="2800" b="0" i="1" smtClean="0">
                              <a:solidFill>
                                <a:schemeClr val="bg1">
                                  <a:lumMod val="95000"/>
                                </a:schemeClr>
                              </a:solidFill>
                              <a:latin typeface="Cambria Math" panose="02040503050406030204" pitchFamily="18" charset="0"/>
                            </a:rPr>
                            <m:t>𝐸𝑓𝑓𝑒𝑐𝑡</m:t>
                          </m:r>
                        </m:e>
                      </m:d>
                      <m:r>
                        <a:rPr lang="en-US" sz="2800" b="0" i="1" smtClean="0">
                          <a:solidFill>
                            <a:schemeClr val="bg1">
                              <a:lumMod val="95000"/>
                            </a:schemeClr>
                          </a:solidFill>
                          <a:latin typeface="Cambria Math" panose="02040503050406030204" pitchFamily="18" charset="0"/>
                        </a:rPr>
                        <m:t>= </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𝐸𝑓𝑓𝑒𝑐𝑡</m:t>
                              </m:r>
                            </m:e>
                            <m:e>
                              <m:r>
                                <a:rPr lang="en-US" sz="2800" b="0" i="1" smtClean="0">
                                  <a:solidFill>
                                    <a:schemeClr val="bg1">
                                      <a:lumMod val="95000"/>
                                    </a:schemeClr>
                                  </a:solidFill>
                                  <a:latin typeface="Cambria Math" panose="02040503050406030204" pitchFamily="18" charset="0"/>
                                </a:rPr>
                                <m:t>𝐶𝑎𝑢𝑠𝑒</m:t>
                              </m:r>
                            </m:e>
                          </m:d>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𝐶𝑎𝑢𝑠𝑒</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𝐸𝑓𝑓𝑒𝑐𝑡</m:t>
                          </m:r>
                          <m:r>
                            <a:rPr lang="en-US" sz="2800" b="0" i="1" smtClean="0">
                              <a:solidFill>
                                <a:schemeClr val="bg1">
                                  <a:lumMod val="95000"/>
                                </a:schemeClr>
                              </a:solidFill>
                              <a:latin typeface="Cambria Math" panose="02040503050406030204" pitchFamily="18" charset="0"/>
                            </a:rPr>
                            <m:t>)</m:t>
                          </m:r>
                        </m:den>
                      </m:f>
                    </m:oMath>
                  </m:oMathPara>
                </a14:m>
                <a:endParaRPr lang="en-US" sz="2800" dirty="0">
                  <a:solidFill>
                    <a:schemeClr val="bg1">
                      <a:lumMod val="95000"/>
                    </a:schemeClr>
                  </a:solidFill>
                </a:endParaRPr>
              </a:p>
            </p:txBody>
          </p:sp>
        </mc:Choice>
        <mc:Fallback xmlns="">
          <p:sp>
            <p:nvSpPr>
              <p:cNvPr id="6" name="TextBox 5">
                <a:extLst>
                  <a:ext uri="{FF2B5EF4-FFF2-40B4-BE49-F238E27FC236}">
                    <a16:creationId xmlns:a16="http://schemas.microsoft.com/office/drawing/2014/main" id="{B3576B79-4FCC-445A-BEB2-73997B5E6A81}"/>
                  </a:ext>
                </a:extLst>
              </p:cNvPr>
              <p:cNvSpPr txBox="1">
                <a:spLocks noRot="1" noChangeAspect="1" noMove="1" noResize="1" noEditPoints="1" noAdjustHandles="1" noChangeArrowheads="1" noChangeShapeType="1" noTextEdit="1"/>
              </p:cNvSpPr>
              <p:nvPr/>
            </p:nvSpPr>
            <p:spPr>
              <a:xfrm>
                <a:off x="1675547" y="2843772"/>
                <a:ext cx="8840906" cy="912622"/>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1268BED-AC6C-4624-90F4-BAA9E1AC88AC}"/>
              </a:ext>
            </a:extLst>
          </p:cNvPr>
          <p:cNvSpPr txBox="1"/>
          <p:nvPr/>
        </p:nvSpPr>
        <p:spPr>
          <a:xfrm>
            <a:off x="348382" y="2156314"/>
            <a:ext cx="6313675" cy="430887"/>
          </a:xfrm>
          <a:prstGeom prst="rect">
            <a:avLst/>
          </a:prstGeom>
          <a:noFill/>
        </p:spPr>
        <p:txBody>
          <a:bodyPr wrap="square" lIns="0" tIns="0" rIns="0" bIns="0" rtlCol="0">
            <a:spAutoFit/>
          </a:bodyPr>
          <a:lstStyle/>
          <a:p>
            <a:r>
              <a:rPr lang="en-US" sz="2800" dirty="0">
                <a:solidFill>
                  <a:srgbClr val="8DD848"/>
                </a:solidFill>
              </a:rPr>
              <a:t>Modelling Causality with Bayes’ Rule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36C9EF-612F-44C2-B861-6C47EADCB55F}"/>
                  </a:ext>
                </a:extLst>
              </p:cNvPr>
              <p:cNvSpPr txBox="1"/>
              <p:nvPr/>
            </p:nvSpPr>
            <p:spPr>
              <a:xfrm>
                <a:off x="1576739" y="4321117"/>
                <a:ext cx="8840906" cy="923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i="1">
                              <a:solidFill>
                                <a:schemeClr val="bg1">
                                  <a:lumMod val="95000"/>
                                </a:schemeClr>
                              </a:solidFill>
                              <a:latin typeface="Cambria Math" panose="02040503050406030204" pitchFamily="18" charset="0"/>
                            </a:rPr>
                            <m:t>𝑓𝑖𝑟𝑒</m:t>
                          </m:r>
                        </m:e>
                        <m:e>
                          <m:r>
                            <a:rPr lang="en-US" sz="2800" i="1">
                              <a:solidFill>
                                <a:schemeClr val="bg1">
                                  <a:lumMod val="95000"/>
                                </a:schemeClr>
                              </a:solidFill>
                              <a:latin typeface="Cambria Math" panose="02040503050406030204" pitchFamily="18" charset="0"/>
                            </a:rPr>
                            <m:t>𝑎𝑙𝑎𝑟𝑚</m:t>
                          </m:r>
                        </m:e>
                      </m:d>
                      <m:r>
                        <a:rPr lang="en-US" sz="2800" b="0" i="1" smtClean="0">
                          <a:solidFill>
                            <a:schemeClr val="bg1">
                              <a:lumMod val="95000"/>
                            </a:schemeClr>
                          </a:solidFill>
                          <a:latin typeface="Cambria Math" panose="02040503050406030204" pitchFamily="18" charset="0"/>
                        </a:rPr>
                        <m:t>= </m:t>
                      </m:r>
                      <m:f>
                        <m:fPr>
                          <m:ctrlPr>
                            <a:rPr lang="en-US" sz="2800" b="0" i="1" smtClean="0">
                              <a:solidFill>
                                <a:schemeClr val="bg1">
                                  <a:lumMod val="95000"/>
                                </a:schemeClr>
                              </a:solidFill>
                              <a:latin typeface="Cambria Math" panose="02040503050406030204" pitchFamily="18" charset="0"/>
                            </a:rPr>
                          </m:ctrlPr>
                        </m:fPr>
                        <m:num>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i="1">
                                  <a:solidFill>
                                    <a:schemeClr val="bg1">
                                      <a:lumMod val="95000"/>
                                    </a:schemeClr>
                                  </a:solidFill>
                                  <a:latin typeface="Cambria Math" panose="02040503050406030204" pitchFamily="18" charset="0"/>
                                </a:rPr>
                                <m:t>𝑎𝑙𝑎𝑟𝑚</m:t>
                              </m:r>
                            </m:e>
                            <m:e>
                              <m:r>
                                <a:rPr lang="en-US" sz="2800" i="1">
                                  <a:solidFill>
                                    <a:schemeClr val="bg1">
                                      <a:lumMod val="95000"/>
                                    </a:schemeClr>
                                  </a:solidFill>
                                  <a:latin typeface="Cambria Math" panose="02040503050406030204" pitchFamily="18" charset="0"/>
                                </a:rPr>
                                <m:t>𝑓𝑖𝑟𝑒</m:t>
                              </m:r>
                            </m:e>
                          </m:d>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𝑓𝑖𝑟𝑒</m:t>
                          </m:r>
                          <m:r>
                            <a:rPr lang="en-US" sz="2800" b="0" i="1" smtClean="0">
                              <a:solidFill>
                                <a:schemeClr val="bg1">
                                  <a:lumMod val="95000"/>
                                </a:schemeClr>
                              </a:solidFill>
                              <a:latin typeface="Cambria Math" panose="02040503050406030204" pitchFamily="18" charset="0"/>
                            </a:rPr>
                            <m:t>)</m:t>
                          </m:r>
                        </m:num>
                        <m:den>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𝑎𝑙𝑎𝑟𝑚</m:t>
                          </m:r>
                          <m:r>
                            <a:rPr lang="en-US" sz="2800" b="0" i="1" smtClean="0">
                              <a:solidFill>
                                <a:schemeClr val="bg1">
                                  <a:lumMod val="95000"/>
                                </a:schemeClr>
                              </a:solidFill>
                              <a:latin typeface="Cambria Math" panose="02040503050406030204" pitchFamily="18" charset="0"/>
                            </a:rPr>
                            <m:t>)</m:t>
                          </m:r>
                        </m:den>
                      </m:f>
                    </m:oMath>
                  </m:oMathPara>
                </a14:m>
                <a:endParaRPr lang="en-US" sz="28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F136C9EF-612F-44C2-B861-6C47EADCB55F}"/>
                  </a:ext>
                </a:extLst>
              </p:cNvPr>
              <p:cNvSpPr txBox="1">
                <a:spLocks noRot="1" noChangeAspect="1" noMove="1" noResize="1" noEditPoints="1" noAdjustHandles="1" noChangeArrowheads="1" noChangeShapeType="1" noTextEdit="1"/>
              </p:cNvSpPr>
              <p:nvPr/>
            </p:nvSpPr>
            <p:spPr>
              <a:xfrm>
                <a:off x="1576739" y="4321117"/>
                <a:ext cx="8840906" cy="923073"/>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CB9FDF4-FD5B-44A5-B7BC-A92CF1264CB3}"/>
              </a:ext>
            </a:extLst>
          </p:cNvPr>
          <p:cNvSpPr txBox="1"/>
          <p:nvPr/>
        </p:nvSpPr>
        <p:spPr>
          <a:xfrm>
            <a:off x="348382" y="3918857"/>
            <a:ext cx="2937429" cy="830997"/>
          </a:xfrm>
          <a:prstGeom prst="rect">
            <a:avLst/>
          </a:prstGeom>
          <a:noFill/>
        </p:spPr>
        <p:txBody>
          <a:bodyPr wrap="square" rtlCol="0">
            <a:spAutoFit/>
          </a:bodyPr>
          <a:lstStyle/>
          <a:p>
            <a:r>
              <a:rPr lang="en-US" sz="2400" dirty="0">
                <a:solidFill>
                  <a:srgbClr val="FFC000"/>
                </a:solidFill>
              </a:rPr>
              <a:t>Diagnostic probability</a:t>
            </a:r>
          </a:p>
        </p:txBody>
      </p:sp>
      <p:cxnSp>
        <p:nvCxnSpPr>
          <p:cNvPr id="11" name="Straight Arrow Connector 10">
            <a:extLst>
              <a:ext uri="{FF2B5EF4-FFF2-40B4-BE49-F238E27FC236}">
                <a16:creationId xmlns:a16="http://schemas.microsoft.com/office/drawing/2014/main" id="{5DDD64BB-931D-405B-9999-F554BAFCD857}"/>
              </a:ext>
            </a:extLst>
          </p:cNvPr>
          <p:cNvCxnSpPr/>
          <p:nvPr/>
        </p:nvCxnSpPr>
        <p:spPr>
          <a:xfrm flipV="1">
            <a:off x="1909187" y="3506875"/>
            <a:ext cx="1688123" cy="66319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32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22EC-B34C-4281-9EF3-89D8606291DB}"/>
              </a:ext>
            </a:extLst>
          </p:cNvPr>
          <p:cNvSpPr>
            <a:spLocks noGrp="1"/>
          </p:cNvSpPr>
          <p:nvPr>
            <p:ph type="title"/>
          </p:nvPr>
        </p:nvSpPr>
        <p:spPr/>
        <p:txBody>
          <a:bodyPr>
            <a:normAutofit fontScale="90000"/>
          </a:bodyPr>
          <a:lstStyle/>
          <a:p>
            <a:r>
              <a:rPr lang="en-US" dirty="0"/>
              <a:t>Bayesian Networks</a:t>
            </a:r>
          </a:p>
        </p:txBody>
      </p:sp>
      <p:sp>
        <p:nvSpPr>
          <p:cNvPr id="4" name="Slide Number Placeholder 3">
            <a:extLst>
              <a:ext uri="{FF2B5EF4-FFF2-40B4-BE49-F238E27FC236}">
                <a16:creationId xmlns:a16="http://schemas.microsoft.com/office/drawing/2014/main" id="{80CD8E86-6B33-4777-964B-585D1F620F1E}"/>
              </a:ext>
            </a:extLst>
          </p:cNvPr>
          <p:cNvSpPr>
            <a:spLocks noGrp="1"/>
          </p:cNvSpPr>
          <p:nvPr>
            <p:ph type="sldNum" sz="quarter" idx="12"/>
          </p:nvPr>
        </p:nvSpPr>
        <p:spPr/>
        <p:txBody>
          <a:bodyPr/>
          <a:lstStyle/>
          <a:p>
            <a:fld id="{FF2BD96E-3838-45D2-9031-D3AF67C920A5}" type="slidenum">
              <a:rPr lang="en-US" smtClean="0"/>
              <a:pPr/>
              <a:t>27</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036EB-13CC-45A9-AABA-B0C7D772BFDF}"/>
                  </a:ext>
                </a:extLst>
              </p:cNvPr>
              <p:cNvSpPr txBox="1"/>
              <p:nvPr/>
            </p:nvSpPr>
            <p:spPr>
              <a:xfrm>
                <a:off x="810607" y="1040947"/>
                <a:ext cx="11177077" cy="861774"/>
              </a:xfrm>
              <a:prstGeom prst="rect">
                <a:avLst/>
              </a:prstGeom>
              <a:noFill/>
            </p:spPr>
            <p:txBody>
              <a:bodyPr wrap="square" lIns="0" tIns="0" rIns="0" bIns="0" rtlCol="0">
                <a:spAutoFit/>
              </a:bodyPr>
              <a:lstStyle/>
              <a:p>
                <a:r>
                  <a:rPr lang="en-US" sz="2800" dirty="0">
                    <a:solidFill>
                      <a:srgbClr val="8DD848"/>
                    </a:solidFill>
                  </a:rPr>
                  <a:t>Given a random variable </a:t>
                </a:r>
                <a14:m>
                  <m:oMath xmlns:m="http://schemas.openxmlformats.org/officeDocument/2006/math">
                    <m:r>
                      <a:rPr lang="en-US" sz="2800" b="0" i="1" smtClean="0">
                        <a:solidFill>
                          <a:srgbClr val="8DD848"/>
                        </a:solidFill>
                        <a:latin typeface="Cambria Math" panose="02040503050406030204" pitchFamily="18" charset="0"/>
                      </a:rPr>
                      <m:t>𝑋</m:t>
                    </m:r>
                  </m:oMath>
                </a14:m>
                <a:r>
                  <a:rPr lang="en-US" sz="2800" dirty="0">
                    <a:solidFill>
                      <a:srgbClr val="8DD848"/>
                    </a:solidFill>
                  </a:rPr>
                  <a:t>, a small set of variables may directly affect </a:t>
                </a:r>
                <a14:m>
                  <m:oMath xmlns:m="http://schemas.openxmlformats.org/officeDocument/2006/math">
                    <m:r>
                      <a:rPr lang="en-US" sz="2800" i="1">
                        <a:solidFill>
                          <a:srgbClr val="8DD848"/>
                        </a:solidFill>
                        <a:latin typeface="Cambria Math" panose="02040503050406030204" pitchFamily="18" charset="0"/>
                      </a:rPr>
                      <m:t>𝑋</m:t>
                    </m:r>
                  </m:oMath>
                </a14:m>
                <a:r>
                  <a:rPr lang="en-US" sz="2800" dirty="0">
                    <a:solidFill>
                      <a:srgbClr val="8DD848"/>
                    </a:solidFill>
                  </a:rPr>
                  <a:t>’s value   </a:t>
                </a:r>
              </a:p>
            </p:txBody>
          </p:sp>
        </mc:Choice>
        <mc:Fallback xmlns="">
          <p:sp>
            <p:nvSpPr>
              <p:cNvPr id="5" name="TextBox 4">
                <a:extLst>
                  <a:ext uri="{FF2B5EF4-FFF2-40B4-BE49-F238E27FC236}">
                    <a16:creationId xmlns:a16="http://schemas.microsoft.com/office/drawing/2014/main" id="{6E2036EB-13CC-45A9-AABA-B0C7D772BFDF}"/>
                  </a:ext>
                </a:extLst>
              </p:cNvPr>
              <p:cNvSpPr txBox="1">
                <a:spLocks noRot="1" noChangeAspect="1" noMove="1" noResize="1" noEditPoints="1" noAdjustHandles="1" noChangeArrowheads="1" noChangeShapeType="1" noTextEdit="1"/>
              </p:cNvSpPr>
              <p:nvPr/>
            </p:nvSpPr>
            <p:spPr>
              <a:xfrm>
                <a:off x="810607" y="1040947"/>
                <a:ext cx="11177077" cy="861774"/>
              </a:xfrm>
              <a:prstGeom prst="rect">
                <a:avLst/>
              </a:prstGeom>
              <a:blipFill>
                <a:blip r:embed="rId2"/>
                <a:stretch>
                  <a:fillRect l="-1964" t="-12057" r="-2346" b="-24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F49B582-CEF0-48AD-A9E2-1AD08B3614F8}"/>
                  </a:ext>
                </a:extLst>
              </p:cNvPr>
              <p:cNvSpPr txBox="1"/>
              <p:nvPr/>
            </p:nvSpPr>
            <p:spPr>
              <a:xfrm>
                <a:off x="1797021" y="2204983"/>
                <a:ext cx="9945929" cy="861774"/>
              </a:xfrm>
              <a:prstGeom prst="rect">
                <a:avLst/>
              </a:prstGeom>
              <a:noFill/>
            </p:spPr>
            <p:txBody>
              <a:bodyPr wrap="square" lIns="0" tIns="0" rIns="0" bIns="0" rtlCol="0">
                <a:spAutoFit/>
              </a:bodyPr>
              <a:lstStyle/>
              <a:p>
                <a14:m>
                  <m:oMath xmlns:m="http://schemas.openxmlformats.org/officeDocument/2006/math">
                    <m:r>
                      <a:rPr lang="en-US" sz="2800" b="0" i="1" smtClean="0">
                        <a:solidFill>
                          <a:srgbClr val="8DD848"/>
                        </a:solidFill>
                        <a:latin typeface="Cambria Math" panose="02040503050406030204" pitchFamily="18" charset="0"/>
                      </a:rPr>
                      <m:t>𝑋</m:t>
                    </m:r>
                  </m:oMath>
                </a14:m>
                <a:r>
                  <a:rPr lang="en-US" sz="2800" dirty="0">
                    <a:solidFill>
                      <a:srgbClr val="8DD848"/>
                    </a:solidFill>
                  </a:rPr>
                  <a:t> is conditionally independent of other variables given values for the directly affecting variables   </a:t>
                </a:r>
              </a:p>
            </p:txBody>
          </p:sp>
        </mc:Choice>
        <mc:Fallback xmlns="">
          <p:sp>
            <p:nvSpPr>
              <p:cNvPr id="6" name="TextBox 5">
                <a:extLst>
                  <a:ext uri="{FF2B5EF4-FFF2-40B4-BE49-F238E27FC236}">
                    <a16:creationId xmlns:a16="http://schemas.microsoft.com/office/drawing/2014/main" id="{2F49B582-CEF0-48AD-A9E2-1AD08B3614F8}"/>
                  </a:ext>
                </a:extLst>
              </p:cNvPr>
              <p:cNvSpPr txBox="1">
                <a:spLocks noRot="1" noChangeAspect="1" noMove="1" noResize="1" noEditPoints="1" noAdjustHandles="1" noChangeArrowheads="1" noChangeShapeType="1" noTextEdit="1"/>
              </p:cNvSpPr>
              <p:nvPr/>
            </p:nvSpPr>
            <p:spPr>
              <a:xfrm>
                <a:off x="1797021" y="2204983"/>
                <a:ext cx="9945929" cy="861774"/>
              </a:xfrm>
              <a:prstGeom prst="rect">
                <a:avLst/>
              </a:prstGeom>
              <a:blipFill>
                <a:blip r:embed="rId3"/>
                <a:stretch>
                  <a:fillRect l="-2207" t="-12057" b="-24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571A9316-8022-4E4C-BC87-72D7B21A57C1}"/>
                  </a:ext>
                </a:extLst>
              </p:cNvPr>
              <p:cNvSpPr/>
              <p:nvPr/>
            </p:nvSpPr>
            <p:spPr>
              <a:xfrm>
                <a:off x="3677698" y="3336053"/>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m:oMathPara>
                </a14:m>
                <a:endParaRPr lang="en-US" dirty="0"/>
              </a:p>
            </p:txBody>
          </p:sp>
        </mc:Choice>
        <mc:Fallback xmlns="">
          <p:sp>
            <p:nvSpPr>
              <p:cNvPr id="7" name="Oval 6">
                <a:extLst>
                  <a:ext uri="{FF2B5EF4-FFF2-40B4-BE49-F238E27FC236}">
                    <a16:creationId xmlns:a16="http://schemas.microsoft.com/office/drawing/2014/main" id="{571A9316-8022-4E4C-BC87-72D7B21A57C1}"/>
                  </a:ext>
                </a:extLst>
              </p:cNvPr>
              <p:cNvSpPr>
                <a:spLocks noRot="1" noChangeAspect="1" noMove="1" noResize="1" noEditPoints="1" noAdjustHandles="1" noChangeArrowheads="1" noChangeShapeType="1" noTextEdit="1"/>
              </p:cNvSpPr>
              <p:nvPr/>
            </p:nvSpPr>
            <p:spPr>
              <a:xfrm>
                <a:off x="3677698" y="3336053"/>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1471AC50-C61A-4956-AF6E-1267C7DD6102}"/>
                  </a:ext>
                </a:extLst>
              </p:cNvPr>
              <p:cNvSpPr/>
              <p:nvPr/>
            </p:nvSpPr>
            <p:spPr>
              <a:xfrm>
                <a:off x="4875127" y="3336053"/>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𝑘</m:t>
                          </m:r>
                        </m:sub>
                      </m:sSub>
                    </m:oMath>
                  </m:oMathPara>
                </a14:m>
                <a:endParaRPr lang="en-US" dirty="0"/>
              </a:p>
            </p:txBody>
          </p:sp>
        </mc:Choice>
        <mc:Fallback xmlns="">
          <p:sp>
            <p:nvSpPr>
              <p:cNvPr id="8" name="Oval 7">
                <a:extLst>
                  <a:ext uri="{FF2B5EF4-FFF2-40B4-BE49-F238E27FC236}">
                    <a16:creationId xmlns:a16="http://schemas.microsoft.com/office/drawing/2014/main" id="{1471AC50-C61A-4956-AF6E-1267C7DD6102}"/>
                  </a:ext>
                </a:extLst>
              </p:cNvPr>
              <p:cNvSpPr>
                <a:spLocks noRot="1" noChangeAspect="1" noMove="1" noResize="1" noEditPoints="1" noAdjustHandles="1" noChangeArrowheads="1" noChangeShapeType="1" noTextEdit="1"/>
              </p:cNvSpPr>
              <p:nvPr/>
            </p:nvSpPr>
            <p:spPr>
              <a:xfrm>
                <a:off x="4875127" y="3336053"/>
                <a:ext cx="673240" cy="663192"/>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06FC3686-2217-4CB9-85B9-47A5B7D527D5}"/>
                  </a:ext>
                </a:extLst>
              </p:cNvPr>
              <p:cNvSpPr/>
              <p:nvPr/>
            </p:nvSpPr>
            <p:spPr>
              <a:xfrm>
                <a:off x="7278358" y="3336053"/>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sub>
                      </m:sSub>
                    </m:oMath>
                  </m:oMathPara>
                </a14:m>
                <a:endParaRPr lang="en-US" dirty="0"/>
              </a:p>
            </p:txBody>
          </p:sp>
        </mc:Choice>
        <mc:Fallback xmlns="">
          <p:sp>
            <p:nvSpPr>
              <p:cNvPr id="9" name="Oval 8">
                <a:extLst>
                  <a:ext uri="{FF2B5EF4-FFF2-40B4-BE49-F238E27FC236}">
                    <a16:creationId xmlns:a16="http://schemas.microsoft.com/office/drawing/2014/main" id="{06FC3686-2217-4CB9-85B9-47A5B7D527D5}"/>
                  </a:ext>
                </a:extLst>
              </p:cNvPr>
              <p:cNvSpPr>
                <a:spLocks noRot="1" noChangeAspect="1" noMove="1" noResize="1" noEditPoints="1" noAdjustHandles="1" noChangeArrowheads="1" noChangeShapeType="1" noTextEdit="1"/>
              </p:cNvSpPr>
              <p:nvPr/>
            </p:nvSpPr>
            <p:spPr>
              <a:xfrm>
                <a:off x="7278358" y="3336053"/>
                <a:ext cx="673240" cy="663192"/>
              </a:xfrm>
              <a:prstGeom prst="ellipse">
                <a:avLst/>
              </a:prstGeom>
              <a:blipFill>
                <a:blip r:embed="rId6"/>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A07FF58-0776-4581-95DA-800EF857DAFE}"/>
                  </a:ext>
                </a:extLst>
              </p:cNvPr>
              <p:cNvSpPr/>
              <p:nvPr/>
            </p:nvSpPr>
            <p:spPr>
              <a:xfrm>
                <a:off x="5548367" y="5264394"/>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dirty="0"/>
              </a:p>
            </p:txBody>
          </p:sp>
        </mc:Choice>
        <mc:Fallback xmlns="">
          <p:sp>
            <p:nvSpPr>
              <p:cNvPr id="10" name="Oval 9">
                <a:extLst>
                  <a:ext uri="{FF2B5EF4-FFF2-40B4-BE49-F238E27FC236}">
                    <a16:creationId xmlns:a16="http://schemas.microsoft.com/office/drawing/2014/main" id="{BA07FF58-0776-4581-95DA-800EF857DAFE}"/>
                  </a:ext>
                </a:extLst>
              </p:cNvPr>
              <p:cNvSpPr>
                <a:spLocks noRot="1" noChangeAspect="1" noMove="1" noResize="1" noEditPoints="1" noAdjustHandles="1" noChangeArrowheads="1" noChangeShapeType="1" noTextEdit="1"/>
              </p:cNvSpPr>
              <p:nvPr/>
            </p:nvSpPr>
            <p:spPr>
              <a:xfrm>
                <a:off x="5548367" y="5264394"/>
                <a:ext cx="673240" cy="663192"/>
              </a:xfrm>
              <a:prstGeom prst="ellipse">
                <a:avLst/>
              </a:prstGeom>
              <a:blipFill>
                <a:blip r:embed="rId7"/>
                <a:stretch>
                  <a:fillRect/>
                </a:stretch>
              </a:blipFill>
              <a:ln w="15875">
                <a:solidFill>
                  <a:schemeClr val="bg1">
                    <a:lumMod val="95000"/>
                  </a:schemeClr>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12123CE-6B90-409A-B419-1342838C7655}"/>
              </a:ext>
            </a:extLst>
          </p:cNvPr>
          <p:cNvCxnSpPr>
            <a:endCxn id="10" idx="1"/>
          </p:cNvCxnSpPr>
          <p:nvPr/>
        </p:nvCxnSpPr>
        <p:spPr>
          <a:xfrm>
            <a:off x="4160019" y="3999245"/>
            <a:ext cx="1486942" cy="1362271"/>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F7358E-1178-488D-811F-E6CD48B284D7}"/>
              </a:ext>
            </a:extLst>
          </p:cNvPr>
          <p:cNvCxnSpPr>
            <a:cxnSpLocks/>
            <a:endCxn id="10" idx="0"/>
          </p:cNvCxnSpPr>
          <p:nvPr/>
        </p:nvCxnSpPr>
        <p:spPr>
          <a:xfrm>
            <a:off x="5337458" y="3981301"/>
            <a:ext cx="547529" cy="128309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A0ABAB-B252-4D49-B27B-F1143796D5C4}"/>
              </a:ext>
            </a:extLst>
          </p:cNvPr>
          <p:cNvCxnSpPr>
            <a:cxnSpLocks/>
            <a:endCxn id="10" idx="7"/>
          </p:cNvCxnSpPr>
          <p:nvPr/>
        </p:nvCxnSpPr>
        <p:spPr>
          <a:xfrm flipH="1">
            <a:off x="6123013" y="3990273"/>
            <a:ext cx="1373060" cy="137124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CA9B8D-A3A1-44CD-BECB-60D3D1BA566A}"/>
              </a:ext>
            </a:extLst>
          </p:cNvPr>
          <p:cNvCxnSpPr>
            <a:cxnSpLocks/>
          </p:cNvCxnSpPr>
          <p:nvPr/>
        </p:nvCxnSpPr>
        <p:spPr>
          <a:xfrm>
            <a:off x="5926874" y="3611186"/>
            <a:ext cx="847465" cy="0"/>
          </a:xfrm>
          <a:prstGeom prst="straightConnector1">
            <a:avLst/>
          </a:prstGeom>
          <a:ln w="15875">
            <a:solidFill>
              <a:schemeClr val="bg1">
                <a:lumMod val="9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0B1C0B6-91F8-4867-8341-6193B14CF548}"/>
              </a:ext>
            </a:extLst>
          </p:cNvPr>
          <p:cNvSpPr txBox="1"/>
          <p:nvPr/>
        </p:nvSpPr>
        <p:spPr>
          <a:xfrm>
            <a:off x="1248642" y="5886450"/>
            <a:ext cx="9945929" cy="861774"/>
          </a:xfrm>
          <a:prstGeom prst="rect">
            <a:avLst/>
          </a:prstGeom>
          <a:noFill/>
        </p:spPr>
        <p:txBody>
          <a:bodyPr wrap="square" lIns="0" tIns="0" rIns="0" bIns="0" rtlCol="0">
            <a:spAutoFit/>
          </a:bodyPr>
          <a:lstStyle/>
          <a:p>
            <a:r>
              <a:rPr lang="en-US" sz="2800" dirty="0">
                <a:solidFill>
                  <a:srgbClr val="FFC000"/>
                </a:solidFill>
              </a:rPr>
              <a:t>Bayesian Network is a graphical representation of conditional dependence among a set of random variables</a:t>
            </a:r>
          </a:p>
        </p:txBody>
      </p:sp>
    </p:spTree>
    <p:extLst>
      <p:ext uri="{BB962C8B-B14F-4D97-AF65-F5344CB8AC3E}">
        <p14:creationId xmlns:p14="http://schemas.microsoft.com/office/powerpoint/2010/main" val="51548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7ACD-713B-43D5-AA08-DBA54A001A57}"/>
              </a:ext>
            </a:extLst>
          </p:cNvPr>
          <p:cNvSpPr>
            <a:spLocks noGrp="1"/>
          </p:cNvSpPr>
          <p:nvPr>
            <p:ph type="title"/>
          </p:nvPr>
        </p:nvSpPr>
        <p:spPr/>
        <p:txBody>
          <a:bodyPr>
            <a:normAutofit fontScale="90000"/>
          </a:bodyPr>
          <a:lstStyle/>
          <a:p>
            <a:r>
              <a:rPr lang="en-US" dirty="0"/>
              <a:t>Bayesian Networks</a:t>
            </a:r>
          </a:p>
        </p:txBody>
      </p:sp>
      <p:sp>
        <p:nvSpPr>
          <p:cNvPr id="4" name="Slide Number Placeholder 3">
            <a:extLst>
              <a:ext uri="{FF2B5EF4-FFF2-40B4-BE49-F238E27FC236}">
                <a16:creationId xmlns:a16="http://schemas.microsoft.com/office/drawing/2014/main" id="{A6C3C2DA-509B-4375-9C3E-36A857FE8C8B}"/>
              </a:ext>
            </a:extLst>
          </p:cNvPr>
          <p:cNvSpPr>
            <a:spLocks noGrp="1"/>
          </p:cNvSpPr>
          <p:nvPr>
            <p:ph type="sldNum" sz="quarter" idx="12"/>
          </p:nvPr>
        </p:nvSpPr>
        <p:spPr/>
        <p:txBody>
          <a:bodyPr/>
          <a:lstStyle/>
          <a:p>
            <a:fld id="{FF2BD96E-3838-45D2-9031-D3AF67C920A5}" type="slidenum">
              <a:rPr lang="en-US" smtClean="0"/>
              <a:pPr/>
              <a:t>28</a:t>
            </a:fld>
            <a:r>
              <a:rPr lang="en-US" dirty="0"/>
              <a:t> </a:t>
            </a:r>
          </a:p>
        </p:txBody>
      </p:sp>
      <p:grpSp>
        <p:nvGrpSpPr>
          <p:cNvPr id="14" name="Group 13">
            <a:extLst>
              <a:ext uri="{FF2B5EF4-FFF2-40B4-BE49-F238E27FC236}">
                <a16:creationId xmlns:a16="http://schemas.microsoft.com/office/drawing/2014/main" id="{0DF8886E-4C16-49D6-BE8B-6F9D0CA2BCCD}"/>
              </a:ext>
            </a:extLst>
          </p:cNvPr>
          <p:cNvGrpSpPr/>
          <p:nvPr/>
        </p:nvGrpSpPr>
        <p:grpSpPr>
          <a:xfrm>
            <a:off x="335807" y="1065125"/>
            <a:ext cx="2879666" cy="1607737"/>
            <a:chOff x="335807" y="1065125"/>
            <a:chExt cx="4273900" cy="2591533"/>
          </a:xfrm>
        </p:grpSpPr>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C455BAF0-F348-452E-8D9F-FEC046827F9E}"/>
                    </a:ext>
                  </a:extLst>
                </p:cNvPr>
                <p:cNvSpPr/>
                <p:nvPr/>
              </p:nvSpPr>
              <p:spPr>
                <a:xfrm>
                  <a:off x="335807" y="10651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𝑗</m:t>
                            </m:r>
                          </m:sub>
                        </m:sSub>
                      </m:oMath>
                    </m:oMathPara>
                  </a14:m>
                  <a:endParaRPr lang="en-US" sz="1200" dirty="0"/>
                </a:p>
              </p:txBody>
            </p:sp>
          </mc:Choice>
          <mc:Fallback xmlns="">
            <p:sp>
              <p:nvSpPr>
                <p:cNvPr id="5" name="Oval 4">
                  <a:extLst>
                    <a:ext uri="{FF2B5EF4-FFF2-40B4-BE49-F238E27FC236}">
                      <a16:creationId xmlns:a16="http://schemas.microsoft.com/office/drawing/2014/main" id="{C455BAF0-F348-452E-8D9F-FEC046827F9E}"/>
                    </a:ext>
                  </a:extLst>
                </p:cNvPr>
                <p:cNvSpPr>
                  <a:spLocks noRot="1" noChangeAspect="1" noMove="1" noResize="1" noEditPoints="1" noAdjustHandles="1" noChangeArrowheads="1" noChangeShapeType="1" noTextEdit="1"/>
                </p:cNvSpPr>
                <p:nvPr/>
              </p:nvSpPr>
              <p:spPr>
                <a:xfrm>
                  <a:off x="335807" y="1065125"/>
                  <a:ext cx="673240" cy="663192"/>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C180AAE-6224-4C88-9167-CAA8D47A2899}"/>
                    </a:ext>
                  </a:extLst>
                </p:cNvPr>
                <p:cNvSpPr/>
                <p:nvPr/>
              </p:nvSpPr>
              <p:spPr>
                <a:xfrm>
                  <a:off x="1533236" y="10651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𝑘</m:t>
                            </m:r>
                          </m:sub>
                        </m:sSub>
                      </m:oMath>
                    </m:oMathPara>
                  </a14:m>
                  <a:endParaRPr lang="en-US" sz="1200" dirty="0"/>
                </a:p>
              </p:txBody>
            </p:sp>
          </mc:Choice>
          <mc:Fallback xmlns="">
            <p:sp>
              <p:nvSpPr>
                <p:cNvPr id="6" name="Oval 5">
                  <a:extLst>
                    <a:ext uri="{FF2B5EF4-FFF2-40B4-BE49-F238E27FC236}">
                      <a16:creationId xmlns:a16="http://schemas.microsoft.com/office/drawing/2014/main" id="{3C180AAE-6224-4C88-9167-CAA8D47A2899}"/>
                    </a:ext>
                  </a:extLst>
                </p:cNvPr>
                <p:cNvSpPr>
                  <a:spLocks noRot="1" noChangeAspect="1" noMove="1" noResize="1" noEditPoints="1" noAdjustHandles="1" noChangeArrowheads="1" noChangeShapeType="1" noTextEdit="1"/>
                </p:cNvSpPr>
                <p:nvPr/>
              </p:nvSpPr>
              <p:spPr>
                <a:xfrm>
                  <a:off x="1533236" y="1065125"/>
                  <a:ext cx="673240" cy="663192"/>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65DE41B7-90C7-4C66-89DC-31ABCBBAE479}"/>
                    </a:ext>
                  </a:extLst>
                </p:cNvPr>
                <p:cNvSpPr/>
                <p:nvPr/>
              </p:nvSpPr>
              <p:spPr>
                <a:xfrm>
                  <a:off x="3936467" y="10651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𝑚</m:t>
                            </m:r>
                          </m:sub>
                        </m:sSub>
                      </m:oMath>
                    </m:oMathPara>
                  </a14:m>
                  <a:endParaRPr lang="en-US" sz="1200" dirty="0"/>
                </a:p>
              </p:txBody>
            </p:sp>
          </mc:Choice>
          <mc:Fallback xmlns="">
            <p:sp>
              <p:nvSpPr>
                <p:cNvPr id="7" name="Oval 6">
                  <a:extLst>
                    <a:ext uri="{FF2B5EF4-FFF2-40B4-BE49-F238E27FC236}">
                      <a16:creationId xmlns:a16="http://schemas.microsoft.com/office/drawing/2014/main" id="{65DE41B7-90C7-4C66-89DC-31ABCBBAE479}"/>
                    </a:ext>
                  </a:extLst>
                </p:cNvPr>
                <p:cNvSpPr>
                  <a:spLocks noRot="1" noChangeAspect="1" noMove="1" noResize="1" noEditPoints="1" noAdjustHandles="1" noChangeArrowheads="1" noChangeShapeType="1" noTextEdit="1"/>
                </p:cNvSpPr>
                <p:nvPr/>
              </p:nvSpPr>
              <p:spPr>
                <a:xfrm>
                  <a:off x="3936467" y="1065125"/>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EF9AC726-E8A7-4668-A215-A0C3DF931512}"/>
                    </a:ext>
                  </a:extLst>
                </p:cNvPr>
                <p:cNvSpPr/>
                <p:nvPr/>
              </p:nvSpPr>
              <p:spPr>
                <a:xfrm>
                  <a:off x="2206476" y="2993466"/>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𝑖</m:t>
                            </m:r>
                          </m:sub>
                        </m:sSub>
                      </m:oMath>
                    </m:oMathPara>
                  </a14:m>
                  <a:endParaRPr lang="en-US" sz="1200" dirty="0"/>
                </a:p>
              </p:txBody>
            </p:sp>
          </mc:Choice>
          <mc:Fallback xmlns="">
            <p:sp>
              <p:nvSpPr>
                <p:cNvPr id="8" name="Oval 7">
                  <a:extLst>
                    <a:ext uri="{FF2B5EF4-FFF2-40B4-BE49-F238E27FC236}">
                      <a16:creationId xmlns:a16="http://schemas.microsoft.com/office/drawing/2014/main" id="{EF9AC726-E8A7-4668-A215-A0C3DF931512}"/>
                    </a:ext>
                  </a:extLst>
                </p:cNvPr>
                <p:cNvSpPr>
                  <a:spLocks noRot="1" noChangeAspect="1" noMove="1" noResize="1" noEditPoints="1" noAdjustHandles="1" noChangeArrowheads="1" noChangeShapeType="1" noTextEdit="1"/>
                </p:cNvSpPr>
                <p:nvPr/>
              </p:nvSpPr>
              <p:spPr>
                <a:xfrm>
                  <a:off x="2206476" y="2993466"/>
                  <a:ext cx="673240" cy="663192"/>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70D5E21-C6CF-44A1-9E7C-5EB496C66E19}"/>
                </a:ext>
              </a:extLst>
            </p:cNvPr>
            <p:cNvCxnSpPr>
              <a:endCxn id="8" idx="1"/>
            </p:cNvCxnSpPr>
            <p:nvPr/>
          </p:nvCxnSpPr>
          <p:spPr>
            <a:xfrm>
              <a:off x="818128" y="1728317"/>
              <a:ext cx="1486942" cy="1362271"/>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4EA7FF-D681-4F4E-88EE-0178599ECB3C}"/>
                </a:ext>
              </a:extLst>
            </p:cNvPr>
            <p:cNvCxnSpPr>
              <a:cxnSpLocks/>
              <a:endCxn id="8" idx="0"/>
            </p:cNvCxnSpPr>
            <p:nvPr/>
          </p:nvCxnSpPr>
          <p:spPr>
            <a:xfrm>
              <a:off x="1995567" y="1710373"/>
              <a:ext cx="547529" cy="128309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417B75-E08C-4472-98B7-6601F7EE9322}"/>
                </a:ext>
              </a:extLst>
            </p:cNvPr>
            <p:cNvCxnSpPr>
              <a:cxnSpLocks/>
              <a:endCxn id="8" idx="7"/>
            </p:cNvCxnSpPr>
            <p:nvPr/>
          </p:nvCxnSpPr>
          <p:spPr>
            <a:xfrm flipH="1">
              <a:off x="2781122" y="1719345"/>
              <a:ext cx="1373060" cy="137124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3A1DD5-E29A-48DA-8962-B51B906D3930}"/>
                </a:ext>
              </a:extLst>
            </p:cNvPr>
            <p:cNvCxnSpPr>
              <a:cxnSpLocks/>
            </p:cNvCxnSpPr>
            <p:nvPr/>
          </p:nvCxnSpPr>
          <p:spPr>
            <a:xfrm>
              <a:off x="2584983" y="1340258"/>
              <a:ext cx="847465" cy="0"/>
            </a:xfrm>
            <a:prstGeom prst="straightConnector1">
              <a:avLst/>
            </a:prstGeom>
            <a:ln w="15875">
              <a:solidFill>
                <a:schemeClr val="bg1">
                  <a:lumMod val="9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EA4D28-6E5F-47C5-A668-4B56A220F064}"/>
                  </a:ext>
                </a:extLst>
              </p:cNvPr>
              <p:cNvSpPr txBox="1"/>
              <p:nvPr/>
            </p:nvSpPr>
            <p:spPr>
              <a:xfrm>
                <a:off x="3555070" y="1111607"/>
                <a:ext cx="8564506" cy="1607107"/>
              </a:xfrm>
              <a:prstGeom prst="rect">
                <a:avLst/>
              </a:prstGeom>
              <a:noFill/>
            </p:spPr>
            <p:txBody>
              <a:bodyPr wrap="square" lIns="0" tIns="0" rIns="0" bIns="0" rtlCol="0">
                <a:spAutoFit/>
              </a:bodyPr>
              <a:lstStyle/>
              <a:p>
                <a:r>
                  <a:rPr lang="en-US" sz="2800" dirty="0">
                    <a:solidFill>
                      <a:schemeClr val="bg1">
                        <a:lumMod val="95000"/>
                      </a:schemeClr>
                    </a:solidFill>
                  </a:rPr>
                  <a:t>Chain Rule:</a:t>
                </a:r>
                <a14:m>
                  <m:oMath xmlns:m="http://schemas.openxmlformats.org/officeDocument/2006/math">
                    <m:r>
                      <a:rPr lang="en-US" sz="2800" b="0" i="1" smtClean="0">
                        <a:solidFill>
                          <a:schemeClr val="bg1">
                            <a:lumMod val="95000"/>
                          </a:schemeClr>
                        </a:solidFill>
                        <a:latin typeface="Cambria Math" panose="02040503050406030204" pitchFamily="18" charset="0"/>
                      </a:rPr>
                      <m:t> </m:t>
                    </m:r>
                  </m:oMath>
                </a14:m>
                <a:endParaRPr lang="en-US" sz="2800" b="0" i="1" dirty="0">
                  <a:solidFill>
                    <a:schemeClr val="bg1">
                      <a:lumMod val="9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 ……,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e>
                      </m:d>
                      <m:r>
                        <a:rPr lang="en-US" sz="2800" b="0" i="1" smtClean="0">
                          <a:solidFill>
                            <a:schemeClr val="bg1">
                              <a:lumMod val="95000"/>
                            </a:schemeClr>
                          </a:solidFill>
                          <a:latin typeface="Cambria Math" panose="02040503050406030204" pitchFamily="18" charset="0"/>
                        </a:rPr>
                        <m:t>=</m:t>
                      </m:r>
                      <m:nary>
                        <m:naryPr>
                          <m:chr m:val="∏"/>
                          <m:ctrlPr>
                            <a:rPr lang="en-US" sz="2800" b="0" i="1" smtClean="0">
                              <a:solidFill>
                                <a:schemeClr val="bg1">
                                  <a:lumMod val="95000"/>
                                </a:schemeClr>
                              </a:solidFill>
                              <a:latin typeface="Cambria Math" panose="02040503050406030204" pitchFamily="18" charset="0"/>
                            </a:rPr>
                          </m:ctrlPr>
                        </m:naryPr>
                        <m:sub>
                          <m:r>
                            <m:rPr>
                              <m:brk m:alnAt="23"/>
                            </m:rPr>
                            <a:rPr lang="en-US" sz="2800" b="0" i="1" smtClean="0">
                              <a:solidFill>
                                <a:schemeClr val="bg1">
                                  <a:lumMod val="95000"/>
                                </a:schemeClr>
                              </a:solidFill>
                              <a:latin typeface="Cambria Math" panose="02040503050406030204" pitchFamily="18" charset="0"/>
                            </a:rPr>
                            <m:t>𝑖</m:t>
                          </m:r>
                          <m:r>
                            <a:rPr lang="en-US" sz="2800" b="0" i="1" smtClean="0">
                              <a:solidFill>
                                <a:schemeClr val="bg1">
                                  <a:lumMod val="95000"/>
                                </a:schemeClr>
                              </a:solidFill>
                              <a:latin typeface="Cambria Math" panose="02040503050406030204" pitchFamily="18" charset="0"/>
                            </a:rPr>
                            <m:t>=1</m:t>
                          </m:r>
                        </m:sub>
                        <m:sup>
                          <m:r>
                            <a:rPr lang="en-US" sz="2800" b="0" i="1" smtClean="0">
                              <a:solidFill>
                                <a:schemeClr val="bg1">
                                  <a:lumMod val="95000"/>
                                </a:schemeClr>
                              </a:solidFill>
                              <a:latin typeface="Cambria Math" panose="02040503050406030204" pitchFamily="18" charset="0"/>
                            </a:rPr>
                            <m:t>𝑛</m:t>
                          </m:r>
                        </m:sup>
                        <m:e>
                          <m:r>
                            <a:rPr lang="en-US" sz="2800" i="1">
                              <a:solidFill>
                                <a:schemeClr val="bg1">
                                  <a:lumMod val="95000"/>
                                </a:schemeClr>
                              </a:solidFill>
                              <a:latin typeface="Cambria Math" panose="02040503050406030204" pitchFamily="18" charset="0"/>
                            </a:rPr>
                            <m:t>𝑃</m:t>
                          </m:r>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sub>
                          </m:sSub>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1</m:t>
                              </m:r>
                            </m:sub>
                          </m:sSub>
                          <m:r>
                            <a:rPr lang="en-US" sz="2800" i="1">
                              <a:solidFill>
                                <a:schemeClr val="bg1">
                                  <a:lumMod val="95000"/>
                                </a:schemeClr>
                              </a:solidFill>
                              <a:latin typeface="Cambria Math" panose="02040503050406030204" pitchFamily="18" charset="0"/>
                            </a:rPr>
                            <m:t>, </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2</m:t>
                              </m:r>
                            </m:sub>
                          </m:sSub>
                          <m:r>
                            <a:rPr lang="en-US" sz="2800" i="1">
                              <a:solidFill>
                                <a:schemeClr val="bg1">
                                  <a:lumMod val="95000"/>
                                </a:schemeClr>
                              </a:solidFill>
                              <a:latin typeface="Cambria Math" panose="02040503050406030204" pitchFamily="18" charset="0"/>
                            </a:rPr>
                            <m:t>, ……</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r>
                                <a:rPr lang="en-US" sz="2800" i="1">
                                  <a:solidFill>
                                    <a:schemeClr val="bg1">
                                      <a:lumMod val="95000"/>
                                    </a:schemeClr>
                                  </a:solidFill>
                                  <a:latin typeface="Cambria Math" panose="02040503050406030204" pitchFamily="18" charset="0"/>
                                </a:rPr>
                                <m:t>−1</m:t>
                              </m:r>
                            </m:sub>
                          </m:sSub>
                          <m:r>
                            <a:rPr lang="en-US" sz="2800" i="1">
                              <a:solidFill>
                                <a:schemeClr val="bg1">
                                  <a:lumMod val="95000"/>
                                </a:schemeClr>
                              </a:solidFill>
                              <a:latin typeface="Cambria Math" panose="02040503050406030204" pitchFamily="18" charset="0"/>
                            </a:rPr>
                            <m:t>)</m:t>
                          </m:r>
                        </m:e>
                      </m:nary>
                    </m:oMath>
                  </m:oMathPara>
                </a14:m>
                <a:endParaRPr lang="en-US" sz="2800" dirty="0"/>
              </a:p>
            </p:txBody>
          </p:sp>
        </mc:Choice>
        <mc:Fallback xmlns="">
          <p:sp>
            <p:nvSpPr>
              <p:cNvPr id="13" name="TextBox 12">
                <a:extLst>
                  <a:ext uri="{FF2B5EF4-FFF2-40B4-BE49-F238E27FC236}">
                    <a16:creationId xmlns:a16="http://schemas.microsoft.com/office/drawing/2014/main" id="{D7EA4D28-6E5F-47C5-A668-4B56A220F064}"/>
                  </a:ext>
                </a:extLst>
              </p:cNvPr>
              <p:cNvSpPr txBox="1">
                <a:spLocks noRot="1" noChangeAspect="1" noMove="1" noResize="1" noEditPoints="1" noAdjustHandles="1" noChangeArrowheads="1" noChangeShapeType="1" noTextEdit="1"/>
              </p:cNvSpPr>
              <p:nvPr/>
            </p:nvSpPr>
            <p:spPr>
              <a:xfrm>
                <a:off x="3555070" y="1111607"/>
                <a:ext cx="8564506" cy="1607107"/>
              </a:xfrm>
              <a:prstGeom prst="rect">
                <a:avLst/>
              </a:prstGeom>
              <a:blipFill>
                <a:blip r:embed="rId6"/>
                <a:stretch>
                  <a:fillRect l="-2491" t="-6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EBFA7A-B412-4B21-9D8A-AD1CC73D2B3F}"/>
                  </a:ext>
                </a:extLst>
              </p:cNvPr>
              <p:cNvSpPr txBox="1"/>
              <p:nvPr/>
            </p:nvSpPr>
            <p:spPr>
              <a:xfrm>
                <a:off x="3377048" y="2931858"/>
                <a:ext cx="8796126" cy="1107996"/>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bg1">
                            <a:lumMod val="95000"/>
                          </a:schemeClr>
                        </a:solidFill>
                        <a:latin typeface="Cambria Math" panose="02040503050406030204" pitchFamily="18" charset="0"/>
                      </a:rPr>
                      <m:t>𝑃𝑎𝑟𝑒𝑛𝑡</m:t>
                    </m:r>
                    <m:d>
                      <m:dPr>
                        <m:ctrlPr>
                          <a:rPr lang="en-US" sz="2400" b="0" i="1" smtClean="0">
                            <a:solidFill>
                              <a:schemeClr val="bg1">
                                <a:lumMod val="95000"/>
                              </a:schemeClr>
                            </a:solidFill>
                            <a:latin typeface="Cambria Math" panose="02040503050406030204" pitchFamily="18" charset="0"/>
                          </a:rPr>
                        </m:ctrlPr>
                      </m:dPr>
                      <m:e>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𝑖</m:t>
                            </m:r>
                          </m:sub>
                        </m:sSub>
                      </m:e>
                    </m:d>
                    <m:r>
                      <a:rPr lang="en-US" sz="2400" b="0" i="1" smtClean="0">
                        <a:solidFill>
                          <a:schemeClr val="bg1">
                            <a:lumMod val="95000"/>
                          </a:schemeClr>
                        </a:solidFill>
                        <a:latin typeface="Cambria Math" panose="02040503050406030204" pitchFamily="18" charset="0"/>
                      </a:rPr>
                      <m:t>=</m:t>
                    </m:r>
                  </m:oMath>
                </a14:m>
                <a:r>
                  <a:rPr lang="en-US" sz="2400" b="0" dirty="0">
                    <a:solidFill>
                      <a:schemeClr val="bg1">
                        <a:lumMod val="95000"/>
                      </a:schemeClr>
                    </a:solidFill>
                  </a:rPr>
                  <a:t> minimal set of predecessors of </a:t>
                </a:r>
                <a14:m>
                  <m:oMath xmlns:m="http://schemas.openxmlformats.org/officeDocument/2006/math">
                    <m:sSub>
                      <m:sSubPr>
                        <m:ctrlPr>
                          <a:rPr lang="en-US" sz="2400" i="1">
                            <a:solidFill>
                              <a:schemeClr val="bg1">
                                <a:lumMod val="95000"/>
                              </a:schemeClr>
                            </a:solidFill>
                            <a:latin typeface="Cambria Math" panose="02040503050406030204" pitchFamily="18" charset="0"/>
                          </a:rPr>
                        </m:ctrlPr>
                      </m:sSubPr>
                      <m:e>
                        <m:r>
                          <a:rPr lang="en-US" sz="2400" i="1">
                            <a:solidFill>
                              <a:schemeClr val="bg1">
                                <a:lumMod val="95000"/>
                              </a:schemeClr>
                            </a:solidFill>
                            <a:latin typeface="Cambria Math" panose="02040503050406030204" pitchFamily="18" charset="0"/>
                          </a:rPr>
                          <m:t>𝑋</m:t>
                        </m:r>
                      </m:e>
                      <m:sub>
                        <m:r>
                          <a:rPr lang="en-US" sz="2400" i="1">
                            <a:solidFill>
                              <a:schemeClr val="bg1">
                                <a:lumMod val="95000"/>
                              </a:schemeClr>
                            </a:solidFill>
                            <a:latin typeface="Cambria Math" panose="02040503050406030204" pitchFamily="18" charset="0"/>
                          </a:rPr>
                          <m:t>𝑖</m:t>
                        </m:r>
                      </m:sub>
                    </m:sSub>
                  </m:oMath>
                </a14:m>
                <a:r>
                  <a:rPr lang="en-US" sz="2400" b="0" dirty="0">
                    <a:solidFill>
                      <a:schemeClr val="bg1">
                        <a:lumMod val="95000"/>
                      </a:schemeClr>
                    </a:solidFill>
                  </a:rPr>
                  <a:t> in the total </a:t>
                </a:r>
              </a:p>
              <a:p>
                <a:r>
                  <a:rPr lang="en-US" sz="2400" b="0" dirty="0">
                    <a:solidFill>
                      <a:schemeClr val="bg1">
                        <a:lumMod val="95000"/>
                      </a:schemeClr>
                    </a:solidFill>
                  </a:rPr>
                  <a:t>                         ordering such that other predecessors are </a:t>
                </a:r>
              </a:p>
              <a:p>
                <a:r>
                  <a:rPr lang="en-US" sz="2400" dirty="0">
                    <a:solidFill>
                      <a:schemeClr val="bg1">
                        <a:lumMod val="95000"/>
                      </a:schemeClr>
                    </a:solidFill>
                  </a:rPr>
                  <a:t>                         conditionally independent of </a:t>
                </a:r>
                <a14:m>
                  <m:oMath xmlns:m="http://schemas.openxmlformats.org/officeDocument/2006/math">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𝑖</m:t>
                        </m:r>
                      </m:sub>
                    </m:sSub>
                  </m:oMath>
                </a14:m>
                <a:r>
                  <a:rPr lang="en-US" sz="2400" b="0" dirty="0">
                    <a:solidFill>
                      <a:schemeClr val="bg1">
                        <a:lumMod val="95000"/>
                      </a:schemeClr>
                    </a:solidFill>
                  </a:rPr>
                  <a:t> given </a:t>
                </a:r>
                <a14:m>
                  <m:oMath xmlns:m="http://schemas.openxmlformats.org/officeDocument/2006/math">
                    <m:r>
                      <a:rPr lang="en-US" sz="2400" i="1">
                        <a:solidFill>
                          <a:schemeClr val="bg1">
                            <a:lumMod val="95000"/>
                          </a:schemeClr>
                        </a:solidFill>
                        <a:latin typeface="Cambria Math" panose="02040503050406030204" pitchFamily="18" charset="0"/>
                      </a:rPr>
                      <m:t>𝑃𝑎𝑟𝑒𝑛𝑡</m:t>
                    </m:r>
                    <m:d>
                      <m:dPr>
                        <m:ctrlPr>
                          <a:rPr lang="en-US" sz="2400" i="1">
                            <a:solidFill>
                              <a:schemeClr val="bg1">
                                <a:lumMod val="95000"/>
                              </a:schemeClr>
                            </a:solidFill>
                            <a:latin typeface="Cambria Math" panose="02040503050406030204" pitchFamily="18" charset="0"/>
                          </a:rPr>
                        </m:ctrlPr>
                      </m:dPr>
                      <m:e>
                        <m:sSub>
                          <m:sSubPr>
                            <m:ctrlPr>
                              <a:rPr lang="en-US" sz="2400" i="1">
                                <a:solidFill>
                                  <a:schemeClr val="bg1">
                                    <a:lumMod val="95000"/>
                                  </a:schemeClr>
                                </a:solidFill>
                                <a:latin typeface="Cambria Math" panose="02040503050406030204" pitchFamily="18" charset="0"/>
                              </a:rPr>
                            </m:ctrlPr>
                          </m:sSubPr>
                          <m:e>
                            <m:r>
                              <a:rPr lang="en-US" sz="2400" i="1">
                                <a:solidFill>
                                  <a:schemeClr val="bg1">
                                    <a:lumMod val="95000"/>
                                  </a:schemeClr>
                                </a:solidFill>
                                <a:latin typeface="Cambria Math" panose="02040503050406030204" pitchFamily="18" charset="0"/>
                              </a:rPr>
                              <m:t>𝑋</m:t>
                            </m:r>
                          </m:e>
                          <m:sub>
                            <m:r>
                              <a:rPr lang="en-US" sz="2400" i="1">
                                <a:solidFill>
                                  <a:schemeClr val="bg1">
                                    <a:lumMod val="95000"/>
                                  </a:schemeClr>
                                </a:solidFill>
                                <a:latin typeface="Cambria Math" panose="02040503050406030204" pitchFamily="18" charset="0"/>
                              </a:rPr>
                              <m:t>𝑖</m:t>
                            </m:r>
                          </m:sub>
                        </m:sSub>
                      </m:e>
                    </m:d>
                  </m:oMath>
                </a14:m>
                <a:endParaRPr lang="en-US" sz="2400" b="0" dirty="0">
                  <a:solidFill>
                    <a:schemeClr val="bg1">
                      <a:lumMod val="95000"/>
                    </a:schemeClr>
                  </a:solidFill>
                </a:endParaRPr>
              </a:p>
            </p:txBody>
          </p:sp>
        </mc:Choice>
        <mc:Fallback xmlns="">
          <p:sp>
            <p:nvSpPr>
              <p:cNvPr id="15" name="TextBox 14">
                <a:extLst>
                  <a:ext uri="{FF2B5EF4-FFF2-40B4-BE49-F238E27FC236}">
                    <a16:creationId xmlns:a16="http://schemas.microsoft.com/office/drawing/2014/main" id="{A9EBFA7A-B412-4B21-9D8A-AD1CC73D2B3F}"/>
                  </a:ext>
                </a:extLst>
              </p:cNvPr>
              <p:cNvSpPr txBox="1">
                <a:spLocks noRot="1" noChangeAspect="1" noMove="1" noResize="1" noEditPoints="1" noAdjustHandles="1" noChangeArrowheads="1" noChangeShapeType="1" noTextEdit="1"/>
              </p:cNvSpPr>
              <p:nvPr/>
            </p:nvSpPr>
            <p:spPr>
              <a:xfrm>
                <a:off x="3377048" y="2931858"/>
                <a:ext cx="8796126" cy="1107996"/>
              </a:xfrm>
              <a:prstGeom prst="rect">
                <a:avLst/>
              </a:prstGeom>
              <a:blipFill>
                <a:blip r:embed="rId7"/>
                <a:stretch>
                  <a:fillRect l="-1247" t="-8242" b="-15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2CFDBE5-1753-4894-8716-BDF730FC9BFE}"/>
                  </a:ext>
                </a:extLst>
              </p:cNvPr>
              <p:cNvSpPr txBox="1"/>
              <p:nvPr/>
            </p:nvSpPr>
            <p:spPr>
              <a:xfrm>
                <a:off x="3215473" y="4252998"/>
                <a:ext cx="435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lumMod val="95000"/>
                            </a:schemeClr>
                          </a:solidFill>
                          <a:latin typeface="Cambria Math" panose="02040503050406030204" pitchFamily="18" charset="0"/>
                        </a:rPr>
                        <m:t>𝑃𝑎𝑟𝑒𝑛𝑡</m:t>
                      </m:r>
                      <m:d>
                        <m:dPr>
                          <m:ctrlPr>
                            <a:rPr lang="en-US" sz="2400" b="0" i="1" smtClean="0">
                              <a:solidFill>
                                <a:schemeClr val="bg1">
                                  <a:lumMod val="95000"/>
                                </a:schemeClr>
                              </a:solidFill>
                              <a:latin typeface="Cambria Math" panose="02040503050406030204" pitchFamily="18" charset="0"/>
                            </a:rPr>
                          </m:ctrlPr>
                        </m:dPr>
                        <m:e>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𝑖</m:t>
                              </m:r>
                            </m:sub>
                          </m:sSub>
                        </m:e>
                      </m:d>
                      <m:r>
                        <a:rPr lang="en-US" sz="2400" b="0" i="1" smtClean="0">
                          <a:solidFill>
                            <a:schemeClr val="bg1">
                              <a:lumMod val="95000"/>
                            </a:schemeClr>
                          </a:solidFill>
                          <a:latin typeface="Cambria Math" panose="02040503050406030204" pitchFamily="18" charset="0"/>
                        </a:rPr>
                        <m:t>⊆{</m:t>
                      </m:r>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1</m:t>
                          </m:r>
                        </m:sub>
                      </m:sSub>
                      <m:r>
                        <a:rPr lang="en-US" sz="2400" b="0" i="1" smtClean="0">
                          <a:solidFill>
                            <a:schemeClr val="bg1">
                              <a:lumMod val="95000"/>
                            </a:schemeClr>
                          </a:solidFill>
                          <a:latin typeface="Cambria Math" panose="02040503050406030204" pitchFamily="18" charset="0"/>
                        </a:rPr>
                        <m:t>, </m:t>
                      </m:r>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2</m:t>
                          </m:r>
                        </m:sub>
                      </m:sSub>
                      <m:r>
                        <a:rPr lang="en-US" sz="2400" b="0" i="1" smtClean="0">
                          <a:solidFill>
                            <a:schemeClr val="bg1">
                              <a:lumMod val="95000"/>
                            </a:schemeClr>
                          </a:solidFill>
                          <a:latin typeface="Cambria Math" panose="02040503050406030204" pitchFamily="18" charset="0"/>
                        </a:rPr>
                        <m:t>, ……, </m:t>
                      </m:r>
                      <m:sSub>
                        <m:sSubPr>
                          <m:ctrlPr>
                            <a:rPr lang="en-US" sz="2400" b="0" i="1" smtClean="0">
                              <a:solidFill>
                                <a:schemeClr val="bg1">
                                  <a:lumMod val="95000"/>
                                </a:schemeClr>
                              </a:solidFill>
                              <a:latin typeface="Cambria Math" panose="02040503050406030204" pitchFamily="18" charset="0"/>
                            </a:rPr>
                          </m:ctrlPr>
                        </m:sSubPr>
                        <m:e>
                          <m:r>
                            <a:rPr lang="en-US" sz="2400" b="0" i="1" smtClean="0">
                              <a:solidFill>
                                <a:schemeClr val="bg1">
                                  <a:lumMod val="95000"/>
                                </a:schemeClr>
                              </a:solidFill>
                              <a:latin typeface="Cambria Math" panose="02040503050406030204" pitchFamily="18" charset="0"/>
                            </a:rPr>
                            <m:t>𝑋</m:t>
                          </m:r>
                        </m:e>
                        <m:sub>
                          <m:r>
                            <a:rPr lang="en-US" sz="2400" b="0" i="1" smtClean="0">
                              <a:solidFill>
                                <a:schemeClr val="bg1">
                                  <a:lumMod val="95000"/>
                                </a:schemeClr>
                              </a:solidFill>
                              <a:latin typeface="Cambria Math" panose="02040503050406030204" pitchFamily="18" charset="0"/>
                            </a:rPr>
                            <m:t>𝑖</m:t>
                          </m:r>
                          <m:r>
                            <a:rPr lang="en-US" sz="2400" b="0" i="1" smtClean="0">
                              <a:solidFill>
                                <a:schemeClr val="bg1">
                                  <a:lumMod val="95000"/>
                                </a:schemeClr>
                              </a:solidFill>
                              <a:latin typeface="Cambria Math" panose="02040503050406030204" pitchFamily="18" charset="0"/>
                            </a:rPr>
                            <m:t>−1</m:t>
                          </m:r>
                        </m:sub>
                      </m:sSub>
                      <m:r>
                        <a:rPr lang="en-US" sz="2400" b="0" i="1" smtClean="0">
                          <a:solidFill>
                            <a:schemeClr val="bg1">
                              <a:lumMod val="95000"/>
                            </a:schemeClr>
                          </a:solidFill>
                          <a:latin typeface="Cambria Math" panose="02040503050406030204" pitchFamily="18" charset="0"/>
                        </a:rPr>
                        <m:t>}</m:t>
                      </m:r>
                    </m:oMath>
                  </m:oMathPara>
                </a14:m>
                <a:endParaRPr lang="en-US" sz="2400" b="0" dirty="0">
                  <a:solidFill>
                    <a:schemeClr val="bg1">
                      <a:lumMod val="95000"/>
                    </a:schemeClr>
                  </a:solidFill>
                </a:endParaRPr>
              </a:p>
            </p:txBody>
          </p:sp>
        </mc:Choice>
        <mc:Fallback xmlns="">
          <p:sp>
            <p:nvSpPr>
              <p:cNvPr id="16" name="TextBox 15">
                <a:extLst>
                  <a:ext uri="{FF2B5EF4-FFF2-40B4-BE49-F238E27FC236}">
                    <a16:creationId xmlns:a16="http://schemas.microsoft.com/office/drawing/2014/main" id="{82CFDBE5-1753-4894-8716-BDF730FC9BFE}"/>
                  </a:ext>
                </a:extLst>
              </p:cNvPr>
              <p:cNvSpPr txBox="1">
                <a:spLocks noRot="1" noChangeAspect="1" noMove="1" noResize="1" noEditPoints="1" noAdjustHandles="1" noChangeArrowheads="1" noChangeShapeType="1" noTextEdit="1"/>
              </p:cNvSpPr>
              <p:nvPr/>
            </p:nvSpPr>
            <p:spPr>
              <a:xfrm>
                <a:off x="3215473" y="4252998"/>
                <a:ext cx="4352025" cy="369332"/>
              </a:xfrm>
              <a:prstGeom prst="rect">
                <a:avLst/>
              </a:prstGeom>
              <a:blipFill>
                <a:blip r:embed="rId8"/>
                <a:stretch>
                  <a:fillRect l="-980" r="-1961"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3755C7F-FDC2-4E42-B03E-465283BA7C9B}"/>
                  </a:ext>
                </a:extLst>
              </p:cNvPr>
              <p:cNvSpPr txBox="1"/>
              <p:nvPr/>
            </p:nvSpPr>
            <p:spPr>
              <a:xfrm>
                <a:off x="2908549" y="4863790"/>
                <a:ext cx="742115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lumMod val="95000"/>
                            </a:schemeClr>
                          </a:solidFill>
                          <a:latin typeface="Cambria Math" panose="02040503050406030204" pitchFamily="18" charset="0"/>
                        </a:rPr>
                        <m:t>𝑃</m:t>
                      </m:r>
                      <m:d>
                        <m:dPr>
                          <m:ctrlPr>
                            <a:rPr lang="en-US" sz="2800" i="1" smtClean="0">
                              <a:solidFill>
                                <a:schemeClr val="bg1">
                                  <a:lumMod val="95000"/>
                                </a:schemeClr>
                              </a:solidFill>
                              <a:latin typeface="Cambria Math" panose="02040503050406030204" pitchFamily="18" charset="0"/>
                            </a:rPr>
                          </m:ctrlPr>
                        </m:dPr>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sub>
                          </m:sSub>
                        </m:e>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1</m:t>
                              </m:r>
                            </m:sub>
                          </m:sSub>
                          <m:r>
                            <a:rPr lang="en-US" sz="2800" i="1">
                              <a:solidFill>
                                <a:schemeClr val="bg1">
                                  <a:lumMod val="95000"/>
                                </a:schemeClr>
                              </a:solidFill>
                              <a:latin typeface="Cambria Math" panose="02040503050406030204" pitchFamily="18" charset="0"/>
                            </a:rPr>
                            <m:t>, </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2</m:t>
                              </m:r>
                            </m:sub>
                          </m:sSub>
                          <m:r>
                            <a:rPr lang="en-US" sz="2800" i="1">
                              <a:solidFill>
                                <a:schemeClr val="bg1">
                                  <a:lumMod val="95000"/>
                                </a:schemeClr>
                              </a:solidFill>
                              <a:latin typeface="Cambria Math" panose="02040503050406030204" pitchFamily="18" charset="0"/>
                            </a:rPr>
                            <m:t>, ……</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r>
                                <a:rPr lang="en-US" sz="2800" i="1">
                                  <a:solidFill>
                                    <a:schemeClr val="bg1">
                                      <a:lumMod val="95000"/>
                                    </a:schemeClr>
                                  </a:solidFill>
                                  <a:latin typeface="Cambria Math" panose="02040503050406030204" pitchFamily="18" charset="0"/>
                                </a:rPr>
                                <m:t>−1</m:t>
                              </m:r>
                            </m:sub>
                          </m:sSub>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sub>
                      </m:sSub>
                      <m:r>
                        <a:rPr lang="en-US" sz="2800" i="1">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𝑃𝑎𝑟𝑒𝑛𝑡</m:t>
                      </m:r>
                      <m:d>
                        <m:dPr>
                          <m:ctrlPr>
                            <a:rPr lang="en-US" sz="2800" i="1">
                              <a:solidFill>
                                <a:schemeClr val="bg1">
                                  <a:lumMod val="95000"/>
                                </a:schemeClr>
                              </a:solidFill>
                              <a:latin typeface="Cambria Math" panose="02040503050406030204" pitchFamily="18" charset="0"/>
                            </a:rPr>
                          </m:ctrlPr>
                        </m:dPr>
                        <m:e>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i="1">
                                  <a:solidFill>
                                    <a:schemeClr val="bg1">
                                      <a:lumMod val="95000"/>
                                    </a:schemeClr>
                                  </a:solidFill>
                                  <a:latin typeface="Cambria Math" panose="02040503050406030204" pitchFamily="18" charset="0"/>
                                </a:rPr>
                                <m:t>𝑖</m:t>
                              </m:r>
                            </m:sub>
                          </m:sSub>
                        </m:e>
                      </m:d>
                      <m:r>
                        <a:rPr lang="en-US" sz="2800" b="0" i="1" smtClean="0">
                          <a:solidFill>
                            <a:schemeClr val="bg1">
                              <a:lumMod val="95000"/>
                            </a:schemeClr>
                          </a:solidFill>
                          <a:latin typeface="Cambria Math" panose="02040503050406030204" pitchFamily="18" charset="0"/>
                        </a:rPr>
                        <m:t>)</m:t>
                      </m:r>
                    </m:oMath>
                  </m:oMathPara>
                </a14:m>
                <a:endParaRPr lang="en-US" sz="2800" dirty="0"/>
              </a:p>
            </p:txBody>
          </p:sp>
        </mc:Choice>
        <mc:Fallback xmlns="">
          <p:sp>
            <p:nvSpPr>
              <p:cNvPr id="18" name="TextBox 17">
                <a:extLst>
                  <a:ext uri="{FF2B5EF4-FFF2-40B4-BE49-F238E27FC236}">
                    <a16:creationId xmlns:a16="http://schemas.microsoft.com/office/drawing/2014/main" id="{83755C7F-FDC2-4E42-B03E-465283BA7C9B}"/>
                  </a:ext>
                </a:extLst>
              </p:cNvPr>
              <p:cNvSpPr txBox="1">
                <a:spLocks noRot="1" noChangeAspect="1" noMove="1" noResize="1" noEditPoints="1" noAdjustHandles="1" noChangeArrowheads="1" noChangeShapeType="1" noTextEdit="1"/>
              </p:cNvSpPr>
              <p:nvPr/>
            </p:nvSpPr>
            <p:spPr>
              <a:xfrm>
                <a:off x="2908549" y="4863790"/>
                <a:ext cx="742115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BA6A59-D82A-4DBE-A516-54D673EE83B3}"/>
                  </a:ext>
                </a:extLst>
              </p:cNvPr>
              <p:cNvSpPr txBox="1"/>
              <p:nvPr/>
            </p:nvSpPr>
            <p:spPr>
              <a:xfrm>
                <a:off x="2298369" y="5446266"/>
                <a:ext cx="8564506" cy="11762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1</m:t>
                              </m:r>
                            </m:sub>
                          </m:sSub>
                          <m:r>
                            <a:rPr lang="en-US" sz="2800" b="0" i="1" smtClean="0">
                              <a:solidFill>
                                <a:schemeClr val="bg1">
                                  <a:lumMod val="95000"/>
                                </a:schemeClr>
                              </a:solidFill>
                              <a:latin typeface="Cambria Math" panose="02040503050406030204" pitchFamily="18" charset="0"/>
                            </a:rPr>
                            <m:t>,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2</m:t>
                              </m:r>
                            </m:sub>
                          </m:sSub>
                          <m:r>
                            <a:rPr lang="en-US" sz="2800" b="0" i="1" smtClean="0">
                              <a:solidFill>
                                <a:schemeClr val="bg1">
                                  <a:lumMod val="95000"/>
                                </a:schemeClr>
                              </a:solidFill>
                              <a:latin typeface="Cambria Math" panose="02040503050406030204" pitchFamily="18" charset="0"/>
                            </a:rPr>
                            <m:t>, ……, </m:t>
                          </m:r>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𝑛</m:t>
                              </m:r>
                            </m:sub>
                          </m:sSub>
                        </m:e>
                      </m:d>
                      <m:r>
                        <a:rPr lang="en-US" sz="2800" b="0" i="1" smtClean="0">
                          <a:solidFill>
                            <a:schemeClr val="bg1">
                              <a:lumMod val="95000"/>
                            </a:schemeClr>
                          </a:solidFill>
                          <a:latin typeface="Cambria Math" panose="02040503050406030204" pitchFamily="18" charset="0"/>
                        </a:rPr>
                        <m:t>=</m:t>
                      </m:r>
                      <m:nary>
                        <m:naryPr>
                          <m:chr m:val="∏"/>
                          <m:ctrlPr>
                            <a:rPr lang="en-US" sz="2800" b="0" i="1" smtClean="0">
                              <a:solidFill>
                                <a:schemeClr val="bg1">
                                  <a:lumMod val="95000"/>
                                </a:schemeClr>
                              </a:solidFill>
                              <a:latin typeface="Cambria Math" panose="02040503050406030204" pitchFamily="18" charset="0"/>
                            </a:rPr>
                          </m:ctrlPr>
                        </m:naryPr>
                        <m:sub>
                          <m:r>
                            <m:rPr>
                              <m:brk m:alnAt="23"/>
                            </m:rPr>
                            <a:rPr lang="en-US" sz="2800" b="0" i="1" smtClean="0">
                              <a:solidFill>
                                <a:schemeClr val="bg1">
                                  <a:lumMod val="95000"/>
                                </a:schemeClr>
                              </a:solidFill>
                              <a:latin typeface="Cambria Math" panose="02040503050406030204" pitchFamily="18" charset="0"/>
                            </a:rPr>
                            <m:t>𝑖</m:t>
                          </m:r>
                          <m:r>
                            <a:rPr lang="en-US" sz="2800" b="0" i="1" smtClean="0">
                              <a:solidFill>
                                <a:schemeClr val="bg1">
                                  <a:lumMod val="95000"/>
                                </a:schemeClr>
                              </a:solidFill>
                              <a:latin typeface="Cambria Math" panose="02040503050406030204" pitchFamily="18" charset="0"/>
                            </a:rPr>
                            <m:t>=1</m:t>
                          </m:r>
                        </m:sub>
                        <m:sup>
                          <m:r>
                            <a:rPr lang="en-US" sz="2800" b="0" i="1" smtClean="0">
                              <a:solidFill>
                                <a:schemeClr val="bg1">
                                  <a:lumMod val="95000"/>
                                </a:schemeClr>
                              </a:solidFill>
                              <a:latin typeface="Cambria Math" panose="02040503050406030204" pitchFamily="18" charset="0"/>
                            </a:rPr>
                            <m:t>𝑛</m:t>
                          </m:r>
                        </m:sup>
                        <m:e>
                          <m:r>
                            <a:rPr lang="en-US" sz="2800" i="1">
                              <a:solidFill>
                                <a:schemeClr val="bg1">
                                  <a:lumMod val="95000"/>
                                </a:schemeClr>
                              </a:solidFill>
                              <a:latin typeface="Cambria Math" panose="02040503050406030204" pitchFamily="18" charset="0"/>
                            </a:rPr>
                            <m:t>𝑃</m:t>
                          </m:r>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i="1">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sub>
                          </m:sSub>
                          <m:r>
                            <a:rPr lang="en-US" sz="2800" i="1">
                              <a:solidFill>
                                <a:schemeClr val="bg1">
                                  <a:lumMod val="95000"/>
                                </a:schemeClr>
                              </a:solidFill>
                              <a:latin typeface="Cambria Math" panose="02040503050406030204" pitchFamily="18" charset="0"/>
                            </a:rPr>
                            <m:t>|</m:t>
                          </m:r>
                          <m:sSub>
                            <m:sSubPr>
                              <m:ctrlPr>
                                <a:rPr lang="en-US" sz="2800" i="1">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𝑃𝑎𝑟𝑒𝑛𝑡</m:t>
                              </m:r>
                              <m:r>
                                <a:rPr lang="en-US" sz="2800" b="0" i="1" smtClean="0">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𝑋</m:t>
                              </m:r>
                            </m:e>
                            <m:sub>
                              <m:r>
                                <a:rPr lang="en-US" sz="2800" b="0" i="1" smtClean="0">
                                  <a:solidFill>
                                    <a:schemeClr val="bg1">
                                      <a:lumMod val="95000"/>
                                    </a:schemeClr>
                                  </a:solidFill>
                                  <a:latin typeface="Cambria Math" panose="02040503050406030204" pitchFamily="18" charset="0"/>
                                </a:rPr>
                                <m:t>𝑖</m:t>
                              </m:r>
                            </m:sub>
                          </m:sSub>
                          <m:r>
                            <a:rPr lang="en-US" sz="2800" b="0" i="1" smtClean="0">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m:t>
                          </m:r>
                        </m:e>
                      </m:nary>
                    </m:oMath>
                  </m:oMathPara>
                </a14:m>
                <a:endParaRPr lang="en-US" sz="2800" dirty="0"/>
              </a:p>
            </p:txBody>
          </p:sp>
        </mc:Choice>
        <mc:Fallback xmlns="">
          <p:sp>
            <p:nvSpPr>
              <p:cNvPr id="19" name="TextBox 18">
                <a:extLst>
                  <a:ext uri="{FF2B5EF4-FFF2-40B4-BE49-F238E27FC236}">
                    <a16:creationId xmlns:a16="http://schemas.microsoft.com/office/drawing/2014/main" id="{8BBA6A59-D82A-4DBE-A516-54D673EE83B3}"/>
                  </a:ext>
                </a:extLst>
              </p:cNvPr>
              <p:cNvSpPr txBox="1">
                <a:spLocks noRot="1" noChangeAspect="1" noMove="1" noResize="1" noEditPoints="1" noAdjustHandles="1" noChangeArrowheads="1" noChangeShapeType="1" noTextEdit="1"/>
              </p:cNvSpPr>
              <p:nvPr/>
            </p:nvSpPr>
            <p:spPr>
              <a:xfrm>
                <a:off x="2298369" y="5446266"/>
                <a:ext cx="8564506" cy="1176219"/>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7BA8054-8370-46C2-9C48-F09A027A59AC}"/>
              </a:ext>
            </a:extLst>
          </p:cNvPr>
          <p:cNvSpPr txBox="1"/>
          <p:nvPr/>
        </p:nvSpPr>
        <p:spPr>
          <a:xfrm>
            <a:off x="10006765" y="5826386"/>
            <a:ext cx="2203899" cy="461665"/>
          </a:xfrm>
          <a:prstGeom prst="rect">
            <a:avLst/>
          </a:prstGeom>
          <a:noFill/>
        </p:spPr>
        <p:txBody>
          <a:bodyPr wrap="square" rtlCol="0">
            <a:spAutoFit/>
          </a:bodyPr>
          <a:lstStyle/>
          <a:p>
            <a:r>
              <a:rPr lang="en-US" sz="2400" dirty="0">
                <a:solidFill>
                  <a:srgbClr val="FFC000"/>
                </a:solidFill>
              </a:rPr>
              <a:t>factors of JPD</a:t>
            </a:r>
          </a:p>
        </p:txBody>
      </p:sp>
    </p:spTree>
    <p:extLst>
      <p:ext uri="{BB962C8B-B14F-4D97-AF65-F5344CB8AC3E}">
        <p14:creationId xmlns:p14="http://schemas.microsoft.com/office/powerpoint/2010/main" val="247312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ED7D-7E2E-4256-86C6-90F3427EA9BC}"/>
              </a:ext>
            </a:extLst>
          </p:cNvPr>
          <p:cNvSpPr>
            <a:spLocks noGrp="1"/>
          </p:cNvSpPr>
          <p:nvPr>
            <p:ph type="title"/>
          </p:nvPr>
        </p:nvSpPr>
        <p:spPr/>
        <p:txBody>
          <a:bodyPr>
            <a:normAutofit fontScale="90000"/>
          </a:bodyPr>
          <a:lstStyle/>
          <a:p>
            <a:r>
              <a:rPr lang="en-US" dirty="0"/>
              <a:t>Bayesian Networks</a:t>
            </a:r>
          </a:p>
        </p:txBody>
      </p:sp>
      <p:sp>
        <p:nvSpPr>
          <p:cNvPr id="4" name="Slide Number Placeholder 3">
            <a:extLst>
              <a:ext uri="{FF2B5EF4-FFF2-40B4-BE49-F238E27FC236}">
                <a16:creationId xmlns:a16="http://schemas.microsoft.com/office/drawing/2014/main" id="{DE011B74-7C27-400B-BBFA-630D6182532D}"/>
              </a:ext>
            </a:extLst>
          </p:cNvPr>
          <p:cNvSpPr>
            <a:spLocks noGrp="1"/>
          </p:cNvSpPr>
          <p:nvPr>
            <p:ph type="sldNum" sz="quarter" idx="12"/>
          </p:nvPr>
        </p:nvSpPr>
        <p:spPr/>
        <p:txBody>
          <a:bodyPr/>
          <a:lstStyle/>
          <a:p>
            <a:fld id="{FF2BD96E-3838-45D2-9031-D3AF67C920A5}" type="slidenum">
              <a:rPr lang="en-US" smtClean="0"/>
              <a:pPr/>
              <a:t>29</a:t>
            </a:fld>
            <a:r>
              <a:rPr lang="en-US"/>
              <a:t> </a:t>
            </a:r>
            <a:endParaRPr lang="en-US" dirty="0"/>
          </a:p>
        </p:txBody>
      </p:sp>
      <p:grpSp>
        <p:nvGrpSpPr>
          <p:cNvPr id="5" name="Group 4">
            <a:extLst>
              <a:ext uri="{FF2B5EF4-FFF2-40B4-BE49-F238E27FC236}">
                <a16:creationId xmlns:a16="http://schemas.microsoft.com/office/drawing/2014/main" id="{9CB8D58C-CC80-471F-9866-51615768D23D}"/>
              </a:ext>
            </a:extLst>
          </p:cNvPr>
          <p:cNvGrpSpPr/>
          <p:nvPr/>
        </p:nvGrpSpPr>
        <p:grpSpPr>
          <a:xfrm>
            <a:off x="647303" y="2130243"/>
            <a:ext cx="2879666" cy="1607737"/>
            <a:chOff x="335807" y="1065125"/>
            <a:chExt cx="4273900" cy="2591533"/>
          </a:xfrm>
        </p:grpSpPr>
        <p:sp>
          <p:nvSpPr>
            <p:cNvPr id="6" name="Oval 5">
              <a:extLst>
                <a:ext uri="{FF2B5EF4-FFF2-40B4-BE49-F238E27FC236}">
                  <a16:creationId xmlns:a16="http://schemas.microsoft.com/office/drawing/2014/main" id="{13611558-2149-4000-A6BD-E76AB836C23B}"/>
                </a:ext>
              </a:extLst>
            </p:cNvPr>
            <p:cNvSpPr/>
            <p:nvPr/>
          </p:nvSpPr>
          <p:spPr>
            <a:xfrm>
              <a:off x="335807" y="10651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Oval 6">
              <a:extLst>
                <a:ext uri="{FF2B5EF4-FFF2-40B4-BE49-F238E27FC236}">
                  <a16:creationId xmlns:a16="http://schemas.microsoft.com/office/drawing/2014/main" id="{7B393A93-BF08-427E-87C5-28833AF897BA}"/>
                </a:ext>
              </a:extLst>
            </p:cNvPr>
            <p:cNvSpPr/>
            <p:nvPr/>
          </p:nvSpPr>
          <p:spPr>
            <a:xfrm>
              <a:off x="1533236" y="10651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Oval 7">
              <a:extLst>
                <a:ext uri="{FF2B5EF4-FFF2-40B4-BE49-F238E27FC236}">
                  <a16:creationId xmlns:a16="http://schemas.microsoft.com/office/drawing/2014/main" id="{35C9FD19-224C-4D84-B708-900054DA7A44}"/>
                </a:ext>
              </a:extLst>
            </p:cNvPr>
            <p:cNvSpPr/>
            <p:nvPr/>
          </p:nvSpPr>
          <p:spPr>
            <a:xfrm>
              <a:off x="3936467" y="10651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Oval 8">
              <a:extLst>
                <a:ext uri="{FF2B5EF4-FFF2-40B4-BE49-F238E27FC236}">
                  <a16:creationId xmlns:a16="http://schemas.microsoft.com/office/drawing/2014/main" id="{C487E3D6-A8BC-411E-96E6-BB5B0198391E}"/>
                </a:ext>
              </a:extLst>
            </p:cNvPr>
            <p:cNvSpPr/>
            <p:nvPr/>
          </p:nvSpPr>
          <p:spPr>
            <a:xfrm>
              <a:off x="2206476" y="2993466"/>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A31EE862-CF33-440E-B08C-211E89B19516}"/>
                </a:ext>
              </a:extLst>
            </p:cNvPr>
            <p:cNvCxnSpPr>
              <a:endCxn id="9" idx="1"/>
            </p:cNvCxnSpPr>
            <p:nvPr/>
          </p:nvCxnSpPr>
          <p:spPr>
            <a:xfrm>
              <a:off x="818128" y="1728317"/>
              <a:ext cx="1486942" cy="1362271"/>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63AD825-F3CA-4768-B7B1-521C6AC0ACE3}"/>
                </a:ext>
              </a:extLst>
            </p:cNvPr>
            <p:cNvCxnSpPr>
              <a:cxnSpLocks/>
              <a:endCxn id="9" idx="0"/>
            </p:cNvCxnSpPr>
            <p:nvPr/>
          </p:nvCxnSpPr>
          <p:spPr>
            <a:xfrm>
              <a:off x="1995567" y="1710373"/>
              <a:ext cx="547529" cy="128309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EB2C631-5373-4B8E-893A-1026AD8F962D}"/>
                </a:ext>
              </a:extLst>
            </p:cNvPr>
            <p:cNvCxnSpPr>
              <a:cxnSpLocks/>
              <a:endCxn id="9" idx="7"/>
            </p:cNvCxnSpPr>
            <p:nvPr/>
          </p:nvCxnSpPr>
          <p:spPr>
            <a:xfrm flipH="1">
              <a:off x="2781122" y="1719345"/>
              <a:ext cx="1373060" cy="137124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806A958B-4D04-47EE-A6C7-0E286FB601C6}"/>
              </a:ext>
            </a:extLst>
          </p:cNvPr>
          <p:cNvSpPr/>
          <p:nvPr/>
        </p:nvSpPr>
        <p:spPr>
          <a:xfrm>
            <a:off x="713337" y="3308326"/>
            <a:ext cx="453615" cy="41143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Oval 14">
            <a:extLst>
              <a:ext uri="{FF2B5EF4-FFF2-40B4-BE49-F238E27FC236}">
                <a16:creationId xmlns:a16="http://schemas.microsoft.com/office/drawing/2014/main" id="{A65F5E14-62B1-4F8D-A9F5-537D1C31889B}"/>
              </a:ext>
            </a:extLst>
          </p:cNvPr>
          <p:cNvSpPr/>
          <p:nvPr/>
        </p:nvSpPr>
        <p:spPr>
          <a:xfrm>
            <a:off x="1446583" y="4182808"/>
            <a:ext cx="453615" cy="41143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6" name="Straight Arrow Connector 15">
            <a:extLst>
              <a:ext uri="{FF2B5EF4-FFF2-40B4-BE49-F238E27FC236}">
                <a16:creationId xmlns:a16="http://schemas.microsoft.com/office/drawing/2014/main" id="{ABDEC4D2-1D9E-4307-BC77-DD606AF0DF5D}"/>
              </a:ext>
            </a:extLst>
          </p:cNvPr>
          <p:cNvCxnSpPr>
            <a:cxnSpLocks/>
            <a:stCxn id="14" idx="5"/>
            <a:endCxn id="15" idx="1"/>
          </p:cNvCxnSpPr>
          <p:nvPr/>
        </p:nvCxnSpPr>
        <p:spPr>
          <a:xfrm>
            <a:off x="1100522" y="3659505"/>
            <a:ext cx="412491" cy="583556"/>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1DE20F-3C65-4492-B5CA-EC495D09D4A8}"/>
              </a:ext>
            </a:extLst>
          </p:cNvPr>
          <p:cNvCxnSpPr>
            <a:cxnSpLocks/>
            <a:endCxn id="15" idx="0"/>
          </p:cNvCxnSpPr>
          <p:nvPr/>
        </p:nvCxnSpPr>
        <p:spPr>
          <a:xfrm flipH="1">
            <a:off x="1673391" y="3737980"/>
            <a:ext cx="380546" cy="444828"/>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2ED581-82EA-4135-99C3-752CD85A06AB}"/>
              </a:ext>
            </a:extLst>
          </p:cNvPr>
          <p:cNvSpPr/>
          <p:nvPr/>
        </p:nvSpPr>
        <p:spPr>
          <a:xfrm>
            <a:off x="2734823" y="4243061"/>
            <a:ext cx="453615" cy="41143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9" name="Straight Arrow Connector 28">
            <a:extLst>
              <a:ext uri="{FF2B5EF4-FFF2-40B4-BE49-F238E27FC236}">
                <a16:creationId xmlns:a16="http://schemas.microsoft.com/office/drawing/2014/main" id="{623E29C5-9F13-4812-8076-88AFBD468F98}"/>
              </a:ext>
            </a:extLst>
          </p:cNvPr>
          <p:cNvCxnSpPr>
            <a:cxnSpLocks/>
            <a:stCxn id="9" idx="5"/>
            <a:endCxn id="27" idx="1"/>
          </p:cNvCxnSpPr>
          <p:nvPr/>
        </p:nvCxnSpPr>
        <p:spPr>
          <a:xfrm>
            <a:off x="2294906" y="3677727"/>
            <a:ext cx="506347" cy="625587"/>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3F202E9-F610-4895-B3CC-D7D6B2F04394}"/>
              </a:ext>
            </a:extLst>
          </p:cNvPr>
          <p:cNvSpPr txBox="1"/>
          <p:nvPr/>
        </p:nvSpPr>
        <p:spPr>
          <a:xfrm>
            <a:off x="4154298" y="1034537"/>
            <a:ext cx="7481693" cy="430887"/>
          </a:xfrm>
          <a:prstGeom prst="rect">
            <a:avLst/>
          </a:prstGeom>
          <a:noFill/>
        </p:spPr>
        <p:txBody>
          <a:bodyPr wrap="square" lIns="0" tIns="0" rIns="0" bIns="0" rtlCol="0">
            <a:spAutoFit/>
          </a:bodyPr>
          <a:lstStyle/>
          <a:p>
            <a:r>
              <a:rPr lang="en-US" sz="2800" dirty="0">
                <a:solidFill>
                  <a:srgbClr val="8DD848"/>
                </a:solidFill>
              </a:rPr>
              <a:t>Bayesian Belief Networks: Representation</a:t>
            </a:r>
          </a:p>
        </p:txBody>
      </p:sp>
      <p:sp>
        <p:nvSpPr>
          <p:cNvPr id="33" name="TextBox 32">
            <a:extLst>
              <a:ext uri="{FF2B5EF4-FFF2-40B4-BE49-F238E27FC236}">
                <a16:creationId xmlns:a16="http://schemas.microsoft.com/office/drawing/2014/main" id="{4285E20C-541F-49EC-86CA-1226B692881D}"/>
              </a:ext>
            </a:extLst>
          </p:cNvPr>
          <p:cNvSpPr txBox="1"/>
          <p:nvPr/>
        </p:nvSpPr>
        <p:spPr>
          <a:xfrm>
            <a:off x="4833478" y="1863159"/>
            <a:ext cx="5375112" cy="430887"/>
          </a:xfrm>
          <a:prstGeom prst="rect">
            <a:avLst/>
          </a:prstGeom>
          <a:noFill/>
        </p:spPr>
        <p:txBody>
          <a:bodyPr wrap="square" lIns="0" tIns="0" rIns="0" bIns="0" rtlCol="0">
            <a:spAutoFit/>
          </a:bodyPr>
          <a:lstStyle/>
          <a:p>
            <a:r>
              <a:rPr lang="en-US" sz="2800" dirty="0">
                <a:solidFill>
                  <a:schemeClr val="bg1">
                    <a:lumMod val="95000"/>
                  </a:schemeClr>
                </a:solidFill>
              </a:rPr>
              <a:t>A Directed Acyclic Graph (DAG) </a:t>
            </a:r>
            <a:endParaRPr lang="en-US" sz="2800" dirty="0"/>
          </a:p>
        </p:txBody>
      </p:sp>
      <p:sp>
        <p:nvSpPr>
          <p:cNvPr id="34" name="TextBox 33">
            <a:extLst>
              <a:ext uri="{FF2B5EF4-FFF2-40B4-BE49-F238E27FC236}">
                <a16:creationId xmlns:a16="http://schemas.microsoft.com/office/drawing/2014/main" id="{8DA2F026-4348-4CE6-9901-7CC6D1F90E7C}"/>
              </a:ext>
            </a:extLst>
          </p:cNvPr>
          <p:cNvSpPr txBox="1"/>
          <p:nvPr/>
        </p:nvSpPr>
        <p:spPr>
          <a:xfrm>
            <a:off x="4833478" y="2679832"/>
            <a:ext cx="7164254" cy="430887"/>
          </a:xfrm>
          <a:prstGeom prst="rect">
            <a:avLst/>
          </a:prstGeom>
          <a:noFill/>
        </p:spPr>
        <p:txBody>
          <a:bodyPr wrap="square" lIns="0" tIns="0" rIns="0" bIns="0" rtlCol="0">
            <a:spAutoFit/>
          </a:bodyPr>
          <a:lstStyle/>
          <a:p>
            <a:r>
              <a:rPr lang="en-US" sz="2800" dirty="0">
                <a:solidFill>
                  <a:schemeClr val="bg1">
                    <a:lumMod val="95000"/>
                  </a:schemeClr>
                </a:solidFill>
              </a:rPr>
              <a:t>Each node is labeled by a random variables</a:t>
            </a:r>
            <a:endParaRPr lang="en-US" sz="2800" dirty="0"/>
          </a:p>
        </p:txBody>
      </p:sp>
      <p:sp>
        <p:nvSpPr>
          <p:cNvPr id="35" name="TextBox 34">
            <a:extLst>
              <a:ext uri="{FF2B5EF4-FFF2-40B4-BE49-F238E27FC236}">
                <a16:creationId xmlns:a16="http://schemas.microsoft.com/office/drawing/2014/main" id="{1D39690C-3A5E-417E-B505-E5D2EC9F28DB}"/>
              </a:ext>
            </a:extLst>
          </p:cNvPr>
          <p:cNvSpPr txBox="1"/>
          <p:nvPr/>
        </p:nvSpPr>
        <p:spPr>
          <a:xfrm>
            <a:off x="4833478" y="3589375"/>
            <a:ext cx="7164254" cy="430887"/>
          </a:xfrm>
          <a:prstGeom prst="rect">
            <a:avLst/>
          </a:prstGeom>
          <a:noFill/>
        </p:spPr>
        <p:txBody>
          <a:bodyPr wrap="square" lIns="0" tIns="0" rIns="0" bIns="0" rtlCol="0">
            <a:spAutoFit/>
          </a:bodyPr>
          <a:lstStyle/>
          <a:p>
            <a:r>
              <a:rPr lang="en-US" sz="2800" dirty="0">
                <a:solidFill>
                  <a:schemeClr val="bg1">
                    <a:lumMod val="95000"/>
                  </a:schemeClr>
                </a:solidFill>
              </a:rPr>
              <a:t>A domain of each random variable</a:t>
            </a:r>
            <a:endParaRPr lang="en-US" sz="2800" dirty="0"/>
          </a:p>
        </p:txBody>
      </p:sp>
      <p:sp>
        <p:nvSpPr>
          <p:cNvPr id="36" name="TextBox 35">
            <a:extLst>
              <a:ext uri="{FF2B5EF4-FFF2-40B4-BE49-F238E27FC236}">
                <a16:creationId xmlns:a16="http://schemas.microsoft.com/office/drawing/2014/main" id="{8DFB5B1B-EE30-4D58-A37F-6312C14BBABC}"/>
              </a:ext>
            </a:extLst>
          </p:cNvPr>
          <p:cNvSpPr txBox="1"/>
          <p:nvPr/>
        </p:nvSpPr>
        <p:spPr>
          <a:xfrm>
            <a:off x="4833478" y="4631384"/>
            <a:ext cx="7164254" cy="430887"/>
          </a:xfrm>
          <a:prstGeom prst="rect">
            <a:avLst/>
          </a:prstGeom>
          <a:noFill/>
        </p:spPr>
        <p:txBody>
          <a:bodyPr wrap="square" lIns="0" tIns="0" rIns="0" bIns="0" rtlCol="0">
            <a:spAutoFit/>
          </a:bodyPr>
          <a:lstStyle/>
          <a:p>
            <a:r>
              <a:rPr lang="en-US" sz="2800" dirty="0">
                <a:solidFill>
                  <a:schemeClr val="bg1">
                    <a:lumMod val="95000"/>
                  </a:schemeClr>
                </a:solidFill>
              </a:rPr>
              <a:t>A set of CPDs associated each the nodes</a:t>
            </a:r>
            <a:endParaRPr lang="en-US" sz="2800"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0EFBC28-ABFA-45C1-94A2-635CEE8A0ED0}"/>
                  </a:ext>
                </a:extLst>
              </p:cNvPr>
              <p:cNvSpPr txBox="1"/>
              <p:nvPr/>
            </p:nvSpPr>
            <p:spPr>
              <a:xfrm>
                <a:off x="5621603" y="5315591"/>
                <a:ext cx="5913903" cy="523220"/>
              </a:xfrm>
              <a:prstGeom prst="rect">
                <a:avLst/>
              </a:prstGeom>
              <a:noFill/>
            </p:spPr>
            <p:txBody>
              <a:bodyPr wrap="square">
                <a:spAutoFit/>
              </a:bodyPr>
              <a:lstStyle/>
              <a:p>
                <a14:m>
                  <m:oMath xmlns:m="http://schemas.openxmlformats.org/officeDocument/2006/math">
                    <m:r>
                      <a:rPr lang="en-US" sz="2800" b="0" i="1" smtClean="0">
                        <a:solidFill>
                          <a:srgbClr val="FFC000"/>
                        </a:solidFill>
                        <a:latin typeface="Cambria Math" panose="02040503050406030204" pitchFamily="18" charset="0"/>
                      </a:rPr>
                      <m:t>𝑃</m:t>
                    </m:r>
                    <m:r>
                      <a:rPr lang="en-US" sz="2800" b="0" i="1" smtClean="0">
                        <a:solidFill>
                          <a:srgbClr val="FFC000"/>
                        </a:solidFill>
                        <a:latin typeface="Cambria Math" panose="02040503050406030204" pitchFamily="18" charset="0"/>
                      </a:rPr>
                      <m:t>(</m:t>
                    </m:r>
                    <m:sSub>
                      <m:sSubPr>
                        <m:ctrlPr>
                          <a:rPr lang="en-US" sz="2800" b="0" i="1" smtClean="0">
                            <a:solidFill>
                              <a:srgbClr val="FFC000"/>
                            </a:solidFill>
                            <a:latin typeface="Cambria Math" panose="02040503050406030204" pitchFamily="18" charset="0"/>
                          </a:rPr>
                        </m:ctrlPr>
                      </m:sSubPr>
                      <m:e>
                        <m:r>
                          <a:rPr lang="en-US" sz="2800" b="0" i="1" smtClean="0">
                            <a:solidFill>
                              <a:srgbClr val="FFC000"/>
                            </a:solidFill>
                            <a:latin typeface="Cambria Math" panose="02040503050406030204" pitchFamily="18" charset="0"/>
                          </a:rPr>
                          <m:t>𝑋</m:t>
                        </m:r>
                      </m:e>
                      <m:sub>
                        <m:r>
                          <a:rPr lang="en-US" sz="2800" b="0" i="1" smtClean="0">
                            <a:solidFill>
                              <a:srgbClr val="FFC000"/>
                            </a:solidFill>
                            <a:latin typeface="Cambria Math" panose="02040503050406030204" pitchFamily="18" charset="0"/>
                          </a:rPr>
                          <m:t>𝑖</m:t>
                        </m:r>
                      </m:sub>
                    </m:sSub>
                    <m:r>
                      <a:rPr lang="en-US" sz="2800" i="1">
                        <a:solidFill>
                          <a:srgbClr val="FFC000"/>
                        </a:solidFill>
                        <a:latin typeface="Cambria Math" panose="02040503050406030204" pitchFamily="18" charset="0"/>
                      </a:rPr>
                      <m:t>|</m:t>
                    </m:r>
                    <m:r>
                      <a:rPr lang="en-US" sz="2800" i="1">
                        <a:solidFill>
                          <a:srgbClr val="FFC000"/>
                        </a:solidFill>
                        <a:latin typeface="Cambria Math" panose="02040503050406030204" pitchFamily="18" charset="0"/>
                      </a:rPr>
                      <m:t>𝑃𝑎𝑟𝑒𝑛𝑡</m:t>
                    </m:r>
                    <m:d>
                      <m:dPr>
                        <m:ctrlPr>
                          <a:rPr lang="en-US" sz="2800" i="1">
                            <a:solidFill>
                              <a:srgbClr val="FFC000"/>
                            </a:solidFill>
                            <a:latin typeface="Cambria Math" panose="02040503050406030204" pitchFamily="18" charset="0"/>
                          </a:rPr>
                        </m:ctrlPr>
                      </m:dPr>
                      <m:e>
                        <m:sSub>
                          <m:sSubPr>
                            <m:ctrlPr>
                              <a:rPr lang="en-US" sz="2800" i="1">
                                <a:solidFill>
                                  <a:srgbClr val="FFC000"/>
                                </a:solidFill>
                                <a:latin typeface="Cambria Math" panose="02040503050406030204" pitchFamily="18" charset="0"/>
                              </a:rPr>
                            </m:ctrlPr>
                          </m:sSubPr>
                          <m:e>
                            <m:r>
                              <a:rPr lang="en-US" sz="2800" i="1">
                                <a:solidFill>
                                  <a:srgbClr val="FFC000"/>
                                </a:solidFill>
                                <a:latin typeface="Cambria Math" panose="02040503050406030204" pitchFamily="18" charset="0"/>
                              </a:rPr>
                              <m:t>𝑋</m:t>
                            </m:r>
                          </m:e>
                          <m:sub>
                            <m:r>
                              <a:rPr lang="en-US" sz="2800" i="1">
                                <a:solidFill>
                                  <a:srgbClr val="FFC000"/>
                                </a:solidFill>
                                <a:latin typeface="Cambria Math" panose="02040503050406030204" pitchFamily="18" charset="0"/>
                              </a:rPr>
                              <m:t>𝑖</m:t>
                            </m:r>
                          </m:sub>
                        </m:sSub>
                      </m:e>
                    </m:d>
                    <m:r>
                      <a:rPr lang="en-US" sz="2800" b="0" i="1" smtClean="0">
                        <a:solidFill>
                          <a:srgbClr val="FFC000"/>
                        </a:solidFill>
                        <a:latin typeface="Cambria Math" panose="02040503050406030204" pitchFamily="18" charset="0"/>
                      </a:rPr>
                      <m:t>)</m:t>
                    </m:r>
                  </m:oMath>
                </a14:m>
                <a:r>
                  <a:rPr lang="en-US" sz="2800" dirty="0">
                    <a:solidFill>
                      <a:srgbClr val="FFC000"/>
                    </a:solidFill>
                  </a:rPr>
                  <a:t> for each node </a:t>
                </a:r>
                <a14:m>
                  <m:oMath xmlns:m="http://schemas.openxmlformats.org/officeDocument/2006/math">
                    <m:sSub>
                      <m:sSubPr>
                        <m:ctrlPr>
                          <a:rPr lang="en-US" sz="2800" i="1">
                            <a:solidFill>
                              <a:srgbClr val="FFC000"/>
                            </a:solidFill>
                            <a:latin typeface="Cambria Math" panose="02040503050406030204" pitchFamily="18" charset="0"/>
                          </a:rPr>
                        </m:ctrlPr>
                      </m:sSubPr>
                      <m:e>
                        <m:r>
                          <a:rPr lang="en-US" sz="2800" i="1">
                            <a:solidFill>
                              <a:srgbClr val="FFC000"/>
                            </a:solidFill>
                            <a:latin typeface="Cambria Math" panose="02040503050406030204" pitchFamily="18" charset="0"/>
                          </a:rPr>
                          <m:t>𝑋</m:t>
                        </m:r>
                      </m:e>
                      <m:sub>
                        <m:r>
                          <a:rPr lang="en-US" sz="2800" i="1">
                            <a:solidFill>
                              <a:srgbClr val="FFC000"/>
                            </a:solidFill>
                            <a:latin typeface="Cambria Math" panose="02040503050406030204" pitchFamily="18" charset="0"/>
                          </a:rPr>
                          <m:t>𝑖</m:t>
                        </m:r>
                      </m:sub>
                    </m:sSub>
                  </m:oMath>
                </a14:m>
                <a:endParaRPr lang="en-US" sz="2800" dirty="0">
                  <a:solidFill>
                    <a:srgbClr val="FFC000"/>
                  </a:solidFill>
                </a:endParaRPr>
              </a:p>
            </p:txBody>
          </p:sp>
        </mc:Choice>
        <mc:Fallback xmlns="">
          <p:sp>
            <p:nvSpPr>
              <p:cNvPr id="37" name="TextBox 36">
                <a:extLst>
                  <a:ext uri="{FF2B5EF4-FFF2-40B4-BE49-F238E27FC236}">
                    <a16:creationId xmlns:a16="http://schemas.microsoft.com/office/drawing/2014/main" id="{60EFBC28-ABFA-45C1-94A2-635CEE8A0ED0}"/>
                  </a:ext>
                </a:extLst>
              </p:cNvPr>
              <p:cNvSpPr txBox="1">
                <a:spLocks noRot="1" noChangeAspect="1" noMove="1" noResize="1" noEditPoints="1" noAdjustHandles="1" noChangeArrowheads="1" noChangeShapeType="1" noTextEdit="1"/>
              </p:cNvSpPr>
              <p:nvPr/>
            </p:nvSpPr>
            <p:spPr>
              <a:xfrm>
                <a:off x="5621603" y="5315591"/>
                <a:ext cx="5913903" cy="523220"/>
              </a:xfrm>
              <a:prstGeom prst="rect">
                <a:avLst/>
              </a:prstGeom>
              <a:blipFill>
                <a:blip r:embed="rId2"/>
                <a:stretch>
                  <a:fillRect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268891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E53B7-F6E6-4C06-A0F7-885CA65165D8}"/>
              </a:ext>
            </a:extLst>
          </p:cNvPr>
          <p:cNvSpPr>
            <a:spLocks noGrp="1"/>
          </p:cNvSpPr>
          <p:nvPr>
            <p:ph type="title"/>
          </p:nvPr>
        </p:nvSpPr>
        <p:spPr/>
        <p:txBody>
          <a:bodyPr>
            <a:normAutofit fontScale="90000"/>
          </a:bodyPr>
          <a:lstStyle/>
          <a:p>
            <a:r>
              <a:rPr lang="en-US" dirty="0"/>
              <a:t>Agent in Uncertain World</a:t>
            </a:r>
          </a:p>
        </p:txBody>
      </p:sp>
      <p:sp>
        <p:nvSpPr>
          <p:cNvPr id="4" name="Content Placeholder 3">
            <a:extLst>
              <a:ext uri="{FF2B5EF4-FFF2-40B4-BE49-F238E27FC236}">
                <a16:creationId xmlns:a16="http://schemas.microsoft.com/office/drawing/2014/main" id="{713D0C95-6DEA-421D-980D-F3F6A936A697}"/>
              </a:ext>
            </a:extLst>
          </p:cNvPr>
          <p:cNvSpPr>
            <a:spLocks noGrp="1"/>
          </p:cNvSpPr>
          <p:nvPr>
            <p:ph idx="1"/>
          </p:nvPr>
        </p:nvSpPr>
        <p:spPr/>
        <p:txBody>
          <a:bodyPr/>
          <a:lstStyle/>
          <a:p>
            <a:r>
              <a:rPr lang="en-US" dirty="0"/>
              <a:t>World view till now </a:t>
            </a:r>
          </a:p>
          <a:p>
            <a:pPr lvl="1"/>
            <a:r>
              <a:rPr lang="en-US" dirty="0"/>
              <a:t>Completely observable</a:t>
            </a:r>
          </a:p>
          <a:p>
            <a:pPr lvl="1"/>
            <a:r>
              <a:rPr lang="en-US" dirty="0"/>
              <a:t>Deterministic outcomes</a:t>
            </a:r>
          </a:p>
          <a:p>
            <a:pPr lvl="1"/>
            <a:r>
              <a:rPr lang="en-US" dirty="0"/>
              <a:t>Complete state information</a:t>
            </a:r>
          </a:p>
          <a:p>
            <a:r>
              <a:rPr lang="en-US" dirty="0"/>
              <a:t>Uncertainty in world view</a:t>
            </a:r>
          </a:p>
          <a:p>
            <a:pPr lvl="1"/>
            <a:r>
              <a:rPr lang="en-US" dirty="0"/>
              <a:t>Partially observable</a:t>
            </a:r>
          </a:p>
          <a:p>
            <a:pPr lvl="1"/>
            <a:r>
              <a:rPr lang="en-US" dirty="0"/>
              <a:t>Outcomes are non-deterministic</a:t>
            </a:r>
          </a:p>
          <a:p>
            <a:pPr lvl="1"/>
            <a:r>
              <a:rPr lang="en-US" dirty="0"/>
              <a:t>Incomplete state information</a:t>
            </a:r>
          </a:p>
        </p:txBody>
      </p:sp>
      <p:sp>
        <p:nvSpPr>
          <p:cNvPr id="2" name="Slide Number Placeholder 1">
            <a:extLst>
              <a:ext uri="{FF2B5EF4-FFF2-40B4-BE49-F238E27FC236}">
                <a16:creationId xmlns:a16="http://schemas.microsoft.com/office/drawing/2014/main" id="{A9654D7E-E2DD-43E4-8863-CB3D7A325570}"/>
              </a:ext>
            </a:extLst>
          </p:cNvPr>
          <p:cNvSpPr>
            <a:spLocks noGrp="1"/>
          </p:cNvSpPr>
          <p:nvPr>
            <p:ph type="sldNum" sz="quarter" idx="12"/>
          </p:nvPr>
        </p:nvSpPr>
        <p:spPr/>
        <p:txBody>
          <a:bodyPr/>
          <a:lstStyle/>
          <a:p>
            <a:fld id="{FF2BD96E-3838-45D2-9031-D3AF67C920A5}" type="slidenum">
              <a:rPr lang="en-US" smtClean="0"/>
              <a:t>3</a:t>
            </a:fld>
            <a:endParaRPr lang="en-US"/>
          </a:p>
        </p:txBody>
      </p:sp>
    </p:spTree>
    <p:extLst>
      <p:ext uri="{BB962C8B-B14F-4D97-AF65-F5344CB8AC3E}">
        <p14:creationId xmlns:p14="http://schemas.microsoft.com/office/powerpoint/2010/main" val="26265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F61-2D8C-4C42-B018-6642D69BE31B}"/>
              </a:ext>
            </a:extLst>
          </p:cNvPr>
          <p:cNvSpPr>
            <a:spLocks noGrp="1"/>
          </p:cNvSpPr>
          <p:nvPr>
            <p:ph type="title"/>
          </p:nvPr>
        </p:nvSpPr>
        <p:spPr/>
        <p:txBody>
          <a:bodyPr>
            <a:normAutofit fontScale="90000"/>
          </a:bodyPr>
          <a:lstStyle/>
          <a:p>
            <a:r>
              <a:rPr lang="en-US" dirty="0"/>
              <a:t>Bayesian Networks: Example</a:t>
            </a:r>
          </a:p>
        </p:txBody>
      </p:sp>
      <p:sp>
        <p:nvSpPr>
          <p:cNvPr id="5" name="Content Placeholder 4">
            <a:extLst>
              <a:ext uri="{FF2B5EF4-FFF2-40B4-BE49-F238E27FC236}">
                <a16:creationId xmlns:a16="http://schemas.microsoft.com/office/drawing/2014/main" id="{31836005-033C-47FA-9F5A-E5CFEC5D2B08}"/>
              </a:ext>
            </a:extLst>
          </p:cNvPr>
          <p:cNvSpPr>
            <a:spLocks noGrp="1"/>
          </p:cNvSpPr>
          <p:nvPr>
            <p:ph idx="1"/>
          </p:nvPr>
        </p:nvSpPr>
        <p:spPr/>
        <p:txBody>
          <a:bodyPr>
            <a:normAutofit fontScale="92500" lnSpcReduction="20000"/>
          </a:bodyPr>
          <a:lstStyle/>
          <a:p>
            <a:r>
              <a:rPr lang="en-US" dirty="0"/>
              <a:t>Fire Diagnostic Assistant</a:t>
            </a:r>
          </a:p>
          <a:p>
            <a:pPr lvl="1"/>
            <a:r>
              <a:rPr lang="en-US" dirty="0"/>
              <a:t>Whether there is fire in building based on noisy sensor info</a:t>
            </a:r>
          </a:p>
          <a:p>
            <a:r>
              <a:rPr lang="en-US" dirty="0"/>
              <a:t>Agent Information</a:t>
            </a:r>
          </a:p>
          <a:p>
            <a:pPr lvl="1"/>
            <a:r>
              <a:rPr lang="en-US" dirty="0"/>
              <a:t>Report: whether everyone is leaving the building</a:t>
            </a:r>
          </a:p>
          <a:p>
            <a:pPr lvl="2"/>
            <a:r>
              <a:rPr lang="en-US" dirty="0"/>
              <a:t>False Positive: Report people leaving falsely</a:t>
            </a:r>
          </a:p>
          <a:p>
            <a:pPr lvl="2"/>
            <a:r>
              <a:rPr lang="en-US" dirty="0"/>
              <a:t>False Negative: Does not report when everyone is leaving</a:t>
            </a:r>
          </a:p>
          <a:p>
            <a:pPr lvl="1"/>
            <a:r>
              <a:rPr lang="en-US" dirty="0"/>
              <a:t>Fire Alarm</a:t>
            </a:r>
          </a:p>
          <a:p>
            <a:pPr lvl="2"/>
            <a:r>
              <a:rPr lang="en-US" dirty="0"/>
              <a:t>People may leave when it goes off</a:t>
            </a:r>
          </a:p>
          <a:p>
            <a:pPr lvl="2"/>
            <a:r>
              <a:rPr lang="en-US" dirty="0"/>
              <a:t>Tampering or fire could affect the alarm</a:t>
            </a:r>
          </a:p>
          <a:p>
            <a:pPr lvl="1"/>
            <a:r>
              <a:rPr lang="en-US" dirty="0"/>
              <a:t>Smoke: Fire can cause smoke to rise</a:t>
            </a:r>
          </a:p>
        </p:txBody>
      </p:sp>
      <p:sp>
        <p:nvSpPr>
          <p:cNvPr id="4" name="Slide Number Placeholder 3">
            <a:extLst>
              <a:ext uri="{FF2B5EF4-FFF2-40B4-BE49-F238E27FC236}">
                <a16:creationId xmlns:a16="http://schemas.microsoft.com/office/drawing/2014/main" id="{BF916046-4D6C-430D-92E0-91F66DDF840A}"/>
              </a:ext>
            </a:extLst>
          </p:cNvPr>
          <p:cNvSpPr>
            <a:spLocks noGrp="1"/>
          </p:cNvSpPr>
          <p:nvPr>
            <p:ph type="sldNum" sz="quarter" idx="12"/>
          </p:nvPr>
        </p:nvSpPr>
        <p:spPr/>
        <p:txBody>
          <a:bodyPr/>
          <a:lstStyle/>
          <a:p>
            <a:fld id="{FF2BD96E-3838-45D2-9031-D3AF67C920A5}" type="slidenum">
              <a:rPr lang="en-US" smtClean="0"/>
              <a:pPr/>
              <a:t>30</a:t>
            </a:fld>
            <a:r>
              <a:rPr lang="en-US"/>
              <a:t> </a:t>
            </a:r>
            <a:endParaRPr lang="en-US" dirty="0"/>
          </a:p>
        </p:txBody>
      </p:sp>
    </p:spTree>
    <p:extLst>
      <p:ext uri="{BB962C8B-B14F-4D97-AF65-F5344CB8AC3E}">
        <p14:creationId xmlns:p14="http://schemas.microsoft.com/office/powerpoint/2010/main" val="1832940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F61-2D8C-4C42-B018-6642D69BE31B}"/>
              </a:ext>
            </a:extLst>
          </p:cNvPr>
          <p:cNvSpPr>
            <a:spLocks noGrp="1"/>
          </p:cNvSpPr>
          <p:nvPr>
            <p:ph type="title"/>
          </p:nvPr>
        </p:nvSpPr>
        <p:spPr/>
        <p:txBody>
          <a:bodyPr>
            <a:normAutofit fontScale="90000"/>
          </a:bodyPr>
          <a:lstStyle/>
          <a:p>
            <a:r>
              <a:rPr lang="en-US" dirty="0"/>
              <a:t>Bayesian Networks: Example</a:t>
            </a:r>
          </a:p>
        </p:txBody>
      </p:sp>
      <p:sp>
        <p:nvSpPr>
          <p:cNvPr id="4" name="Slide Number Placeholder 3">
            <a:extLst>
              <a:ext uri="{FF2B5EF4-FFF2-40B4-BE49-F238E27FC236}">
                <a16:creationId xmlns:a16="http://schemas.microsoft.com/office/drawing/2014/main" id="{BF916046-4D6C-430D-92E0-91F66DDF840A}"/>
              </a:ext>
            </a:extLst>
          </p:cNvPr>
          <p:cNvSpPr>
            <a:spLocks noGrp="1"/>
          </p:cNvSpPr>
          <p:nvPr>
            <p:ph type="sldNum" sz="quarter" idx="12"/>
          </p:nvPr>
        </p:nvSpPr>
        <p:spPr/>
        <p:txBody>
          <a:bodyPr/>
          <a:lstStyle/>
          <a:p>
            <a:fld id="{FF2BD96E-3838-45D2-9031-D3AF67C920A5}" type="slidenum">
              <a:rPr lang="en-US" smtClean="0"/>
              <a:pPr/>
              <a:t>31</a:t>
            </a:fld>
            <a:r>
              <a:rPr lang="en-US"/>
              <a:t> </a:t>
            </a:r>
            <a:endParaRPr lang="en-US" dirty="0"/>
          </a:p>
        </p:txBody>
      </p:sp>
      <p:sp>
        <p:nvSpPr>
          <p:cNvPr id="7" name="Oval 6">
            <a:extLst>
              <a:ext uri="{FF2B5EF4-FFF2-40B4-BE49-F238E27FC236}">
                <a16:creationId xmlns:a16="http://schemas.microsoft.com/office/drawing/2014/main" id="{14B5BBD3-A3AA-485F-BBBF-E455B4A0F679}"/>
              </a:ext>
            </a:extLst>
          </p:cNvPr>
          <p:cNvSpPr/>
          <p:nvPr/>
        </p:nvSpPr>
        <p:spPr>
          <a:xfrm>
            <a:off x="3145136" y="1024932"/>
            <a:ext cx="1517300" cy="462224"/>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Tampering (T)</a:t>
            </a:r>
          </a:p>
        </p:txBody>
      </p:sp>
      <p:sp>
        <p:nvSpPr>
          <p:cNvPr id="8" name="Oval 7">
            <a:extLst>
              <a:ext uri="{FF2B5EF4-FFF2-40B4-BE49-F238E27FC236}">
                <a16:creationId xmlns:a16="http://schemas.microsoft.com/office/drawing/2014/main" id="{438BF5A7-F8F8-4737-BBBC-BE76E0723773}"/>
              </a:ext>
            </a:extLst>
          </p:cNvPr>
          <p:cNvSpPr/>
          <p:nvPr/>
        </p:nvSpPr>
        <p:spPr>
          <a:xfrm>
            <a:off x="6462767" y="1016558"/>
            <a:ext cx="1066799" cy="462224"/>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Fire (F)</a:t>
            </a:r>
          </a:p>
        </p:txBody>
      </p:sp>
      <p:sp>
        <p:nvSpPr>
          <p:cNvPr id="9" name="Oval 8">
            <a:extLst>
              <a:ext uri="{FF2B5EF4-FFF2-40B4-BE49-F238E27FC236}">
                <a16:creationId xmlns:a16="http://schemas.microsoft.com/office/drawing/2014/main" id="{A6E5E4A2-3E23-455B-9FB3-F73B3ADAD34D}"/>
              </a:ext>
            </a:extLst>
          </p:cNvPr>
          <p:cNvSpPr/>
          <p:nvPr/>
        </p:nvSpPr>
        <p:spPr>
          <a:xfrm>
            <a:off x="4855031" y="2443425"/>
            <a:ext cx="1113690"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Alarm (A)</a:t>
            </a:r>
          </a:p>
        </p:txBody>
      </p:sp>
      <p:sp>
        <p:nvSpPr>
          <p:cNvPr id="10" name="Oval 9">
            <a:extLst>
              <a:ext uri="{FF2B5EF4-FFF2-40B4-BE49-F238E27FC236}">
                <a16:creationId xmlns:a16="http://schemas.microsoft.com/office/drawing/2014/main" id="{1F6071CA-0C51-4A4C-B26A-F2FCE5E40158}"/>
              </a:ext>
            </a:extLst>
          </p:cNvPr>
          <p:cNvSpPr/>
          <p:nvPr/>
        </p:nvSpPr>
        <p:spPr>
          <a:xfrm>
            <a:off x="7449181" y="2445100"/>
            <a:ext cx="1113690"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Smoke (S)</a:t>
            </a:r>
          </a:p>
        </p:txBody>
      </p:sp>
      <p:sp>
        <p:nvSpPr>
          <p:cNvPr id="11" name="Oval 10">
            <a:extLst>
              <a:ext uri="{FF2B5EF4-FFF2-40B4-BE49-F238E27FC236}">
                <a16:creationId xmlns:a16="http://schemas.microsoft.com/office/drawing/2014/main" id="{4745DA0F-87F6-4350-B5E8-3ECE9AA5F93A}"/>
              </a:ext>
            </a:extLst>
          </p:cNvPr>
          <p:cNvSpPr/>
          <p:nvPr/>
        </p:nvSpPr>
        <p:spPr>
          <a:xfrm>
            <a:off x="4814838" y="3902111"/>
            <a:ext cx="1240969"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Leaving (L)</a:t>
            </a:r>
          </a:p>
        </p:txBody>
      </p:sp>
      <p:sp>
        <p:nvSpPr>
          <p:cNvPr id="12" name="Oval 11">
            <a:extLst>
              <a:ext uri="{FF2B5EF4-FFF2-40B4-BE49-F238E27FC236}">
                <a16:creationId xmlns:a16="http://schemas.microsoft.com/office/drawing/2014/main" id="{695768A4-CD71-42D0-9A31-75A6A2813B6A}"/>
              </a:ext>
            </a:extLst>
          </p:cNvPr>
          <p:cNvSpPr/>
          <p:nvPr/>
        </p:nvSpPr>
        <p:spPr>
          <a:xfrm>
            <a:off x="4855030" y="5230168"/>
            <a:ext cx="1240969"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(R)</a:t>
            </a:r>
          </a:p>
        </p:txBody>
      </p:sp>
      <p:cxnSp>
        <p:nvCxnSpPr>
          <p:cNvPr id="13" name="Straight Arrow Connector 12">
            <a:extLst>
              <a:ext uri="{FF2B5EF4-FFF2-40B4-BE49-F238E27FC236}">
                <a16:creationId xmlns:a16="http://schemas.microsoft.com/office/drawing/2014/main" id="{A9DA65EB-6EFB-4CC8-BF9C-0FE694A58CA8}"/>
              </a:ext>
            </a:extLst>
          </p:cNvPr>
          <p:cNvCxnSpPr>
            <a:cxnSpLocks/>
            <a:endCxn id="9" idx="0"/>
          </p:cNvCxnSpPr>
          <p:nvPr/>
        </p:nvCxnSpPr>
        <p:spPr>
          <a:xfrm>
            <a:off x="4111560" y="1501509"/>
            <a:ext cx="1300316" cy="941916"/>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E9C50C-E44F-4974-910A-3DF0E6FD7858}"/>
              </a:ext>
            </a:extLst>
          </p:cNvPr>
          <p:cNvCxnSpPr>
            <a:cxnSpLocks/>
            <a:endCxn id="9" idx="0"/>
          </p:cNvCxnSpPr>
          <p:nvPr/>
        </p:nvCxnSpPr>
        <p:spPr>
          <a:xfrm flipH="1">
            <a:off x="5411876" y="1487156"/>
            <a:ext cx="1584290" cy="956269"/>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4CAA97-4A1E-4DFD-9261-26EE0F60A72F}"/>
              </a:ext>
            </a:extLst>
          </p:cNvPr>
          <p:cNvCxnSpPr>
            <a:cxnSpLocks/>
            <a:endCxn id="10" idx="0"/>
          </p:cNvCxnSpPr>
          <p:nvPr/>
        </p:nvCxnSpPr>
        <p:spPr>
          <a:xfrm>
            <a:off x="7002135" y="1487156"/>
            <a:ext cx="1003891" cy="957944"/>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35C0D3-55DF-4AB1-BC4B-DE89E81C2272}"/>
              </a:ext>
            </a:extLst>
          </p:cNvPr>
          <p:cNvCxnSpPr>
            <a:cxnSpLocks/>
            <a:stCxn id="9" idx="4"/>
            <a:endCxn id="11" idx="0"/>
          </p:cNvCxnSpPr>
          <p:nvPr/>
        </p:nvCxnSpPr>
        <p:spPr>
          <a:xfrm>
            <a:off x="5411876" y="2863780"/>
            <a:ext cx="23447" cy="1038331"/>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88CB36-5FB6-4929-8230-CDD3B6A0D9F8}"/>
              </a:ext>
            </a:extLst>
          </p:cNvPr>
          <p:cNvCxnSpPr>
            <a:cxnSpLocks/>
            <a:stCxn id="11" idx="4"/>
            <a:endCxn id="12" idx="0"/>
          </p:cNvCxnSpPr>
          <p:nvPr/>
        </p:nvCxnSpPr>
        <p:spPr>
          <a:xfrm>
            <a:off x="5435323" y="4322466"/>
            <a:ext cx="40192" cy="90770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7" name="Table 5">
            <a:extLst>
              <a:ext uri="{FF2B5EF4-FFF2-40B4-BE49-F238E27FC236}">
                <a16:creationId xmlns:a16="http://schemas.microsoft.com/office/drawing/2014/main" id="{888B8D16-44D4-41CB-B5FF-FC3F72D3FD7E}"/>
              </a:ext>
            </a:extLst>
          </p:cNvPr>
          <p:cNvGraphicFramePr>
            <a:graphicFrameLocks noGrp="1"/>
          </p:cNvGraphicFramePr>
          <p:nvPr>
            <p:extLst>
              <p:ext uri="{D42A27DB-BD31-4B8C-83A1-F6EECF244321}">
                <p14:modId xmlns:p14="http://schemas.microsoft.com/office/powerpoint/2010/main" val="432828407"/>
              </p:ext>
            </p:extLst>
          </p:nvPr>
        </p:nvGraphicFramePr>
        <p:xfrm>
          <a:off x="1067732" y="998930"/>
          <a:ext cx="1675468" cy="731520"/>
        </p:xfrm>
        <a:graphic>
          <a:graphicData uri="http://schemas.openxmlformats.org/drawingml/2006/table">
            <a:tbl>
              <a:tblPr firstRow="1" bandRow="1">
                <a:tableStyleId>{5940675A-B579-460E-94D1-54222C63F5DA}</a:tableStyleId>
              </a:tblPr>
              <a:tblGrid>
                <a:gridCol w="1675468">
                  <a:extLst>
                    <a:ext uri="{9D8B030D-6E8A-4147-A177-3AD203B41FA5}">
                      <a16:colId xmlns:a16="http://schemas.microsoft.com/office/drawing/2014/main" val="2879103071"/>
                    </a:ext>
                  </a:extLst>
                </a:gridCol>
              </a:tblGrid>
              <a:tr h="281200">
                <a:tc>
                  <a:txBody>
                    <a:bodyPr/>
                    <a:lstStyle/>
                    <a:p>
                      <a:pPr algn="ctr"/>
                      <a:r>
                        <a:rPr lang="en-US" dirty="0">
                          <a:solidFill>
                            <a:schemeClr val="bg1">
                              <a:lumMod val="95000"/>
                            </a:schemeClr>
                          </a:solidFill>
                        </a:rPr>
                        <a:t>Tampering=t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61129">
                <a:tc>
                  <a:txBody>
                    <a:bodyPr/>
                    <a:lstStyle/>
                    <a:p>
                      <a:pPr algn="ctr"/>
                      <a:r>
                        <a:rPr lang="en-US" dirty="0">
                          <a:solidFill>
                            <a:schemeClr val="bg1">
                              <a:lumMod val="95000"/>
                            </a:schemeClr>
                          </a:solidFill>
                        </a:rPr>
                        <a:t>0.02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mc:AlternateContent xmlns:mc="http://schemas.openxmlformats.org/markup-compatibility/2006" xmlns:a14="http://schemas.microsoft.com/office/drawing/2010/main">
        <mc:Choice Requires="a14">
          <p:graphicFrame>
            <p:nvGraphicFramePr>
              <p:cNvPr id="28" name="Table 5">
                <a:extLst>
                  <a:ext uri="{FF2B5EF4-FFF2-40B4-BE49-F238E27FC236}">
                    <a16:creationId xmlns:a16="http://schemas.microsoft.com/office/drawing/2014/main" id="{96872446-98C3-4544-946B-77C31EDA7111}"/>
                  </a:ext>
                </a:extLst>
              </p:cNvPr>
              <p:cNvGraphicFramePr>
                <a:graphicFrameLocks noGrp="1"/>
              </p:cNvGraphicFramePr>
              <p:nvPr>
                <p:extLst>
                  <p:ext uri="{D42A27DB-BD31-4B8C-83A1-F6EECF244321}">
                    <p14:modId xmlns:p14="http://schemas.microsoft.com/office/powerpoint/2010/main" val="2313671060"/>
                  </p:ext>
                </p:extLst>
              </p:nvPr>
            </p:nvGraphicFramePr>
            <p:xfrm>
              <a:off x="212885" y="2323040"/>
              <a:ext cx="3877350" cy="1865308"/>
            </p:xfrm>
            <a:graphic>
              <a:graphicData uri="http://schemas.openxmlformats.org/drawingml/2006/table">
                <a:tbl>
                  <a:tblPr firstRow="1" bandRow="1">
                    <a:tableStyleId>{5940675A-B579-460E-94D1-54222C63F5DA}</a:tableStyleId>
                  </a:tblPr>
                  <a:tblGrid>
                    <a:gridCol w="1505383">
                      <a:extLst>
                        <a:ext uri="{9D8B030D-6E8A-4147-A177-3AD203B41FA5}">
                          <a16:colId xmlns:a16="http://schemas.microsoft.com/office/drawing/2014/main" val="2879103071"/>
                        </a:ext>
                      </a:extLst>
                    </a:gridCol>
                    <a:gridCol w="744059">
                      <a:extLst>
                        <a:ext uri="{9D8B030D-6E8A-4147-A177-3AD203B41FA5}">
                          <a16:colId xmlns:a16="http://schemas.microsoft.com/office/drawing/2014/main" val="782615037"/>
                        </a:ext>
                      </a:extLst>
                    </a:gridCol>
                    <a:gridCol w="1627908">
                      <a:extLst>
                        <a:ext uri="{9D8B030D-6E8A-4147-A177-3AD203B41FA5}">
                          <a16:colId xmlns:a16="http://schemas.microsoft.com/office/drawing/2014/main" val="3393365508"/>
                        </a:ext>
                      </a:extLst>
                    </a:gridCol>
                  </a:tblGrid>
                  <a:tr h="390210">
                    <a:tc>
                      <a:txBody>
                        <a:bodyPr/>
                        <a:lstStyle/>
                        <a:p>
                          <a:pPr algn="ctr"/>
                          <a:r>
                            <a:rPr lang="en-US" dirty="0">
                              <a:solidFill>
                                <a:schemeClr val="bg1">
                                  <a:lumMod val="95000"/>
                                </a:schemeClr>
                              </a:solidFill>
                            </a:rPr>
                            <a:t>Tampering</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Fire</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lumMod val="95000"/>
                                      </a:schemeClr>
                                    </a:solidFill>
                                    <a:latin typeface="Cambria Math" panose="02040503050406030204" pitchFamily="18" charset="0"/>
                                  </a:rPr>
                                  <m:t>𝐴</m:t>
                                </m:r>
                                <m:r>
                                  <a:rPr lang="en-US" b="0" i="1" smtClean="0">
                                    <a:solidFill>
                                      <a:schemeClr val="bg1">
                                        <a:lumMod val="95000"/>
                                      </a:schemeClr>
                                    </a:solidFill>
                                    <a:latin typeface="Cambria Math" panose="02040503050406030204" pitchFamily="18" charset="0"/>
                                  </a:rPr>
                                  <m:t>=</m:t>
                                </m:r>
                                <m:r>
                                  <a:rPr lang="en-US" b="0" i="1" smtClean="0">
                                    <a:solidFill>
                                      <a:schemeClr val="bg1">
                                        <a:lumMod val="95000"/>
                                      </a:schemeClr>
                                    </a:solidFill>
                                    <a:latin typeface="Cambria Math" panose="02040503050406030204" pitchFamily="18" charset="0"/>
                                  </a:rPr>
                                  <m:t>𝑡</m:t>
                                </m:r>
                                <m:r>
                                  <a:rPr lang="en-US" b="0" i="1" smtClean="0">
                                    <a:solidFill>
                                      <a:schemeClr val="bg1">
                                        <a:lumMod val="95000"/>
                                      </a:schemeClr>
                                    </a:solidFill>
                                    <a:latin typeface="Cambria Math" panose="02040503050406030204" pitchFamily="18" charset="0"/>
                                  </a:rPr>
                                  <m:t> | </m:t>
                                </m:r>
                                <m:r>
                                  <a:rPr lang="en-US" b="0" i="1" smtClean="0">
                                    <a:solidFill>
                                      <a:schemeClr val="bg1">
                                        <a:lumMod val="95000"/>
                                      </a:schemeClr>
                                    </a:solidFill>
                                    <a:latin typeface="Cambria Math" panose="02040503050406030204" pitchFamily="18" charset="0"/>
                                  </a:rPr>
                                  <m:t>𝑇</m:t>
                                </m:r>
                                <m:r>
                                  <a:rPr lang="en-US" b="0" i="1" smtClean="0">
                                    <a:solidFill>
                                      <a:schemeClr val="bg1">
                                        <a:lumMod val="95000"/>
                                      </a:schemeClr>
                                    </a:solidFill>
                                    <a:latin typeface="Cambria Math" panose="02040503050406030204" pitchFamily="18" charset="0"/>
                                  </a:rPr>
                                  <m:t>,</m:t>
                                </m:r>
                                <m:r>
                                  <a:rPr lang="en-US" b="0" i="1" smtClean="0">
                                    <a:solidFill>
                                      <a:schemeClr val="bg1">
                                        <a:lumMod val="95000"/>
                                      </a:schemeClr>
                                    </a:solidFill>
                                    <a:latin typeface="Cambria Math" panose="02040503050406030204" pitchFamily="18" charset="0"/>
                                  </a:rPr>
                                  <m:t>𝐹</m:t>
                                </m:r>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281354">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77818">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0.85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51692">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0.99</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357526">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Choice>
        <mc:Fallback xmlns="">
          <p:graphicFrame>
            <p:nvGraphicFramePr>
              <p:cNvPr id="28" name="Table 5">
                <a:extLst>
                  <a:ext uri="{FF2B5EF4-FFF2-40B4-BE49-F238E27FC236}">
                    <a16:creationId xmlns:a16="http://schemas.microsoft.com/office/drawing/2014/main" id="{96872446-98C3-4544-946B-77C31EDA7111}"/>
                  </a:ext>
                </a:extLst>
              </p:cNvPr>
              <p:cNvGraphicFramePr>
                <a:graphicFrameLocks noGrp="1"/>
              </p:cNvGraphicFramePr>
              <p:nvPr>
                <p:extLst>
                  <p:ext uri="{D42A27DB-BD31-4B8C-83A1-F6EECF244321}">
                    <p14:modId xmlns:p14="http://schemas.microsoft.com/office/powerpoint/2010/main" val="2313671060"/>
                  </p:ext>
                </p:extLst>
              </p:nvPr>
            </p:nvGraphicFramePr>
            <p:xfrm>
              <a:off x="212885" y="2323040"/>
              <a:ext cx="3877350" cy="1865308"/>
            </p:xfrm>
            <a:graphic>
              <a:graphicData uri="http://schemas.openxmlformats.org/drawingml/2006/table">
                <a:tbl>
                  <a:tblPr firstRow="1" bandRow="1">
                    <a:tableStyleId>{5940675A-B579-460E-94D1-54222C63F5DA}</a:tableStyleId>
                  </a:tblPr>
                  <a:tblGrid>
                    <a:gridCol w="1505383">
                      <a:extLst>
                        <a:ext uri="{9D8B030D-6E8A-4147-A177-3AD203B41FA5}">
                          <a16:colId xmlns:a16="http://schemas.microsoft.com/office/drawing/2014/main" val="2879103071"/>
                        </a:ext>
                      </a:extLst>
                    </a:gridCol>
                    <a:gridCol w="744059">
                      <a:extLst>
                        <a:ext uri="{9D8B030D-6E8A-4147-A177-3AD203B41FA5}">
                          <a16:colId xmlns:a16="http://schemas.microsoft.com/office/drawing/2014/main" val="782615037"/>
                        </a:ext>
                      </a:extLst>
                    </a:gridCol>
                    <a:gridCol w="1627908">
                      <a:extLst>
                        <a:ext uri="{9D8B030D-6E8A-4147-A177-3AD203B41FA5}">
                          <a16:colId xmlns:a16="http://schemas.microsoft.com/office/drawing/2014/main" val="3393365508"/>
                        </a:ext>
                      </a:extLst>
                    </a:gridCol>
                  </a:tblGrid>
                  <a:tr h="390210">
                    <a:tc>
                      <a:txBody>
                        <a:bodyPr/>
                        <a:lstStyle/>
                        <a:p>
                          <a:pPr algn="ctr"/>
                          <a:r>
                            <a:rPr lang="en-US" dirty="0">
                              <a:solidFill>
                                <a:schemeClr val="bg1">
                                  <a:lumMod val="95000"/>
                                </a:schemeClr>
                              </a:solidFill>
                            </a:rPr>
                            <a:t>Tampering</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Fire</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138951" t="-6250" r="-1124" b="-404688"/>
                          </a:stretch>
                        </a:blipFill>
                      </a:tcPr>
                    </a:tc>
                    <a:extLst>
                      <a:ext uri="{0D108BD9-81ED-4DB2-BD59-A6C34878D82A}">
                        <a16:rowId xmlns:a16="http://schemas.microsoft.com/office/drawing/2014/main" val="1453453429"/>
                      </a:ext>
                    </a:extLst>
                  </a:tr>
                  <a:tr h="365760">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77818">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0.85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65760">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0.99</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365760">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Fallback>
      </mc:AlternateContent>
      <p:graphicFrame>
        <p:nvGraphicFramePr>
          <p:cNvPr id="29" name="Table 5">
            <a:extLst>
              <a:ext uri="{FF2B5EF4-FFF2-40B4-BE49-F238E27FC236}">
                <a16:creationId xmlns:a16="http://schemas.microsoft.com/office/drawing/2014/main" id="{7B11F78B-21E5-4AF1-BB3E-9D7E75AF9601}"/>
              </a:ext>
            </a:extLst>
          </p:cNvPr>
          <p:cNvGraphicFramePr>
            <a:graphicFrameLocks noGrp="1"/>
          </p:cNvGraphicFramePr>
          <p:nvPr>
            <p:extLst>
              <p:ext uri="{D42A27DB-BD31-4B8C-83A1-F6EECF244321}">
                <p14:modId xmlns:p14="http://schemas.microsoft.com/office/powerpoint/2010/main" val="1732756380"/>
              </p:ext>
            </p:extLst>
          </p:nvPr>
        </p:nvGraphicFramePr>
        <p:xfrm>
          <a:off x="7732862" y="887540"/>
          <a:ext cx="1298281" cy="753719"/>
        </p:xfrm>
        <a:graphic>
          <a:graphicData uri="http://schemas.openxmlformats.org/drawingml/2006/table">
            <a:tbl>
              <a:tblPr firstRow="1" bandRow="1">
                <a:tableStyleId>{5940675A-B579-460E-94D1-54222C63F5DA}</a:tableStyleId>
              </a:tblPr>
              <a:tblGrid>
                <a:gridCol w="1298281">
                  <a:extLst>
                    <a:ext uri="{9D8B030D-6E8A-4147-A177-3AD203B41FA5}">
                      <a16:colId xmlns:a16="http://schemas.microsoft.com/office/drawing/2014/main" val="2879103071"/>
                    </a:ext>
                  </a:extLst>
                </a:gridCol>
              </a:tblGrid>
              <a:tr h="302092">
                <a:tc>
                  <a:txBody>
                    <a:bodyPr/>
                    <a:lstStyle/>
                    <a:p>
                      <a:pPr algn="ctr"/>
                      <a:r>
                        <a:rPr lang="en-US" dirty="0">
                          <a:solidFill>
                            <a:schemeClr val="bg1">
                              <a:lumMod val="95000"/>
                            </a:schemeClr>
                          </a:solidFill>
                        </a:rPr>
                        <a:t>Fire=t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p:graphicFrame>
        <p:nvGraphicFramePr>
          <p:cNvPr id="30" name="Table 5">
            <a:extLst>
              <a:ext uri="{FF2B5EF4-FFF2-40B4-BE49-F238E27FC236}">
                <a16:creationId xmlns:a16="http://schemas.microsoft.com/office/drawing/2014/main" id="{19AFAC12-BB85-4D38-ABFE-91ABB1F420EA}"/>
              </a:ext>
            </a:extLst>
          </p:cNvPr>
          <p:cNvGraphicFramePr>
            <a:graphicFrameLocks noGrp="1"/>
          </p:cNvGraphicFramePr>
          <p:nvPr>
            <p:extLst>
              <p:ext uri="{D42A27DB-BD31-4B8C-83A1-F6EECF244321}">
                <p14:modId xmlns:p14="http://schemas.microsoft.com/office/powerpoint/2010/main" val="2862733465"/>
              </p:ext>
            </p:extLst>
          </p:nvPr>
        </p:nvGraphicFramePr>
        <p:xfrm>
          <a:off x="8770822" y="2245700"/>
          <a:ext cx="2101494" cy="1141678"/>
        </p:xfrm>
        <a:graphic>
          <a:graphicData uri="http://schemas.openxmlformats.org/drawingml/2006/table">
            <a:tbl>
              <a:tblPr firstRow="1" bandRow="1">
                <a:tableStyleId>{5940675A-B579-460E-94D1-54222C63F5DA}</a:tableStyleId>
              </a:tblPr>
              <a:tblGrid>
                <a:gridCol w="1050747">
                  <a:extLst>
                    <a:ext uri="{9D8B030D-6E8A-4147-A177-3AD203B41FA5}">
                      <a16:colId xmlns:a16="http://schemas.microsoft.com/office/drawing/2014/main" val="2879103071"/>
                    </a:ext>
                  </a:extLst>
                </a:gridCol>
                <a:gridCol w="1050747">
                  <a:extLst>
                    <a:ext uri="{9D8B030D-6E8A-4147-A177-3AD203B41FA5}">
                      <a16:colId xmlns:a16="http://schemas.microsoft.com/office/drawing/2014/main" val="1889908420"/>
                    </a:ext>
                  </a:extLst>
                </a:gridCol>
              </a:tblGrid>
              <a:tr h="302092">
                <a:tc>
                  <a:txBody>
                    <a:bodyPr/>
                    <a:lstStyle/>
                    <a:p>
                      <a:pPr algn="ctr"/>
                      <a:r>
                        <a:rPr lang="en-US" dirty="0">
                          <a:solidFill>
                            <a:schemeClr val="bg1">
                              <a:lumMod val="95000"/>
                            </a:schemeClr>
                          </a:solidFill>
                        </a:rPr>
                        <a:t>Fire</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S=t | 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87959">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3046650483"/>
                  </a:ext>
                </a:extLst>
              </a:tr>
            </a:tbl>
          </a:graphicData>
        </a:graphic>
      </p:graphicFrame>
      <p:graphicFrame>
        <p:nvGraphicFramePr>
          <p:cNvPr id="31" name="Table 5">
            <a:extLst>
              <a:ext uri="{FF2B5EF4-FFF2-40B4-BE49-F238E27FC236}">
                <a16:creationId xmlns:a16="http://schemas.microsoft.com/office/drawing/2014/main" id="{582D02B4-8B5E-4649-B59E-D8D9EC006043}"/>
              </a:ext>
            </a:extLst>
          </p:cNvPr>
          <p:cNvGraphicFramePr>
            <a:graphicFrameLocks noGrp="1"/>
          </p:cNvGraphicFramePr>
          <p:nvPr>
            <p:extLst>
              <p:ext uri="{D42A27DB-BD31-4B8C-83A1-F6EECF244321}">
                <p14:modId xmlns:p14="http://schemas.microsoft.com/office/powerpoint/2010/main" val="3345796084"/>
              </p:ext>
            </p:extLst>
          </p:nvPr>
        </p:nvGraphicFramePr>
        <p:xfrm>
          <a:off x="6255105" y="3578291"/>
          <a:ext cx="2101494" cy="1141678"/>
        </p:xfrm>
        <a:graphic>
          <a:graphicData uri="http://schemas.openxmlformats.org/drawingml/2006/table">
            <a:tbl>
              <a:tblPr firstRow="1" bandRow="1">
                <a:tableStyleId>{5940675A-B579-460E-94D1-54222C63F5DA}</a:tableStyleId>
              </a:tblPr>
              <a:tblGrid>
                <a:gridCol w="1050747">
                  <a:extLst>
                    <a:ext uri="{9D8B030D-6E8A-4147-A177-3AD203B41FA5}">
                      <a16:colId xmlns:a16="http://schemas.microsoft.com/office/drawing/2014/main" val="2879103071"/>
                    </a:ext>
                  </a:extLst>
                </a:gridCol>
                <a:gridCol w="1050747">
                  <a:extLst>
                    <a:ext uri="{9D8B030D-6E8A-4147-A177-3AD203B41FA5}">
                      <a16:colId xmlns:a16="http://schemas.microsoft.com/office/drawing/2014/main" val="1889908420"/>
                    </a:ext>
                  </a:extLst>
                </a:gridCol>
              </a:tblGrid>
              <a:tr h="302092">
                <a:tc>
                  <a:txBody>
                    <a:bodyPr/>
                    <a:lstStyle/>
                    <a:p>
                      <a:pPr algn="ctr"/>
                      <a:r>
                        <a:rPr lang="en-US" dirty="0">
                          <a:solidFill>
                            <a:schemeClr val="bg1">
                              <a:lumMod val="95000"/>
                            </a:schemeClr>
                          </a:solidFill>
                        </a:rPr>
                        <a:t>Alarm</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L=t | A</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0.88</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87959">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3046650483"/>
                  </a:ext>
                </a:extLst>
              </a:tr>
            </a:tbl>
          </a:graphicData>
        </a:graphic>
      </p:graphicFrame>
      <p:graphicFrame>
        <p:nvGraphicFramePr>
          <p:cNvPr id="32" name="Table 5">
            <a:extLst>
              <a:ext uri="{FF2B5EF4-FFF2-40B4-BE49-F238E27FC236}">
                <a16:creationId xmlns:a16="http://schemas.microsoft.com/office/drawing/2014/main" id="{F1E9ADD8-E64A-470E-8AB1-C1D35F7EDF25}"/>
              </a:ext>
            </a:extLst>
          </p:cNvPr>
          <p:cNvGraphicFramePr>
            <a:graphicFrameLocks noGrp="1"/>
          </p:cNvGraphicFramePr>
          <p:nvPr>
            <p:extLst>
              <p:ext uri="{D42A27DB-BD31-4B8C-83A1-F6EECF244321}">
                <p14:modId xmlns:p14="http://schemas.microsoft.com/office/powerpoint/2010/main" val="3437149032"/>
              </p:ext>
            </p:extLst>
          </p:nvPr>
        </p:nvGraphicFramePr>
        <p:xfrm>
          <a:off x="1972840" y="4869506"/>
          <a:ext cx="2101494" cy="1141678"/>
        </p:xfrm>
        <a:graphic>
          <a:graphicData uri="http://schemas.openxmlformats.org/drawingml/2006/table">
            <a:tbl>
              <a:tblPr firstRow="1" bandRow="1">
                <a:tableStyleId>{5940675A-B579-460E-94D1-54222C63F5DA}</a:tableStyleId>
              </a:tblPr>
              <a:tblGrid>
                <a:gridCol w="1050747">
                  <a:extLst>
                    <a:ext uri="{9D8B030D-6E8A-4147-A177-3AD203B41FA5}">
                      <a16:colId xmlns:a16="http://schemas.microsoft.com/office/drawing/2014/main" val="2879103071"/>
                    </a:ext>
                  </a:extLst>
                </a:gridCol>
                <a:gridCol w="1050747">
                  <a:extLst>
                    <a:ext uri="{9D8B030D-6E8A-4147-A177-3AD203B41FA5}">
                      <a16:colId xmlns:a16="http://schemas.microsoft.com/office/drawing/2014/main" val="1889908420"/>
                    </a:ext>
                  </a:extLst>
                </a:gridCol>
              </a:tblGrid>
              <a:tr h="302092">
                <a:tc>
                  <a:txBody>
                    <a:bodyPr/>
                    <a:lstStyle/>
                    <a:p>
                      <a:pPr algn="ctr"/>
                      <a:r>
                        <a:rPr lang="en-US" dirty="0">
                          <a:solidFill>
                            <a:schemeClr val="bg1">
                              <a:lumMod val="95000"/>
                            </a:schemeClr>
                          </a:solidFill>
                        </a:rPr>
                        <a:t>Leaving</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R=t | L</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0.75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87959">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3046650483"/>
                  </a:ext>
                </a:extLst>
              </a:tr>
            </a:tbl>
          </a:graphicData>
        </a:graphic>
      </p:graphicFrame>
      <p:sp>
        <p:nvSpPr>
          <p:cNvPr id="33" name="TextBox 32">
            <a:extLst>
              <a:ext uri="{FF2B5EF4-FFF2-40B4-BE49-F238E27FC236}">
                <a16:creationId xmlns:a16="http://schemas.microsoft.com/office/drawing/2014/main" id="{14405C7D-14AC-46EE-AADC-F5E08258E66D}"/>
              </a:ext>
            </a:extLst>
          </p:cNvPr>
          <p:cNvSpPr txBox="1"/>
          <p:nvPr/>
        </p:nvSpPr>
        <p:spPr>
          <a:xfrm>
            <a:off x="290009" y="6230081"/>
            <a:ext cx="3960444" cy="461665"/>
          </a:xfrm>
          <a:prstGeom prst="rect">
            <a:avLst/>
          </a:prstGeom>
          <a:noFill/>
        </p:spPr>
        <p:txBody>
          <a:bodyPr wrap="square" rtlCol="0">
            <a:spAutoFit/>
          </a:bodyPr>
          <a:lstStyle/>
          <a:p>
            <a:r>
              <a:rPr lang="en-US" sz="2400" dirty="0">
                <a:solidFill>
                  <a:srgbClr val="FFC000"/>
                </a:solidFill>
              </a:rPr>
              <a:t>Number of Assignments:</a:t>
            </a:r>
          </a:p>
        </p:txBody>
      </p:sp>
    </p:spTree>
    <p:extLst>
      <p:ext uri="{BB962C8B-B14F-4D97-AF65-F5344CB8AC3E}">
        <p14:creationId xmlns:p14="http://schemas.microsoft.com/office/powerpoint/2010/main" val="245431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8012-4590-47B3-A7F6-594705969F4F}"/>
              </a:ext>
            </a:extLst>
          </p:cNvPr>
          <p:cNvSpPr>
            <a:spLocks noGrp="1"/>
          </p:cNvSpPr>
          <p:nvPr>
            <p:ph type="title"/>
          </p:nvPr>
        </p:nvSpPr>
        <p:spPr/>
        <p:txBody>
          <a:bodyPr>
            <a:normAutofit fontScale="90000"/>
          </a:bodyPr>
          <a:lstStyle/>
          <a:p>
            <a:r>
              <a:rPr lang="en-US" dirty="0"/>
              <a:t>Bayesian Networks: Example</a:t>
            </a:r>
          </a:p>
        </p:txBody>
      </p:sp>
      <p:sp>
        <p:nvSpPr>
          <p:cNvPr id="4" name="Slide Number Placeholder 3">
            <a:extLst>
              <a:ext uri="{FF2B5EF4-FFF2-40B4-BE49-F238E27FC236}">
                <a16:creationId xmlns:a16="http://schemas.microsoft.com/office/drawing/2014/main" id="{081EDC54-B4B9-466B-84C0-BB89ADE3059F}"/>
              </a:ext>
            </a:extLst>
          </p:cNvPr>
          <p:cNvSpPr>
            <a:spLocks noGrp="1"/>
          </p:cNvSpPr>
          <p:nvPr>
            <p:ph type="sldNum" sz="quarter" idx="12"/>
          </p:nvPr>
        </p:nvSpPr>
        <p:spPr/>
        <p:txBody>
          <a:bodyPr/>
          <a:lstStyle/>
          <a:p>
            <a:fld id="{FF2BD96E-3838-45D2-9031-D3AF67C920A5}" type="slidenum">
              <a:rPr lang="en-US" smtClean="0"/>
              <a:pPr/>
              <a:t>32</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BEBA14-57B9-4DBE-838D-B7334C5179B4}"/>
                  </a:ext>
                </a:extLst>
              </p:cNvPr>
              <p:cNvSpPr txBox="1"/>
              <p:nvPr/>
            </p:nvSpPr>
            <p:spPr>
              <a:xfrm>
                <a:off x="0" y="1045417"/>
                <a:ext cx="1192739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𝑇𝑎𝑚𝑝𝑒𝑟𝑖𝑛𝑔</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𝐹𝑖𝑟𝑒</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𝑓</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𝐴𝑙𝑎𝑟𝑚</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𝑆𝑚𝑜𝑘𝑒</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𝑓</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𝐿𝑒𝑎𝑣𝑖𝑛𝑔</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 </m:t>
                      </m:r>
                      <m:r>
                        <a:rPr lang="en-US" sz="2400" b="0" i="1" smtClean="0">
                          <a:solidFill>
                            <a:schemeClr val="bg1">
                              <a:lumMod val="95000"/>
                            </a:schemeClr>
                          </a:solidFill>
                          <a:latin typeface="Cambria Math" panose="02040503050406030204" pitchFamily="18" charset="0"/>
                        </a:rPr>
                        <m:t>𝑅𝑒𝑝𝑜𝑟𝑡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01BEBA14-57B9-4DBE-838D-B7334C5179B4}"/>
                  </a:ext>
                </a:extLst>
              </p:cNvPr>
              <p:cNvSpPr txBox="1">
                <a:spLocks noRot="1" noChangeAspect="1" noMove="1" noResize="1" noEditPoints="1" noAdjustHandles="1" noChangeArrowheads="1" noChangeShapeType="1" noTextEdit="1"/>
              </p:cNvSpPr>
              <p:nvPr/>
            </p:nvSpPr>
            <p:spPr>
              <a:xfrm>
                <a:off x="0" y="1045417"/>
                <a:ext cx="11927393" cy="461665"/>
              </a:xfrm>
              <a:prstGeom prst="rect">
                <a:avLst/>
              </a:prstGeom>
              <a:blipFill>
                <a:blip r:embed="rId2"/>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0009FD-B10D-456A-AA0D-B7385005883F}"/>
                  </a:ext>
                </a:extLst>
              </p:cNvPr>
              <p:cNvSpPr txBox="1"/>
              <p:nvPr/>
            </p:nvSpPr>
            <p:spPr>
              <a:xfrm>
                <a:off x="245260" y="4302758"/>
                <a:ext cx="2575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𝑆𝑚𝑜𝑘𝑒</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090009FD-B10D-456A-AA0D-B7385005883F}"/>
                  </a:ext>
                </a:extLst>
              </p:cNvPr>
              <p:cNvSpPr txBox="1">
                <a:spLocks noRot="1" noChangeAspect="1" noMove="1" noResize="1" noEditPoints="1" noAdjustHandles="1" noChangeArrowheads="1" noChangeShapeType="1" noTextEdit="1"/>
              </p:cNvSpPr>
              <p:nvPr/>
            </p:nvSpPr>
            <p:spPr>
              <a:xfrm>
                <a:off x="245260" y="4302758"/>
                <a:ext cx="2575951" cy="461665"/>
              </a:xfrm>
              <a:prstGeom prst="rect">
                <a:avLst/>
              </a:prstGeom>
              <a:blipFill>
                <a:blip r:embed="rId3"/>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308061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3318-CC93-4F8E-87E8-85388E0B4219}"/>
              </a:ext>
            </a:extLst>
          </p:cNvPr>
          <p:cNvSpPr>
            <a:spLocks noGrp="1"/>
          </p:cNvSpPr>
          <p:nvPr>
            <p:ph type="title"/>
          </p:nvPr>
        </p:nvSpPr>
        <p:spPr/>
        <p:txBody>
          <a:bodyPr>
            <a:normAutofit fontScale="90000"/>
          </a:bodyPr>
          <a:lstStyle/>
          <a:p>
            <a:r>
              <a:rPr lang="en-US" dirty="0"/>
              <a:t>Bayesian Networks: Example</a:t>
            </a:r>
          </a:p>
        </p:txBody>
      </p:sp>
      <p:sp>
        <p:nvSpPr>
          <p:cNvPr id="4" name="Slide Number Placeholder 3">
            <a:extLst>
              <a:ext uri="{FF2B5EF4-FFF2-40B4-BE49-F238E27FC236}">
                <a16:creationId xmlns:a16="http://schemas.microsoft.com/office/drawing/2014/main" id="{A6F51F15-2A99-4319-AE9E-CEC21D630CD7}"/>
              </a:ext>
            </a:extLst>
          </p:cNvPr>
          <p:cNvSpPr>
            <a:spLocks noGrp="1"/>
          </p:cNvSpPr>
          <p:nvPr>
            <p:ph type="sldNum" sz="quarter" idx="12"/>
          </p:nvPr>
        </p:nvSpPr>
        <p:spPr/>
        <p:txBody>
          <a:bodyPr/>
          <a:lstStyle/>
          <a:p>
            <a:fld id="{FF2BD96E-3838-45D2-9031-D3AF67C920A5}" type="slidenum">
              <a:rPr lang="en-US" smtClean="0"/>
              <a:pPr/>
              <a:t>33</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9C7E91-F772-432C-BAF1-F6D4C522EFE4}"/>
                  </a:ext>
                </a:extLst>
              </p:cNvPr>
              <p:cNvSpPr txBox="1"/>
              <p:nvPr/>
            </p:nvSpPr>
            <p:spPr>
              <a:xfrm>
                <a:off x="365840" y="1167672"/>
                <a:ext cx="2575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𝐴𝑙𝑎𝑟𝑚</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A19C7E91-F772-432C-BAF1-F6D4C522EFE4}"/>
                  </a:ext>
                </a:extLst>
              </p:cNvPr>
              <p:cNvSpPr txBox="1">
                <a:spLocks noRot="1" noChangeAspect="1" noMove="1" noResize="1" noEditPoints="1" noAdjustHandles="1" noChangeArrowheads="1" noChangeShapeType="1" noTextEdit="1"/>
              </p:cNvSpPr>
              <p:nvPr/>
            </p:nvSpPr>
            <p:spPr>
              <a:xfrm>
                <a:off x="365840" y="1167672"/>
                <a:ext cx="2575951" cy="461665"/>
              </a:xfrm>
              <a:prstGeom prst="rect">
                <a:avLst/>
              </a:prstGeom>
              <a:blipFill>
                <a:blip r:embed="rId2"/>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BEB134-0E33-49DA-8086-5C12892AE3FE}"/>
                  </a:ext>
                </a:extLst>
              </p:cNvPr>
              <p:cNvSpPr txBox="1"/>
              <p:nvPr/>
            </p:nvSpPr>
            <p:spPr>
              <a:xfrm>
                <a:off x="365839" y="4153707"/>
                <a:ext cx="2575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𝐿𝑒𝑎𝑣𝑖𝑛𝑔</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01BEB134-0E33-49DA-8086-5C12892AE3FE}"/>
                  </a:ext>
                </a:extLst>
              </p:cNvPr>
              <p:cNvSpPr txBox="1">
                <a:spLocks noRot="1" noChangeAspect="1" noMove="1" noResize="1" noEditPoints="1" noAdjustHandles="1" noChangeArrowheads="1" noChangeShapeType="1" noTextEdit="1"/>
              </p:cNvSpPr>
              <p:nvPr/>
            </p:nvSpPr>
            <p:spPr>
              <a:xfrm>
                <a:off x="365839" y="4153707"/>
                <a:ext cx="2575951" cy="461665"/>
              </a:xfrm>
              <a:prstGeom prst="rect">
                <a:avLst/>
              </a:prstGeom>
              <a:blipFill>
                <a:blip r:embed="rId3"/>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2817417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3318-CC93-4F8E-87E8-85388E0B4219}"/>
              </a:ext>
            </a:extLst>
          </p:cNvPr>
          <p:cNvSpPr>
            <a:spLocks noGrp="1"/>
          </p:cNvSpPr>
          <p:nvPr>
            <p:ph type="title"/>
          </p:nvPr>
        </p:nvSpPr>
        <p:spPr/>
        <p:txBody>
          <a:bodyPr>
            <a:normAutofit fontScale="90000"/>
          </a:bodyPr>
          <a:lstStyle/>
          <a:p>
            <a:r>
              <a:rPr lang="en-US" dirty="0"/>
              <a:t>Bayesian Networks: Example</a:t>
            </a:r>
          </a:p>
        </p:txBody>
      </p:sp>
      <p:sp>
        <p:nvSpPr>
          <p:cNvPr id="4" name="Slide Number Placeholder 3">
            <a:extLst>
              <a:ext uri="{FF2B5EF4-FFF2-40B4-BE49-F238E27FC236}">
                <a16:creationId xmlns:a16="http://schemas.microsoft.com/office/drawing/2014/main" id="{A6F51F15-2A99-4319-AE9E-CEC21D630CD7}"/>
              </a:ext>
            </a:extLst>
          </p:cNvPr>
          <p:cNvSpPr>
            <a:spLocks noGrp="1"/>
          </p:cNvSpPr>
          <p:nvPr>
            <p:ph type="sldNum" sz="quarter" idx="12"/>
          </p:nvPr>
        </p:nvSpPr>
        <p:spPr/>
        <p:txBody>
          <a:bodyPr/>
          <a:lstStyle/>
          <a:p>
            <a:fld id="{FF2BD96E-3838-45D2-9031-D3AF67C920A5}" type="slidenum">
              <a:rPr lang="en-US" smtClean="0"/>
              <a:pPr/>
              <a:t>34</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9C7E91-F772-432C-BAF1-F6D4C522EFE4}"/>
                  </a:ext>
                </a:extLst>
              </p:cNvPr>
              <p:cNvSpPr txBox="1"/>
              <p:nvPr/>
            </p:nvSpPr>
            <p:spPr>
              <a:xfrm>
                <a:off x="365840" y="1167672"/>
                <a:ext cx="2575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𝑅𝑒𝑝𝑜𝑟𝑡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A19C7E91-F772-432C-BAF1-F6D4C522EFE4}"/>
                  </a:ext>
                </a:extLst>
              </p:cNvPr>
              <p:cNvSpPr txBox="1">
                <a:spLocks noRot="1" noChangeAspect="1" noMove="1" noResize="1" noEditPoints="1" noAdjustHandles="1" noChangeArrowheads="1" noChangeShapeType="1" noTextEdit="1"/>
              </p:cNvSpPr>
              <p:nvPr/>
            </p:nvSpPr>
            <p:spPr>
              <a:xfrm>
                <a:off x="365840" y="1167672"/>
                <a:ext cx="2575951" cy="461665"/>
              </a:xfrm>
              <a:prstGeom prst="rect">
                <a:avLst/>
              </a:prstGeom>
              <a:blipFill>
                <a:blip r:embed="rId2"/>
                <a:stretch>
                  <a:fillRect b="-20000"/>
                </a:stretch>
              </a:blipFill>
            </p:spPr>
            <p:txBody>
              <a:bodyPr/>
              <a:lstStyle/>
              <a:p>
                <a:r>
                  <a:rPr lang="en-US">
                    <a:noFill/>
                  </a:rPr>
                  <a:t> </a:t>
                </a:r>
              </a:p>
            </p:txBody>
          </p:sp>
        </mc:Fallback>
      </mc:AlternateContent>
    </p:spTree>
    <p:extLst>
      <p:ext uri="{BB962C8B-B14F-4D97-AF65-F5344CB8AC3E}">
        <p14:creationId xmlns:p14="http://schemas.microsoft.com/office/powerpoint/2010/main" val="3001931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F61-2D8C-4C42-B018-6642D69BE31B}"/>
              </a:ext>
            </a:extLst>
          </p:cNvPr>
          <p:cNvSpPr>
            <a:spLocks noGrp="1"/>
          </p:cNvSpPr>
          <p:nvPr>
            <p:ph type="title"/>
          </p:nvPr>
        </p:nvSpPr>
        <p:spPr/>
        <p:txBody>
          <a:bodyPr>
            <a:normAutofit fontScale="90000"/>
          </a:bodyPr>
          <a:lstStyle/>
          <a:p>
            <a:r>
              <a:rPr lang="en-US" dirty="0"/>
              <a:t>Bayesian Networks: Example</a:t>
            </a:r>
          </a:p>
        </p:txBody>
      </p:sp>
      <p:sp>
        <p:nvSpPr>
          <p:cNvPr id="4" name="Slide Number Placeholder 3">
            <a:extLst>
              <a:ext uri="{FF2B5EF4-FFF2-40B4-BE49-F238E27FC236}">
                <a16:creationId xmlns:a16="http://schemas.microsoft.com/office/drawing/2014/main" id="{BF916046-4D6C-430D-92E0-91F66DDF840A}"/>
              </a:ext>
            </a:extLst>
          </p:cNvPr>
          <p:cNvSpPr>
            <a:spLocks noGrp="1"/>
          </p:cNvSpPr>
          <p:nvPr>
            <p:ph type="sldNum" sz="quarter" idx="12"/>
          </p:nvPr>
        </p:nvSpPr>
        <p:spPr/>
        <p:txBody>
          <a:bodyPr/>
          <a:lstStyle/>
          <a:p>
            <a:fld id="{FF2BD96E-3838-45D2-9031-D3AF67C920A5}" type="slidenum">
              <a:rPr lang="en-US" smtClean="0"/>
              <a:pPr/>
              <a:t>35</a:t>
            </a:fld>
            <a:r>
              <a:rPr lang="en-US"/>
              <a:t> </a:t>
            </a:r>
            <a:endParaRPr lang="en-US" dirty="0"/>
          </a:p>
        </p:txBody>
      </p:sp>
      <p:sp>
        <p:nvSpPr>
          <p:cNvPr id="7" name="Oval 6">
            <a:extLst>
              <a:ext uri="{FF2B5EF4-FFF2-40B4-BE49-F238E27FC236}">
                <a16:creationId xmlns:a16="http://schemas.microsoft.com/office/drawing/2014/main" id="{14B5BBD3-A3AA-485F-BBBF-E455B4A0F679}"/>
              </a:ext>
            </a:extLst>
          </p:cNvPr>
          <p:cNvSpPr/>
          <p:nvPr/>
        </p:nvSpPr>
        <p:spPr>
          <a:xfrm>
            <a:off x="3145136" y="1024932"/>
            <a:ext cx="1517300" cy="462224"/>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Burglary (B)</a:t>
            </a:r>
          </a:p>
        </p:txBody>
      </p:sp>
      <p:sp>
        <p:nvSpPr>
          <p:cNvPr id="8" name="Oval 7">
            <a:extLst>
              <a:ext uri="{FF2B5EF4-FFF2-40B4-BE49-F238E27FC236}">
                <a16:creationId xmlns:a16="http://schemas.microsoft.com/office/drawing/2014/main" id="{438BF5A7-F8F8-4737-BBBC-BE76E0723773}"/>
              </a:ext>
            </a:extLst>
          </p:cNvPr>
          <p:cNvSpPr/>
          <p:nvPr/>
        </p:nvSpPr>
        <p:spPr>
          <a:xfrm>
            <a:off x="5968721" y="1016558"/>
            <a:ext cx="1560845" cy="462224"/>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Earthquake (E)</a:t>
            </a:r>
          </a:p>
        </p:txBody>
      </p:sp>
      <p:sp>
        <p:nvSpPr>
          <p:cNvPr id="9" name="Oval 8">
            <a:extLst>
              <a:ext uri="{FF2B5EF4-FFF2-40B4-BE49-F238E27FC236}">
                <a16:creationId xmlns:a16="http://schemas.microsoft.com/office/drawing/2014/main" id="{A6E5E4A2-3E23-455B-9FB3-F73B3ADAD34D}"/>
              </a:ext>
            </a:extLst>
          </p:cNvPr>
          <p:cNvSpPr/>
          <p:nvPr/>
        </p:nvSpPr>
        <p:spPr>
          <a:xfrm>
            <a:off x="4855031" y="2443425"/>
            <a:ext cx="1113690"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Alarm (A)</a:t>
            </a:r>
          </a:p>
        </p:txBody>
      </p:sp>
      <p:sp>
        <p:nvSpPr>
          <p:cNvPr id="11" name="Oval 10">
            <a:extLst>
              <a:ext uri="{FF2B5EF4-FFF2-40B4-BE49-F238E27FC236}">
                <a16:creationId xmlns:a16="http://schemas.microsoft.com/office/drawing/2014/main" id="{4745DA0F-87F6-4350-B5E8-3ECE9AA5F93A}"/>
              </a:ext>
            </a:extLst>
          </p:cNvPr>
          <p:cNvSpPr/>
          <p:nvPr/>
        </p:nvSpPr>
        <p:spPr>
          <a:xfrm>
            <a:off x="3614061" y="4603877"/>
            <a:ext cx="1601034"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JohnCalls</a:t>
            </a:r>
            <a:r>
              <a:rPr lang="en-US" sz="1400" dirty="0"/>
              <a:t> (L)</a:t>
            </a:r>
          </a:p>
        </p:txBody>
      </p:sp>
      <p:sp>
        <p:nvSpPr>
          <p:cNvPr id="12" name="Oval 11">
            <a:extLst>
              <a:ext uri="{FF2B5EF4-FFF2-40B4-BE49-F238E27FC236}">
                <a16:creationId xmlns:a16="http://schemas.microsoft.com/office/drawing/2014/main" id="{695768A4-CD71-42D0-9A31-75A6A2813B6A}"/>
              </a:ext>
            </a:extLst>
          </p:cNvPr>
          <p:cNvSpPr/>
          <p:nvPr/>
        </p:nvSpPr>
        <p:spPr>
          <a:xfrm>
            <a:off x="6375681" y="4480695"/>
            <a:ext cx="1823774" cy="420355"/>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MarryCalls</a:t>
            </a:r>
            <a:r>
              <a:rPr lang="en-US" sz="1400" dirty="0"/>
              <a:t> (R)</a:t>
            </a:r>
          </a:p>
        </p:txBody>
      </p:sp>
      <p:cxnSp>
        <p:nvCxnSpPr>
          <p:cNvPr id="13" name="Straight Arrow Connector 12">
            <a:extLst>
              <a:ext uri="{FF2B5EF4-FFF2-40B4-BE49-F238E27FC236}">
                <a16:creationId xmlns:a16="http://schemas.microsoft.com/office/drawing/2014/main" id="{A9DA65EB-6EFB-4CC8-BF9C-0FE694A58CA8}"/>
              </a:ext>
            </a:extLst>
          </p:cNvPr>
          <p:cNvCxnSpPr>
            <a:cxnSpLocks/>
            <a:endCxn id="9" idx="0"/>
          </p:cNvCxnSpPr>
          <p:nvPr/>
        </p:nvCxnSpPr>
        <p:spPr>
          <a:xfrm>
            <a:off x="4111560" y="1501509"/>
            <a:ext cx="1300316" cy="941916"/>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E9C50C-E44F-4974-910A-3DF0E6FD7858}"/>
              </a:ext>
            </a:extLst>
          </p:cNvPr>
          <p:cNvCxnSpPr>
            <a:cxnSpLocks/>
            <a:endCxn id="9" idx="0"/>
          </p:cNvCxnSpPr>
          <p:nvPr/>
        </p:nvCxnSpPr>
        <p:spPr>
          <a:xfrm flipH="1">
            <a:off x="5411876" y="1487156"/>
            <a:ext cx="1584290" cy="956269"/>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35C0D3-55DF-4AB1-BC4B-DE89E81C2272}"/>
              </a:ext>
            </a:extLst>
          </p:cNvPr>
          <p:cNvCxnSpPr>
            <a:cxnSpLocks/>
            <a:stCxn id="9" idx="4"/>
            <a:endCxn id="11" idx="0"/>
          </p:cNvCxnSpPr>
          <p:nvPr/>
        </p:nvCxnSpPr>
        <p:spPr>
          <a:xfrm flipH="1">
            <a:off x="4414578" y="2863780"/>
            <a:ext cx="997298" cy="1740097"/>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88CB36-5FB6-4929-8230-CDD3B6A0D9F8}"/>
              </a:ext>
            </a:extLst>
          </p:cNvPr>
          <p:cNvCxnSpPr>
            <a:cxnSpLocks/>
            <a:stCxn id="9" idx="4"/>
            <a:endCxn id="12" idx="0"/>
          </p:cNvCxnSpPr>
          <p:nvPr/>
        </p:nvCxnSpPr>
        <p:spPr>
          <a:xfrm>
            <a:off x="5411876" y="2863780"/>
            <a:ext cx="1875692" cy="1616915"/>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7" name="Table 5">
            <a:extLst>
              <a:ext uri="{FF2B5EF4-FFF2-40B4-BE49-F238E27FC236}">
                <a16:creationId xmlns:a16="http://schemas.microsoft.com/office/drawing/2014/main" id="{888B8D16-44D4-41CB-B5FF-FC3F72D3FD7E}"/>
              </a:ext>
            </a:extLst>
          </p:cNvPr>
          <p:cNvGraphicFramePr>
            <a:graphicFrameLocks noGrp="1"/>
          </p:cNvGraphicFramePr>
          <p:nvPr>
            <p:extLst>
              <p:ext uri="{D42A27DB-BD31-4B8C-83A1-F6EECF244321}">
                <p14:modId xmlns:p14="http://schemas.microsoft.com/office/powerpoint/2010/main" val="1318795592"/>
              </p:ext>
            </p:extLst>
          </p:nvPr>
        </p:nvGraphicFramePr>
        <p:xfrm>
          <a:off x="1067732" y="998930"/>
          <a:ext cx="1675468" cy="731520"/>
        </p:xfrm>
        <a:graphic>
          <a:graphicData uri="http://schemas.openxmlformats.org/drawingml/2006/table">
            <a:tbl>
              <a:tblPr firstRow="1" bandRow="1">
                <a:tableStyleId>{5940675A-B579-460E-94D1-54222C63F5DA}</a:tableStyleId>
              </a:tblPr>
              <a:tblGrid>
                <a:gridCol w="1675468">
                  <a:extLst>
                    <a:ext uri="{9D8B030D-6E8A-4147-A177-3AD203B41FA5}">
                      <a16:colId xmlns:a16="http://schemas.microsoft.com/office/drawing/2014/main" val="2879103071"/>
                    </a:ext>
                  </a:extLst>
                </a:gridCol>
              </a:tblGrid>
              <a:tr h="281200">
                <a:tc>
                  <a:txBody>
                    <a:bodyPr/>
                    <a:lstStyle/>
                    <a:p>
                      <a:pPr algn="ctr"/>
                      <a:r>
                        <a:rPr lang="en-US" dirty="0">
                          <a:solidFill>
                            <a:schemeClr val="bg1">
                              <a:lumMod val="95000"/>
                            </a:schemeClr>
                          </a:solidFill>
                        </a:rPr>
                        <a:t>Burglary=t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61129">
                <a:tc>
                  <a:txBody>
                    <a:bodyPr/>
                    <a:lstStyle/>
                    <a:p>
                      <a:pPr algn="ctr"/>
                      <a:r>
                        <a:rPr lang="en-US" dirty="0">
                          <a:solidFill>
                            <a:schemeClr val="bg1">
                              <a:lumMod val="95000"/>
                            </a:schemeClr>
                          </a:solidFill>
                        </a:rPr>
                        <a:t>0.001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mc:AlternateContent xmlns:mc="http://schemas.openxmlformats.org/markup-compatibility/2006" xmlns:a14="http://schemas.microsoft.com/office/drawing/2010/main">
        <mc:Choice Requires="a14">
          <p:graphicFrame>
            <p:nvGraphicFramePr>
              <p:cNvPr id="28" name="Table 5">
                <a:extLst>
                  <a:ext uri="{FF2B5EF4-FFF2-40B4-BE49-F238E27FC236}">
                    <a16:creationId xmlns:a16="http://schemas.microsoft.com/office/drawing/2014/main" id="{96872446-98C3-4544-946B-77C31EDA7111}"/>
                  </a:ext>
                </a:extLst>
              </p:cNvPr>
              <p:cNvGraphicFramePr>
                <a:graphicFrameLocks noGrp="1"/>
              </p:cNvGraphicFramePr>
              <p:nvPr>
                <p:extLst>
                  <p:ext uri="{D42A27DB-BD31-4B8C-83A1-F6EECF244321}">
                    <p14:modId xmlns:p14="http://schemas.microsoft.com/office/powerpoint/2010/main" val="2139972"/>
                  </p:ext>
                </p:extLst>
              </p:nvPr>
            </p:nvGraphicFramePr>
            <p:xfrm>
              <a:off x="1053842" y="2190753"/>
              <a:ext cx="3446760" cy="1865308"/>
            </p:xfrm>
            <a:graphic>
              <a:graphicData uri="http://schemas.openxmlformats.org/drawingml/2006/table">
                <a:tbl>
                  <a:tblPr firstRow="1" bandRow="1">
                    <a:tableStyleId>{5940675A-B579-460E-94D1-54222C63F5DA}</a:tableStyleId>
                  </a:tblPr>
                  <a:tblGrid>
                    <a:gridCol w="895774">
                      <a:extLst>
                        <a:ext uri="{9D8B030D-6E8A-4147-A177-3AD203B41FA5}">
                          <a16:colId xmlns:a16="http://schemas.microsoft.com/office/drawing/2014/main" val="2879103071"/>
                        </a:ext>
                      </a:extLst>
                    </a:gridCol>
                    <a:gridCol w="904351">
                      <a:extLst>
                        <a:ext uri="{9D8B030D-6E8A-4147-A177-3AD203B41FA5}">
                          <a16:colId xmlns:a16="http://schemas.microsoft.com/office/drawing/2014/main" val="782615037"/>
                        </a:ext>
                      </a:extLst>
                    </a:gridCol>
                    <a:gridCol w="1646635">
                      <a:extLst>
                        <a:ext uri="{9D8B030D-6E8A-4147-A177-3AD203B41FA5}">
                          <a16:colId xmlns:a16="http://schemas.microsoft.com/office/drawing/2014/main" val="3393365508"/>
                        </a:ext>
                      </a:extLst>
                    </a:gridCol>
                  </a:tblGrid>
                  <a:tr h="390210">
                    <a:tc>
                      <a:txBody>
                        <a:bodyPr/>
                        <a:lstStyle/>
                        <a:p>
                          <a:pPr algn="ctr"/>
                          <a:r>
                            <a:rPr lang="en-US" dirty="0">
                              <a:solidFill>
                                <a:schemeClr val="bg1">
                                  <a:lumMod val="95000"/>
                                </a:schemeClr>
                              </a:solidFill>
                            </a:rPr>
                            <a:t>B</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E</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lumMod val="95000"/>
                                      </a:schemeClr>
                                    </a:solidFill>
                                    <a:latin typeface="Cambria Math" panose="02040503050406030204" pitchFamily="18" charset="0"/>
                                  </a:rPr>
                                  <m:t>𝐴</m:t>
                                </m:r>
                                <m:r>
                                  <a:rPr lang="en-US" b="0" i="1" smtClean="0">
                                    <a:solidFill>
                                      <a:schemeClr val="bg1">
                                        <a:lumMod val="95000"/>
                                      </a:schemeClr>
                                    </a:solidFill>
                                    <a:latin typeface="Cambria Math" panose="02040503050406030204" pitchFamily="18" charset="0"/>
                                  </a:rPr>
                                  <m:t>=</m:t>
                                </m:r>
                                <m:r>
                                  <a:rPr lang="en-US" b="0" i="1" smtClean="0">
                                    <a:solidFill>
                                      <a:schemeClr val="bg1">
                                        <a:lumMod val="95000"/>
                                      </a:schemeClr>
                                    </a:solidFill>
                                    <a:latin typeface="Cambria Math" panose="02040503050406030204" pitchFamily="18" charset="0"/>
                                  </a:rPr>
                                  <m:t>𝑡</m:t>
                                </m:r>
                                <m:r>
                                  <a:rPr lang="en-US" b="0" i="1" smtClean="0">
                                    <a:solidFill>
                                      <a:schemeClr val="bg1">
                                        <a:lumMod val="95000"/>
                                      </a:schemeClr>
                                    </a:solidFill>
                                    <a:latin typeface="Cambria Math" panose="02040503050406030204" pitchFamily="18" charset="0"/>
                                  </a:rPr>
                                  <m:t> | </m:t>
                                </m:r>
                                <m:r>
                                  <a:rPr lang="en-US" b="0" i="1" smtClean="0">
                                    <a:solidFill>
                                      <a:schemeClr val="bg1">
                                        <a:lumMod val="95000"/>
                                      </a:schemeClr>
                                    </a:solidFill>
                                    <a:latin typeface="Cambria Math" panose="02040503050406030204" pitchFamily="18" charset="0"/>
                                  </a:rPr>
                                  <m:t>𝐵</m:t>
                                </m:r>
                                <m:r>
                                  <a:rPr lang="en-US" b="0" i="1" smtClean="0">
                                    <a:solidFill>
                                      <a:schemeClr val="bg1">
                                        <a:lumMod val="95000"/>
                                      </a:schemeClr>
                                    </a:solidFill>
                                    <a:latin typeface="Cambria Math" panose="02040503050406030204" pitchFamily="18" charset="0"/>
                                  </a:rPr>
                                  <m:t>,</m:t>
                                </m:r>
                                <m:r>
                                  <a:rPr lang="en-US" b="0" i="1" smtClean="0">
                                    <a:solidFill>
                                      <a:schemeClr val="bg1">
                                        <a:lumMod val="95000"/>
                                      </a:schemeClr>
                                    </a:solidFill>
                                    <a:latin typeface="Cambria Math" panose="02040503050406030204" pitchFamily="18" charset="0"/>
                                  </a:rPr>
                                  <m:t>𝐸</m:t>
                                </m:r>
                              </m:oMath>
                            </m:oMathPara>
                          </a14:m>
                          <a:endParaRPr lang="en-US" dirty="0">
                            <a:solidFill>
                              <a:schemeClr val="bg1">
                                <a:lumMod val="95000"/>
                              </a:schemeClr>
                            </a:solidFill>
                          </a:endParaRP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281354">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77818">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51692">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0.29</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357526">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Choice>
        <mc:Fallback xmlns="">
          <p:graphicFrame>
            <p:nvGraphicFramePr>
              <p:cNvPr id="28" name="Table 5">
                <a:extLst>
                  <a:ext uri="{FF2B5EF4-FFF2-40B4-BE49-F238E27FC236}">
                    <a16:creationId xmlns:a16="http://schemas.microsoft.com/office/drawing/2014/main" id="{96872446-98C3-4544-946B-77C31EDA7111}"/>
                  </a:ext>
                </a:extLst>
              </p:cNvPr>
              <p:cNvGraphicFramePr>
                <a:graphicFrameLocks noGrp="1"/>
              </p:cNvGraphicFramePr>
              <p:nvPr>
                <p:extLst>
                  <p:ext uri="{D42A27DB-BD31-4B8C-83A1-F6EECF244321}">
                    <p14:modId xmlns:p14="http://schemas.microsoft.com/office/powerpoint/2010/main" val="2139972"/>
                  </p:ext>
                </p:extLst>
              </p:nvPr>
            </p:nvGraphicFramePr>
            <p:xfrm>
              <a:off x="1053842" y="2190753"/>
              <a:ext cx="3446760" cy="1865308"/>
            </p:xfrm>
            <a:graphic>
              <a:graphicData uri="http://schemas.openxmlformats.org/drawingml/2006/table">
                <a:tbl>
                  <a:tblPr firstRow="1" bandRow="1">
                    <a:tableStyleId>{5940675A-B579-460E-94D1-54222C63F5DA}</a:tableStyleId>
                  </a:tblPr>
                  <a:tblGrid>
                    <a:gridCol w="895774">
                      <a:extLst>
                        <a:ext uri="{9D8B030D-6E8A-4147-A177-3AD203B41FA5}">
                          <a16:colId xmlns:a16="http://schemas.microsoft.com/office/drawing/2014/main" val="2879103071"/>
                        </a:ext>
                      </a:extLst>
                    </a:gridCol>
                    <a:gridCol w="904351">
                      <a:extLst>
                        <a:ext uri="{9D8B030D-6E8A-4147-A177-3AD203B41FA5}">
                          <a16:colId xmlns:a16="http://schemas.microsoft.com/office/drawing/2014/main" val="782615037"/>
                        </a:ext>
                      </a:extLst>
                    </a:gridCol>
                    <a:gridCol w="1646635">
                      <a:extLst>
                        <a:ext uri="{9D8B030D-6E8A-4147-A177-3AD203B41FA5}">
                          <a16:colId xmlns:a16="http://schemas.microsoft.com/office/drawing/2014/main" val="3393365508"/>
                        </a:ext>
                      </a:extLst>
                    </a:gridCol>
                  </a:tblGrid>
                  <a:tr h="390210">
                    <a:tc>
                      <a:txBody>
                        <a:bodyPr/>
                        <a:lstStyle/>
                        <a:p>
                          <a:pPr algn="ctr"/>
                          <a:r>
                            <a:rPr lang="en-US" dirty="0">
                              <a:solidFill>
                                <a:schemeClr val="bg1">
                                  <a:lumMod val="95000"/>
                                </a:schemeClr>
                              </a:solidFill>
                            </a:rPr>
                            <a:t>B</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E</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endParaRPr lang="en-US"/>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blipFill>
                          <a:blip r:embed="rId2"/>
                          <a:stretch>
                            <a:fillRect l="-109594" t="-6250" r="-738" b="-404688"/>
                          </a:stretch>
                        </a:blipFill>
                      </a:tcPr>
                    </a:tc>
                    <a:extLst>
                      <a:ext uri="{0D108BD9-81ED-4DB2-BD59-A6C34878D82A}">
                        <a16:rowId xmlns:a16="http://schemas.microsoft.com/office/drawing/2014/main" val="1453453429"/>
                      </a:ext>
                    </a:extLst>
                  </a:tr>
                  <a:tr h="365760">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77818">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65760">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0.29</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365760">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mc:Fallback>
      </mc:AlternateContent>
      <p:graphicFrame>
        <p:nvGraphicFramePr>
          <p:cNvPr id="29" name="Table 5">
            <a:extLst>
              <a:ext uri="{FF2B5EF4-FFF2-40B4-BE49-F238E27FC236}">
                <a16:creationId xmlns:a16="http://schemas.microsoft.com/office/drawing/2014/main" id="{7B11F78B-21E5-4AF1-BB3E-9D7E75AF9601}"/>
              </a:ext>
            </a:extLst>
          </p:cNvPr>
          <p:cNvGraphicFramePr>
            <a:graphicFrameLocks noGrp="1"/>
          </p:cNvGraphicFramePr>
          <p:nvPr>
            <p:extLst>
              <p:ext uri="{D42A27DB-BD31-4B8C-83A1-F6EECF244321}">
                <p14:modId xmlns:p14="http://schemas.microsoft.com/office/powerpoint/2010/main" val="2134877736"/>
              </p:ext>
            </p:extLst>
          </p:nvPr>
        </p:nvGraphicFramePr>
        <p:xfrm>
          <a:off x="7732862" y="887540"/>
          <a:ext cx="1675468" cy="753719"/>
        </p:xfrm>
        <a:graphic>
          <a:graphicData uri="http://schemas.openxmlformats.org/drawingml/2006/table">
            <a:tbl>
              <a:tblPr firstRow="1" bandRow="1">
                <a:tableStyleId>{5940675A-B579-460E-94D1-54222C63F5DA}</a:tableStyleId>
              </a:tblPr>
              <a:tblGrid>
                <a:gridCol w="1675468">
                  <a:extLst>
                    <a:ext uri="{9D8B030D-6E8A-4147-A177-3AD203B41FA5}">
                      <a16:colId xmlns:a16="http://schemas.microsoft.com/office/drawing/2014/main" val="2879103071"/>
                    </a:ext>
                  </a:extLst>
                </a:gridCol>
              </a:tblGrid>
              <a:tr h="302092">
                <a:tc>
                  <a:txBody>
                    <a:bodyPr/>
                    <a:lstStyle/>
                    <a:p>
                      <a:pPr algn="ctr"/>
                      <a:r>
                        <a:rPr lang="en-US" dirty="0">
                          <a:solidFill>
                            <a:schemeClr val="bg1">
                              <a:lumMod val="95000"/>
                            </a:schemeClr>
                          </a:solidFill>
                        </a:rPr>
                        <a:t>Earthquake=t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0.002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bl>
          </a:graphicData>
        </a:graphic>
      </p:graphicFrame>
      <p:graphicFrame>
        <p:nvGraphicFramePr>
          <p:cNvPr id="31" name="Table 5">
            <a:extLst>
              <a:ext uri="{FF2B5EF4-FFF2-40B4-BE49-F238E27FC236}">
                <a16:creationId xmlns:a16="http://schemas.microsoft.com/office/drawing/2014/main" id="{582D02B4-8B5E-4649-B59E-D8D9EC006043}"/>
              </a:ext>
            </a:extLst>
          </p:cNvPr>
          <p:cNvGraphicFramePr>
            <a:graphicFrameLocks noGrp="1"/>
          </p:cNvGraphicFramePr>
          <p:nvPr>
            <p:extLst>
              <p:ext uri="{D42A27DB-BD31-4B8C-83A1-F6EECF244321}">
                <p14:modId xmlns:p14="http://schemas.microsoft.com/office/powerpoint/2010/main" val="4081965216"/>
              </p:ext>
            </p:extLst>
          </p:nvPr>
        </p:nvGraphicFramePr>
        <p:xfrm>
          <a:off x="8666710" y="4603877"/>
          <a:ext cx="1693141" cy="1141678"/>
        </p:xfrm>
        <a:graphic>
          <a:graphicData uri="http://schemas.openxmlformats.org/drawingml/2006/table">
            <a:tbl>
              <a:tblPr firstRow="1" bandRow="1">
                <a:tableStyleId>{5940675A-B579-460E-94D1-54222C63F5DA}</a:tableStyleId>
              </a:tblPr>
              <a:tblGrid>
                <a:gridCol w="728499">
                  <a:extLst>
                    <a:ext uri="{9D8B030D-6E8A-4147-A177-3AD203B41FA5}">
                      <a16:colId xmlns:a16="http://schemas.microsoft.com/office/drawing/2014/main" val="2879103071"/>
                    </a:ext>
                  </a:extLst>
                </a:gridCol>
                <a:gridCol w="964642">
                  <a:extLst>
                    <a:ext uri="{9D8B030D-6E8A-4147-A177-3AD203B41FA5}">
                      <a16:colId xmlns:a16="http://schemas.microsoft.com/office/drawing/2014/main" val="1889908420"/>
                    </a:ext>
                  </a:extLst>
                </a:gridCol>
              </a:tblGrid>
              <a:tr h="302092">
                <a:tc>
                  <a:txBody>
                    <a:bodyPr/>
                    <a:lstStyle/>
                    <a:p>
                      <a:pPr algn="ctr"/>
                      <a:r>
                        <a:rPr lang="en-US" dirty="0">
                          <a:solidFill>
                            <a:schemeClr val="bg1">
                              <a:lumMod val="95000"/>
                            </a:schemeClr>
                          </a:solidFill>
                        </a:rPr>
                        <a:t>A</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M=t | A</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0.70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87959">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3046650483"/>
                  </a:ext>
                </a:extLst>
              </a:tr>
            </a:tbl>
          </a:graphicData>
        </a:graphic>
      </p:graphicFrame>
      <p:graphicFrame>
        <p:nvGraphicFramePr>
          <p:cNvPr id="32" name="Table 5">
            <a:extLst>
              <a:ext uri="{FF2B5EF4-FFF2-40B4-BE49-F238E27FC236}">
                <a16:creationId xmlns:a16="http://schemas.microsoft.com/office/drawing/2014/main" id="{F1E9ADD8-E64A-470E-8AB1-C1D35F7EDF25}"/>
              </a:ext>
            </a:extLst>
          </p:cNvPr>
          <p:cNvGraphicFramePr>
            <a:graphicFrameLocks noGrp="1"/>
          </p:cNvGraphicFramePr>
          <p:nvPr>
            <p:extLst>
              <p:ext uri="{D42A27DB-BD31-4B8C-83A1-F6EECF244321}">
                <p14:modId xmlns:p14="http://schemas.microsoft.com/office/powerpoint/2010/main" val="1409237741"/>
              </p:ext>
            </p:extLst>
          </p:nvPr>
        </p:nvGraphicFramePr>
        <p:xfrm>
          <a:off x="1493167" y="4602169"/>
          <a:ext cx="1915742" cy="1141678"/>
        </p:xfrm>
        <a:graphic>
          <a:graphicData uri="http://schemas.openxmlformats.org/drawingml/2006/table">
            <a:tbl>
              <a:tblPr firstRow="1" bandRow="1">
                <a:tableStyleId>{5940675A-B579-460E-94D1-54222C63F5DA}</a:tableStyleId>
              </a:tblPr>
              <a:tblGrid>
                <a:gridCol w="798325">
                  <a:extLst>
                    <a:ext uri="{9D8B030D-6E8A-4147-A177-3AD203B41FA5}">
                      <a16:colId xmlns:a16="http://schemas.microsoft.com/office/drawing/2014/main" val="2879103071"/>
                    </a:ext>
                  </a:extLst>
                </a:gridCol>
                <a:gridCol w="1117417">
                  <a:extLst>
                    <a:ext uri="{9D8B030D-6E8A-4147-A177-3AD203B41FA5}">
                      <a16:colId xmlns:a16="http://schemas.microsoft.com/office/drawing/2014/main" val="1889908420"/>
                    </a:ext>
                  </a:extLst>
                </a:gridCol>
              </a:tblGrid>
              <a:tr h="302092">
                <a:tc>
                  <a:txBody>
                    <a:bodyPr/>
                    <a:lstStyle/>
                    <a:p>
                      <a:pPr algn="ctr"/>
                      <a:r>
                        <a:rPr lang="en-US" dirty="0">
                          <a:solidFill>
                            <a:schemeClr val="bg1">
                              <a:lumMod val="95000"/>
                            </a:schemeClr>
                          </a:solidFill>
                        </a:rPr>
                        <a:t>A</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J=t | A</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38795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0.90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387959">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0.05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3046650483"/>
                  </a:ext>
                </a:extLst>
              </a:tr>
            </a:tbl>
          </a:graphicData>
        </a:graphic>
      </p:graphicFrame>
    </p:spTree>
    <p:extLst>
      <p:ext uri="{BB962C8B-B14F-4D97-AF65-F5344CB8AC3E}">
        <p14:creationId xmlns:p14="http://schemas.microsoft.com/office/powerpoint/2010/main" val="450132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6932-F958-4567-8825-CD54DED0FB74}"/>
              </a:ext>
            </a:extLst>
          </p:cNvPr>
          <p:cNvSpPr>
            <a:spLocks noGrp="1"/>
          </p:cNvSpPr>
          <p:nvPr>
            <p:ph type="title"/>
          </p:nvPr>
        </p:nvSpPr>
        <p:spPr/>
        <p:txBody>
          <a:bodyPr>
            <a:normAutofit fontScale="90000"/>
          </a:bodyPr>
          <a:lstStyle/>
          <a:p>
            <a:r>
              <a:rPr lang="en-US" dirty="0"/>
              <a:t>Bayesian Networks: Construction Issues</a:t>
            </a:r>
          </a:p>
        </p:txBody>
      </p:sp>
      <p:sp>
        <p:nvSpPr>
          <p:cNvPr id="4" name="Slide Number Placeholder 3">
            <a:extLst>
              <a:ext uri="{FF2B5EF4-FFF2-40B4-BE49-F238E27FC236}">
                <a16:creationId xmlns:a16="http://schemas.microsoft.com/office/drawing/2014/main" id="{D2973AAB-4ED5-41B4-A85D-7B6D43EC6F0F}"/>
              </a:ext>
            </a:extLst>
          </p:cNvPr>
          <p:cNvSpPr>
            <a:spLocks noGrp="1"/>
          </p:cNvSpPr>
          <p:nvPr>
            <p:ph type="sldNum" sz="quarter" idx="12"/>
          </p:nvPr>
        </p:nvSpPr>
        <p:spPr/>
        <p:txBody>
          <a:bodyPr/>
          <a:lstStyle/>
          <a:p>
            <a:fld id="{FF2BD96E-3838-45D2-9031-D3AF67C920A5}" type="slidenum">
              <a:rPr lang="en-US" smtClean="0"/>
              <a:pPr/>
              <a:t>36</a:t>
            </a:fld>
            <a:r>
              <a:rPr lang="en-US"/>
              <a:t> </a:t>
            </a:r>
            <a:endParaRPr lang="en-US" dirty="0"/>
          </a:p>
        </p:txBody>
      </p:sp>
      <p:pic>
        <p:nvPicPr>
          <p:cNvPr id="31" name="Picture 30">
            <a:extLst>
              <a:ext uri="{FF2B5EF4-FFF2-40B4-BE49-F238E27FC236}">
                <a16:creationId xmlns:a16="http://schemas.microsoft.com/office/drawing/2014/main" id="{E8E796DA-850A-4985-89C8-F95DD20F2FDE}"/>
              </a:ext>
            </a:extLst>
          </p:cNvPr>
          <p:cNvPicPr>
            <a:picLocks noChangeAspect="1"/>
          </p:cNvPicPr>
          <p:nvPr/>
        </p:nvPicPr>
        <p:blipFill>
          <a:blip r:embed="rId2"/>
          <a:stretch>
            <a:fillRect/>
          </a:stretch>
        </p:blipFill>
        <p:spPr>
          <a:xfrm>
            <a:off x="411979" y="834819"/>
            <a:ext cx="11172043" cy="5593120"/>
          </a:xfrm>
          <a:prstGeom prst="rect">
            <a:avLst/>
          </a:prstGeom>
        </p:spPr>
      </p:pic>
    </p:spTree>
    <p:extLst>
      <p:ext uri="{BB962C8B-B14F-4D97-AF65-F5344CB8AC3E}">
        <p14:creationId xmlns:p14="http://schemas.microsoft.com/office/powerpoint/2010/main" val="3933780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A6DC-F0A3-4A7B-8BAF-3F25E1FEA30C}"/>
              </a:ext>
            </a:extLst>
          </p:cNvPr>
          <p:cNvSpPr>
            <a:spLocks noGrp="1"/>
          </p:cNvSpPr>
          <p:nvPr>
            <p:ph type="title"/>
          </p:nvPr>
        </p:nvSpPr>
        <p:spPr/>
        <p:txBody>
          <a:bodyPr>
            <a:normAutofit fontScale="90000"/>
          </a:bodyPr>
          <a:lstStyle/>
          <a:p>
            <a:r>
              <a:rPr lang="en-US" dirty="0"/>
              <a:t>Bayesian Networks: CI and BN Topology</a:t>
            </a:r>
          </a:p>
        </p:txBody>
      </p:sp>
      <p:sp>
        <p:nvSpPr>
          <p:cNvPr id="4" name="Slide Number Placeholder 3">
            <a:extLst>
              <a:ext uri="{FF2B5EF4-FFF2-40B4-BE49-F238E27FC236}">
                <a16:creationId xmlns:a16="http://schemas.microsoft.com/office/drawing/2014/main" id="{89031D4F-3CE2-49CD-85FD-1000AE0A4BEB}"/>
              </a:ext>
            </a:extLst>
          </p:cNvPr>
          <p:cNvSpPr>
            <a:spLocks noGrp="1"/>
          </p:cNvSpPr>
          <p:nvPr>
            <p:ph type="sldNum" sz="quarter" idx="12"/>
          </p:nvPr>
        </p:nvSpPr>
        <p:spPr/>
        <p:txBody>
          <a:bodyPr/>
          <a:lstStyle/>
          <a:p>
            <a:fld id="{FF2BD96E-3838-45D2-9031-D3AF67C920A5}" type="slidenum">
              <a:rPr lang="en-US" smtClean="0"/>
              <a:pPr/>
              <a:t>37</a:t>
            </a:fld>
            <a:r>
              <a:rPr lang="en-US"/>
              <a:t> </a:t>
            </a:r>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8228F9B-F217-4E5A-A14B-B4F88982A49D}"/>
                  </a:ext>
                </a:extLst>
              </p:cNvPr>
              <p:cNvSpPr/>
              <p:nvPr/>
            </p:nvSpPr>
            <p:spPr>
              <a:xfrm>
                <a:off x="2672862" y="1245996"/>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𝑋</m:t>
                      </m:r>
                    </m:oMath>
                  </m:oMathPara>
                </a14:m>
                <a:endParaRPr lang="en-US" dirty="0"/>
              </a:p>
            </p:txBody>
          </p:sp>
        </mc:Choice>
        <mc:Fallback xmlns="">
          <p:sp>
            <p:nvSpPr>
              <p:cNvPr id="5" name="Oval 4">
                <a:extLst>
                  <a:ext uri="{FF2B5EF4-FFF2-40B4-BE49-F238E27FC236}">
                    <a16:creationId xmlns:a16="http://schemas.microsoft.com/office/drawing/2014/main" id="{F8228F9B-F217-4E5A-A14B-B4F88982A49D}"/>
                  </a:ext>
                </a:extLst>
              </p:cNvPr>
              <p:cNvSpPr>
                <a:spLocks noRot="1" noChangeAspect="1" noMove="1" noResize="1" noEditPoints="1" noAdjustHandles="1" noChangeArrowheads="1" noChangeShapeType="1" noTextEdit="1"/>
              </p:cNvSpPr>
              <p:nvPr/>
            </p:nvSpPr>
            <p:spPr>
              <a:xfrm>
                <a:off x="2672862" y="1245996"/>
                <a:ext cx="673240" cy="663192"/>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D80F8377-8B47-4E89-926B-8D6B9169983A}"/>
                  </a:ext>
                </a:extLst>
              </p:cNvPr>
              <p:cNvSpPr/>
              <p:nvPr/>
            </p:nvSpPr>
            <p:spPr>
              <a:xfrm>
                <a:off x="4480838" y="1245996"/>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6" name="Oval 5">
                <a:extLst>
                  <a:ext uri="{FF2B5EF4-FFF2-40B4-BE49-F238E27FC236}">
                    <a16:creationId xmlns:a16="http://schemas.microsoft.com/office/drawing/2014/main" id="{D80F8377-8B47-4E89-926B-8D6B9169983A}"/>
                  </a:ext>
                </a:extLst>
              </p:cNvPr>
              <p:cNvSpPr>
                <a:spLocks noRot="1" noChangeAspect="1" noMove="1" noResize="1" noEditPoints="1" noAdjustHandles="1" noChangeArrowheads="1" noChangeShapeType="1" noTextEdit="1"/>
              </p:cNvSpPr>
              <p:nvPr/>
            </p:nvSpPr>
            <p:spPr>
              <a:xfrm>
                <a:off x="4480838" y="1245996"/>
                <a:ext cx="673240" cy="663192"/>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7DC5B08F-9766-459C-BDBD-2A7093D81679}"/>
                  </a:ext>
                </a:extLst>
              </p:cNvPr>
              <p:cNvSpPr/>
              <p:nvPr/>
            </p:nvSpPr>
            <p:spPr>
              <a:xfrm>
                <a:off x="8120855" y="1235948"/>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7" name="Oval 6">
                <a:extLst>
                  <a:ext uri="{FF2B5EF4-FFF2-40B4-BE49-F238E27FC236}">
                    <a16:creationId xmlns:a16="http://schemas.microsoft.com/office/drawing/2014/main" id="{7DC5B08F-9766-459C-BDBD-2A7093D81679}"/>
                  </a:ext>
                </a:extLst>
              </p:cNvPr>
              <p:cNvSpPr>
                <a:spLocks noRot="1" noChangeAspect="1" noMove="1" noResize="1" noEditPoints="1" noAdjustHandles="1" noChangeArrowheads="1" noChangeShapeType="1" noTextEdit="1"/>
              </p:cNvSpPr>
              <p:nvPr/>
            </p:nvSpPr>
            <p:spPr>
              <a:xfrm>
                <a:off x="8120855" y="1235948"/>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C58DD50-EAE8-4CB3-9176-98626CD1DFCA}"/>
              </a:ext>
            </a:extLst>
          </p:cNvPr>
          <p:cNvCxnSpPr>
            <a:cxnSpLocks/>
            <a:endCxn id="6" idx="2"/>
          </p:cNvCxnSpPr>
          <p:nvPr/>
        </p:nvCxnSpPr>
        <p:spPr>
          <a:xfrm>
            <a:off x="3346102" y="1577592"/>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92FB75D7-A55C-4E0F-A130-04AE2A207AD0}"/>
                  </a:ext>
                </a:extLst>
              </p:cNvPr>
              <p:cNvSpPr/>
              <p:nvPr/>
            </p:nvSpPr>
            <p:spPr>
              <a:xfrm>
                <a:off x="6304553" y="1245996"/>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𝑍</m:t>
                      </m:r>
                    </m:oMath>
                  </m:oMathPara>
                </a14:m>
                <a:endParaRPr lang="en-US" dirty="0"/>
              </a:p>
            </p:txBody>
          </p:sp>
        </mc:Choice>
        <mc:Fallback xmlns="">
          <p:sp>
            <p:nvSpPr>
              <p:cNvPr id="9" name="Oval 8">
                <a:extLst>
                  <a:ext uri="{FF2B5EF4-FFF2-40B4-BE49-F238E27FC236}">
                    <a16:creationId xmlns:a16="http://schemas.microsoft.com/office/drawing/2014/main" id="{92FB75D7-A55C-4E0F-A130-04AE2A207AD0}"/>
                  </a:ext>
                </a:extLst>
              </p:cNvPr>
              <p:cNvSpPr>
                <a:spLocks noRot="1" noChangeAspect="1" noMove="1" noResize="1" noEditPoints="1" noAdjustHandles="1" noChangeArrowheads="1" noChangeShapeType="1" noTextEdit="1"/>
              </p:cNvSpPr>
              <p:nvPr/>
            </p:nvSpPr>
            <p:spPr>
              <a:xfrm>
                <a:off x="6304553" y="1245996"/>
                <a:ext cx="673240" cy="663192"/>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9ECCC74-CF7F-4846-B84A-331D20307582}"/>
              </a:ext>
            </a:extLst>
          </p:cNvPr>
          <p:cNvCxnSpPr>
            <a:cxnSpLocks/>
          </p:cNvCxnSpPr>
          <p:nvPr/>
        </p:nvCxnSpPr>
        <p:spPr>
          <a:xfrm>
            <a:off x="5154078" y="1577592"/>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977D7D-6A40-4511-90D0-BC31C9564436}"/>
              </a:ext>
            </a:extLst>
          </p:cNvPr>
          <p:cNvCxnSpPr>
            <a:cxnSpLocks/>
          </p:cNvCxnSpPr>
          <p:nvPr/>
        </p:nvCxnSpPr>
        <p:spPr>
          <a:xfrm>
            <a:off x="6977793" y="1569218"/>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CEF32A7-4D13-4B01-A590-DA0C00AF3283}"/>
                  </a:ext>
                </a:extLst>
              </p:cNvPr>
              <p:cNvSpPr/>
              <p:nvPr/>
            </p:nvSpPr>
            <p:spPr>
              <a:xfrm>
                <a:off x="3488454" y="3990871"/>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𝑋</m:t>
                      </m:r>
                    </m:oMath>
                  </m:oMathPara>
                </a14:m>
                <a:endParaRPr lang="en-US" dirty="0"/>
              </a:p>
            </p:txBody>
          </p:sp>
        </mc:Choice>
        <mc:Fallback xmlns="">
          <p:sp>
            <p:nvSpPr>
              <p:cNvPr id="13" name="Oval 12">
                <a:extLst>
                  <a:ext uri="{FF2B5EF4-FFF2-40B4-BE49-F238E27FC236}">
                    <a16:creationId xmlns:a16="http://schemas.microsoft.com/office/drawing/2014/main" id="{0CEF32A7-4D13-4B01-A590-DA0C00AF3283}"/>
                  </a:ext>
                </a:extLst>
              </p:cNvPr>
              <p:cNvSpPr>
                <a:spLocks noRot="1" noChangeAspect="1" noMove="1" noResize="1" noEditPoints="1" noAdjustHandles="1" noChangeArrowheads="1" noChangeShapeType="1" noTextEdit="1"/>
              </p:cNvSpPr>
              <p:nvPr/>
            </p:nvSpPr>
            <p:spPr>
              <a:xfrm>
                <a:off x="3488454" y="3990871"/>
                <a:ext cx="673240" cy="663192"/>
              </a:xfrm>
              <a:prstGeom prst="ellipse">
                <a:avLst/>
              </a:prstGeom>
              <a:blipFill>
                <a:blip r:embed="rId6"/>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F044CBF-7E49-482D-A741-C6817B18F9B8}"/>
                  </a:ext>
                </a:extLst>
              </p:cNvPr>
              <p:cNvSpPr/>
              <p:nvPr/>
            </p:nvSpPr>
            <p:spPr>
              <a:xfrm>
                <a:off x="5296430" y="3990871"/>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14" name="Oval 13">
                <a:extLst>
                  <a:ext uri="{FF2B5EF4-FFF2-40B4-BE49-F238E27FC236}">
                    <a16:creationId xmlns:a16="http://schemas.microsoft.com/office/drawing/2014/main" id="{CF044CBF-7E49-482D-A741-C6817B18F9B8}"/>
                  </a:ext>
                </a:extLst>
              </p:cNvPr>
              <p:cNvSpPr>
                <a:spLocks noRot="1" noChangeAspect="1" noMove="1" noResize="1" noEditPoints="1" noAdjustHandles="1" noChangeArrowheads="1" noChangeShapeType="1" noTextEdit="1"/>
              </p:cNvSpPr>
              <p:nvPr/>
            </p:nvSpPr>
            <p:spPr>
              <a:xfrm>
                <a:off x="5296430" y="3990871"/>
                <a:ext cx="673240" cy="663192"/>
              </a:xfrm>
              <a:prstGeom prst="ellipse">
                <a:avLst/>
              </a:prstGeom>
              <a:blipFill>
                <a:blip r:embed="rId7"/>
                <a:stretch>
                  <a:fillRect/>
                </a:stretch>
              </a:blipFill>
              <a:ln w="15875">
                <a:solidFill>
                  <a:schemeClr val="bg1">
                    <a:lumMod val="95000"/>
                  </a:schemeClr>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5F1A2AB-7092-4E86-9B40-0FEB6F0CAD64}"/>
              </a:ext>
            </a:extLst>
          </p:cNvPr>
          <p:cNvCxnSpPr>
            <a:cxnSpLocks/>
            <a:endCxn id="14" idx="2"/>
          </p:cNvCxnSpPr>
          <p:nvPr/>
        </p:nvCxnSpPr>
        <p:spPr>
          <a:xfrm>
            <a:off x="4161694" y="4322467"/>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47DA759E-D488-4D81-BABC-62063AE88478}"/>
                  </a:ext>
                </a:extLst>
              </p:cNvPr>
              <p:cNvSpPr/>
              <p:nvPr/>
            </p:nvSpPr>
            <p:spPr>
              <a:xfrm>
                <a:off x="7120145" y="3990871"/>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𝑍</m:t>
                      </m:r>
                    </m:oMath>
                  </m:oMathPara>
                </a14:m>
                <a:endParaRPr lang="en-US" dirty="0"/>
              </a:p>
            </p:txBody>
          </p:sp>
        </mc:Choice>
        <mc:Fallback xmlns="">
          <p:sp>
            <p:nvSpPr>
              <p:cNvPr id="16" name="Oval 15">
                <a:extLst>
                  <a:ext uri="{FF2B5EF4-FFF2-40B4-BE49-F238E27FC236}">
                    <a16:creationId xmlns:a16="http://schemas.microsoft.com/office/drawing/2014/main" id="{47DA759E-D488-4D81-BABC-62063AE88478}"/>
                  </a:ext>
                </a:extLst>
              </p:cNvPr>
              <p:cNvSpPr>
                <a:spLocks noRot="1" noChangeAspect="1" noMove="1" noResize="1" noEditPoints="1" noAdjustHandles="1" noChangeArrowheads="1" noChangeShapeType="1" noTextEdit="1"/>
              </p:cNvSpPr>
              <p:nvPr/>
            </p:nvSpPr>
            <p:spPr>
              <a:xfrm>
                <a:off x="7120145" y="3990871"/>
                <a:ext cx="673240" cy="663192"/>
              </a:xfrm>
              <a:prstGeom prst="ellipse">
                <a:avLst/>
              </a:prstGeom>
              <a:blipFill>
                <a:blip r:embed="rId8"/>
                <a:stretch>
                  <a:fillRect/>
                </a:stretch>
              </a:blipFill>
              <a:ln w="15875">
                <a:solidFill>
                  <a:schemeClr val="bg1">
                    <a:lumMod val="95000"/>
                  </a:schemeClr>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9273F90-EE36-4856-BAC4-F6426AF727D1}"/>
              </a:ext>
            </a:extLst>
          </p:cNvPr>
          <p:cNvCxnSpPr>
            <a:cxnSpLocks/>
          </p:cNvCxnSpPr>
          <p:nvPr/>
        </p:nvCxnSpPr>
        <p:spPr>
          <a:xfrm>
            <a:off x="5969670" y="4322467"/>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4D34F11-7CC0-42F8-BCA2-4E8404D69F90}"/>
                  </a:ext>
                </a:extLst>
              </p:cNvPr>
              <p:cNvSpPr txBox="1"/>
              <p:nvPr/>
            </p:nvSpPr>
            <p:spPr>
              <a:xfrm>
                <a:off x="2369657" y="2222362"/>
                <a:ext cx="7200026" cy="461665"/>
              </a:xfrm>
              <a:prstGeom prst="rect">
                <a:avLst/>
              </a:prstGeom>
              <a:noFill/>
            </p:spPr>
            <p:txBody>
              <a:bodyPr wrap="square">
                <a:spAutoFit/>
              </a:bodyPr>
              <a:lstStyle/>
              <a:p>
                <a14:m>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𝑍</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𝑊</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𝑋</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oMath>
                </a14:m>
                <a:r>
                  <a:rPr lang="en-US" sz="2400" dirty="0">
                    <a:solidFill>
                      <a:schemeClr val="bg1">
                        <a:lumMod val="95000"/>
                      </a:schemeClr>
                    </a:solidFill>
                  </a:rPr>
                  <a:t> </a:t>
                </a:r>
                <a14:m>
                  <m:oMath xmlns:m="http://schemas.openxmlformats.org/officeDocument/2006/math">
                    <m:r>
                      <a:rPr lang="en-US" sz="2400" i="1">
                        <a:solidFill>
                          <a:schemeClr val="bg1">
                            <a:lumMod val="95000"/>
                          </a:schemeClr>
                        </a:solidFill>
                        <a:latin typeface="Cambria Math" panose="02040503050406030204" pitchFamily="18" charset="0"/>
                      </a:rPr>
                      <m:t>𝑃</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𝑍</m:t>
                    </m:r>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i="1">
                        <a:solidFill>
                          <a:schemeClr val="bg1">
                            <a:lumMod val="95000"/>
                          </a:schemeClr>
                        </a:solidFill>
                        <a:latin typeface="Cambria Math" panose="02040503050406030204" pitchFamily="18" charset="0"/>
                      </a:rPr>
                      <m:t>)</m:t>
                    </m:r>
                  </m:oMath>
                </a14:m>
                <a:r>
                  <a:rPr lang="en-US" sz="2400" dirty="0">
                    <a:solidFill>
                      <a:schemeClr val="bg1">
                        <a:lumMod val="95000"/>
                      </a:schemeClr>
                    </a:solidFill>
                  </a:rPr>
                  <a:t> </a:t>
                </a:r>
                <a14:m>
                  <m:oMath xmlns:m="http://schemas.openxmlformats.org/officeDocument/2006/math">
                    <m:r>
                      <a:rPr lang="en-US" sz="2400" i="1">
                        <a:solidFill>
                          <a:schemeClr val="bg1">
                            <a:lumMod val="95000"/>
                          </a:schemeClr>
                        </a:solidFill>
                        <a:latin typeface="Cambria Math" panose="02040503050406030204" pitchFamily="18" charset="0"/>
                      </a:rPr>
                      <m:t>𝑃</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𝑊</m:t>
                    </m:r>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𝑋</m:t>
                    </m:r>
                    <m:r>
                      <a:rPr lang="en-US" sz="2400" i="1">
                        <a:solidFill>
                          <a:schemeClr val="bg1">
                            <a:lumMod val="95000"/>
                          </a:schemeClr>
                        </a:solidFill>
                        <a:latin typeface="Cambria Math" panose="02040503050406030204" pitchFamily="18" charset="0"/>
                      </a:rPr>
                      <m:t>,</m:t>
                    </m:r>
                    <m:r>
                      <a:rPr lang="en-US" sz="2400" i="1">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𝑍</m:t>
                    </m:r>
                    <m:r>
                      <a:rPr lang="en-US" sz="2400" i="1">
                        <a:solidFill>
                          <a:schemeClr val="bg1">
                            <a:lumMod val="95000"/>
                          </a:schemeClr>
                        </a:solidFill>
                        <a:latin typeface="Cambria Math" panose="02040503050406030204" pitchFamily="18" charset="0"/>
                      </a:rPr>
                      <m:t>)</m:t>
                    </m:r>
                  </m:oMath>
                </a14:m>
                <a:endParaRPr lang="en-US" sz="2400" dirty="0"/>
              </a:p>
            </p:txBody>
          </p:sp>
        </mc:Choice>
        <mc:Fallback xmlns="">
          <p:sp>
            <p:nvSpPr>
              <p:cNvPr id="18" name="TextBox 17">
                <a:extLst>
                  <a:ext uri="{FF2B5EF4-FFF2-40B4-BE49-F238E27FC236}">
                    <a16:creationId xmlns:a16="http://schemas.microsoft.com/office/drawing/2014/main" id="{84D34F11-7CC0-42F8-BCA2-4E8404D69F90}"/>
                  </a:ext>
                </a:extLst>
              </p:cNvPr>
              <p:cNvSpPr txBox="1">
                <a:spLocks noRot="1" noChangeAspect="1" noMove="1" noResize="1" noEditPoints="1" noAdjustHandles="1" noChangeArrowheads="1" noChangeShapeType="1" noTextEdit="1"/>
              </p:cNvSpPr>
              <p:nvPr/>
            </p:nvSpPr>
            <p:spPr>
              <a:xfrm>
                <a:off x="2369657" y="2222362"/>
                <a:ext cx="7200026" cy="461665"/>
              </a:xfrm>
              <a:prstGeom prst="rect">
                <a:avLst/>
              </a:prstGeom>
              <a:blipFill>
                <a:blip r:embed="rId9"/>
                <a:stretch>
                  <a:fillRect l="-25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EA1A1C-9480-4E8B-8EE5-B6A9C42F8A1F}"/>
                  </a:ext>
                </a:extLst>
              </p:cNvPr>
              <p:cNvSpPr txBox="1"/>
              <p:nvPr/>
            </p:nvSpPr>
            <p:spPr>
              <a:xfrm>
                <a:off x="2704540" y="2884437"/>
                <a:ext cx="7200026" cy="461665"/>
              </a:xfrm>
              <a:prstGeom prst="rect">
                <a:avLst/>
              </a:prstGeom>
              <a:noFill/>
            </p:spPr>
            <p:txBody>
              <a:bodyPr wrap="square">
                <a:spAutoFit/>
              </a:bodyPr>
              <a:lstStyle/>
              <a:p>
                <a14:m>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𝑍</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𝑊</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𝑋</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𝑋</m:t>
                    </m:r>
                    <m:r>
                      <a:rPr lang="en-US" sz="2400" b="0" i="1" smtClean="0">
                        <a:solidFill>
                          <a:schemeClr val="bg1">
                            <a:lumMod val="95000"/>
                          </a:schemeClr>
                        </a:solidFill>
                        <a:latin typeface="Cambria Math" panose="02040503050406030204" pitchFamily="18" charset="0"/>
                      </a:rPr>
                      <m:t>)</m:t>
                    </m:r>
                  </m:oMath>
                </a14:m>
                <a:r>
                  <a:rPr lang="en-US" sz="2400" dirty="0">
                    <a:solidFill>
                      <a:schemeClr val="bg1">
                        <a:lumMod val="95000"/>
                      </a:schemeClr>
                    </a:solidFill>
                  </a:rPr>
                  <a:t> </a:t>
                </a:r>
                <a14:m>
                  <m:oMath xmlns:m="http://schemas.openxmlformats.org/officeDocument/2006/math">
                    <m:r>
                      <a:rPr lang="en-US" sz="2400" i="1">
                        <a:solidFill>
                          <a:schemeClr val="bg1">
                            <a:lumMod val="95000"/>
                          </a:schemeClr>
                        </a:solidFill>
                        <a:latin typeface="Cambria Math" panose="02040503050406030204" pitchFamily="18" charset="0"/>
                      </a:rPr>
                      <m:t>𝑃</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𝑍</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𝑌</m:t>
                    </m:r>
                    <m:r>
                      <a:rPr lang="en-US" sz="2400" i="1">
                        <a:solidFill>
                          <a:schemeClr val="bg1">
                            <a:lumMod val="95000"/>
                          </a:schemeClr>
                        </a:solidFill>
                        <a:latin typeface="Cambria Math" panose="02040503050406030204" pitchFamily="18" charset="0"/>
                      </a:rPr>
                      <m:t>)</m:t>
                    </m:r>
                  </m:oMath>
                </a14:m>
                <a:r>
                  <a:rPr lang="en-US" sz="2400" dirty="0">
                    <a:solidFill>
                      <a:schemeClr val="bg1">
                        <a:lumMod val="95000"/>
                      </a:schemeClr>
                    </a:solidFill>
                  </a:rPr>
                  <a:t> </a:t>
                </a:r>
                <a14:m>
                  <m:oMath xmlns:m="http://schemas.openxmlformats.org/officeDocument/2006/math">
                    <m:r>
                      <a:rPr lang="en-US" sz="2400" i="1">
                        <a:solidFill>
                          <a:schemeClr val="bg1">
                            <a:lumMod val="95000"/>
                          </a:schemeClr>
                        </a:solidFill>
                        <a:latin typeface="Cambria Math" panose="02040503050406030204" pitchFamily="18" charset="0"/>
                      </a:rPr>
                      <m:t>𝑃</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𝑊</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𝑍</m:t>
                    </m:r>
                    <m:r>
                      <a:rPr lang="en-US" sz="2400" i="1">
                        <a:solidFill>
                          <a:schemeClr val="bg1">
                            <a:lumMod val="95000"/>
                          </a:schemeClr>
                        </a:solidFill>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75EA1A1C-9480-4E8B-8EE5-B6A9C42F8A1F}"/>
                  </a:ext>
                </a:extLst>
              </p:cNvPr>
              <p:cNvSpPr txBox="1">
                <a:spLocks noRot="1" noChangeAspect="1" noMove="1" noResize="1" noEditPoints="1" noAdjustHandles="1" noChangeArrowheads="1" noChangeShapeType="1" noTextEdit="1"/>
              </p:cNvSpPr>
              <p:nvPr/>
            </p:nvSpPr>
            <p:spPr>
              <a:xfrm>
                <a:off x="2704540" y="2884437"/>
                <a:ext cx="7200026" cy="461665"/>
              </a:xfrm>
              <a:prstGeom prst="rect">
                <a:avLst/>
              </a:prstGeom>
              <a:blipFill>
                <a:blip r:embed="rId10"/>
                <a:stretch>
                  <a:fillRect l="-254" b="-1842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5494902-42FF-4FA9-B5E7-F2431BA8D6DF}"/>
              </a:ext>
            </a:extLst>
          </p:cNvPr>
          <p:cNvSpPr txBox="1"/>
          <p:nvPr/>
        </p:nvSpPr>
        <p:spPr>
          <a:xfrm>
            <a:off x="3184348" y="4891952"/>
            <a:ext cx="5406993" cy="430887"/>
          </a:xfrm>
          <a:prstGeom prst="rect">
            <a:avLst/>
          </a:prstGeom>
          <a:noFill/>
        </p:spPr>
        <p:txBody>
          <a:bodyPr wrap="square" lIns="0" tIns="0" rIns="0" bIns="0" rtlCol="0">
            <a:spAutoFit/>
          </a:bodyPr>
          <a:lstStyle/>
          <a:p>
            <a:r>
              <a:rPr lang="en-US" sz="2800" dirty="0">
                <a:solidFill>
                  <a:schemeClr val="bg1">
                    <a:lumMod val="95000"/>
                  </a:schemeClr>
                </a:solidFill>
              </a:rPr>
              <a:t>Are X and Z truly independent?</a:t>
            </a:r>
            <a:endParaRPr lang="en-US" sz="2800" dirty="0"/>
          </a:p>
        </p:txBody>
      </p:sp>
      <p:sp>
        <p:nvSpPr>
          <p:cNvPr id="21" name="TextBox 20">
            <a:extLst>
              <a:ext uri="{FF2B5EF4-FFF2-40B4-BE49-F238E27FC236}">
                <a16:creationId xmlns:a16="http://schemas.microsoft.com/office/drawing/2014/main" id="{5BCBF58F-3C13-4BB5-8BD1-C21F0AB8A8AE}"/>
              </a:ext>
            </a:extLst>
          </p:cNvPr>
          <p:cNvSpPr txBox="1"/>
          <p:nvPr/>
        </p:nvSpPr>
        <p:spPr>
          <a:xfrm>
            <a:off x="3184347" y="5537036"/>
            <a:ext cx="8110000" cy="430887"/>
          </a:xfrm>
          <a:prstGeom prst="rect">
            <a:avLst/>
          </a:prstGeom>
          <a:noFill/>
        </p:spPr>
        <p:txBody>
          <a:bodyPr wrap="square" lIns="0" tIns="0" rIns="0" bIns="0" rtlCol="0">
            <a:spAutoFit/>
          </a:bodyPr>
          <a:lstStyle/>
          <a:p>
            <a:r>
              <a:rPr lang="en-US" sz="2800" dirty="0">
                <a:solidFill>
                  <a:schemeClr val="bg1">
                    <a:lumMod val="95000"/>
                  </a:schemeClr>
                </a:solidFill>
              </a:rPr>
              <a:t>Low pressure causes rain, rain causes traffic</a:t>
            </a:r>
            <a:endParaRPr lang="en-US" sz="2800" dirty="0"/>
          </a:p>
        </p:txBody>
      </p:sp>
      <p:sp>
        <p:nvSpPr>
          <p:cNvPr id="22" name="TextBox 21">
            <a:extLst>
              <a:ext uri="{FF2B5EF4-FFF2-40B4-BE49-F238E27FC236}">
                <a16:creationId xmlns:a16="http://schemas.microsoft.com/office/drawing/2014/main" id="{EC83784C-F6A6-48C8-B551-C1B1E5A8B21C}"/>
              </a:ext>
            </a:extLst>
          </p:cNvPr>
          <p:cNvSpPr txBox="1"/>
          <p:nvPr/>
        </p:nvSpPr>
        <p:spPr>
          <a:xfrm>
            <a:off x="3184347" y="6210838"/>
            <a:ext cx="8110000" cy="430887"/>
          </a:xfrm>
          <a:prstGeom prst="rect">
            <a:avLst/>
          </a:prstGeom>
          <a:noFill/>
        </p:spPr>
        <p:txBody>
          <a:bodyPr wrap="square" lIns="0" tIns="0" rIns="0" bIns="0" rtlCol="0">
            <a:spAutoFit/>
          </a:bodyPr>
          <a:lstStyle/>
          <a:p>
            <a:r>
              <a:rPr lang="en-US" sz="2800" dirty="0">
                <a:solidFill>
                  <a:srgbClr val="8DD848"/>
                </a:solidFill>
              </a:rPr>
              <a:t>D-separation to study independence properties</a:t>
            </a:r>
          </a:p>
        </p:txBody>
      </p:sp>
    </p:spTree>
    <p:extLst>
      <p:ext uri="{BB962C8B-B14F-4D97-AF65-F5344CB8AC3E}">
        <p14:creationId xmlns:p14="http://schemas.microsoft.com/office/powerpoint/2010/main" val="428345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761D-CD95-4C3F-AC43-599AA33CDAF7}"/>
              </a:ext>
            </a:extLst>
          </p:cNvPr>
          <p:cNvSpPr>
            <a:spLocks noGrp="1"/>
          </p:cNvSpPr>
          <p:nvPr>
            <p:ph type="title"/>
          </p:nvPr>
        </p:nvSpPr>
        <p:spPr/>
        <p:txBody>
          <a:bodyPr>
            <a:normAutofit fontScale="90000"/>
          </a:bodyPr>
          <a:lstStyle/>
          <a:p>
            <a:r>
              <a:rPr lang="en-US" dirty="0"/>
              <a:t>D-Separation: Causal Chains</a:t>
            </a:r>
          </a:p>
        </p:txBody>
      </p:sp>
      <p:sp>
        <p:nvSpPr>
          <p:cNvPr id="4" name="Slide Number Placeholder 3">
            <a:extLst>
              <a:ext uri="{FF2B5EF4-FFF2-40B4-BE49-F238E27FC236}">
                <a16:creationId xmlns:a16="http://schemas.microsoft.com/office/drawing/2014/main" id="{4A55A7B8-1901-4C03-A023-DAB7B3CEDCA6}"/>
              </a:ext>
            </a:extLst>
          </p:cNvPr>
          <p:cNvSpPr>
            <a:spLocks noGrp="1"/>
          </p:cNvSpPr>
          <p:nvPr>
            <p:ph type="sldNum" sz="quarter" idx="12"/>
          </p:nvPr>
        </p:nvSpPr>
        <p:spPr/>
        <p:txBody>
          <a:bodyPr/>
          <a:lstStyle/>
          <a:p>
            <a:fld id="{FF2BD96E-3838-45D2-9031-D3AF67C920A5}" type="slidenum">
              <a:rPr lang="en-US" smtClean="0"/>
              <a:pPr/>
              <a:t>38</a:t>
            </a:fld>
            <a:r>
              <a:rPr lang="en-US"/>
              <a:t> </a:t>
            </a:r>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B0A1BC8-CF7C-4536-A9F6-2277F49D9C03}"/>
                  </a:ext>
                </a:extLst>
              </p:cNvPr>
              <p:cNvSpPr/>
              <p:nvPr/>
            </p:nvSpPr>
            <p:spPr>
              <a:xfrm>
                <a:off x="3729615" y="1790282"/>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5" name="Oval 4">
                <a:extLst>
                  <a:ext uri="{FF2B5EF4-FFF2-40B4-BE49-F238E27FC236}">
                    <a16:creationId xmlns:a16="http://schemas.microsoft.com/office/drawing/2014/main" id="{3B0A1BC8-CF7C-4536-A9F6-2277F49D9C03}"/>
                  </a:ext>
                </a:extLst>
              </p:cNvPr>
              <p:cNvSpPr>
                <a:spLocks noRot="1" noChangeAspect="1" noMove="1" noResize="1" noEditPoints="1" noAdjustHandles="1" noChangeArrowheads="1" noChangeShapeType="1" noTextEdit="1"/>
              </p:cNvSpPr>
              <p:nvPr/>
            </p:nvSpPr>
            <p:spPr>
              <a:xfrm>
                <a:off x="3729615" y="1790282"/>
                <a:ext cx="673240" cy="663192"/>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CFFAF76C-2D19-4B92-B656-70D3D5438071}"/>
                  </a:ext>
                </a:extLst>
              </p:cNvPr>
              <p:cNvSpPr/>
              <p:nvPr/>
            </p:nvSpPr>
            <p:spPr>
              <a:xfrm>
                <a:off x="5537591" y="1790282"/>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6" name="Oval 5">
                <a:extLst>
                  <a:ext uri="{FF2B5EF4-FFF2-40B4-BE49-F238E27FC236}">
                    <a16:creationId xmlns:a16="http://schemas.microsoft.com/office/drawing/2014/main" id="{CFFAF76C-2D19-4B92-B656-70D3D5438071}"/>
                  </a:ext>
                </a:extLst>
              </p:cNvPr>
              <p:cNvSpPr>
                <a:spLocks noRot="1" noChangeAspect="1" noMove="1" noResize="1" noEditPoints="1" noAdjustHandles="1" noChangeArrowheads="1" noChangeShapeType="1" noTextEdit="1"/>
              </p:cNvSpPr>
              <p:nvPr/>
            </p:nvSpPr>
            <p:spPr>
              <a:xfrm>
                <a:off x="5537591" y="1790282"/>
                <a:ext cx="673240" cy="663192"/>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BF82445-1BB5-4E79-AA4C-33DDE1ABC89B}"/>
              </a:ext>
            </a:extLst>
          </p:cNvPr>
          <p:cNvCxnSpPr>
            <a:cxnSpLocks/>
            <a:endCxn id="6" idx="2"/>
          </p:cNvCxnSpPr>
          <p:nvPr/>
        </p:nvCxnSpPr>
        <p:spPr>
          <a:xfrm>
            <a:off x="4402855" y="2121878"/>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415A38D1-3ED5-48BE-AFD4-3AC006CCDD28}"/>
                  </a:ext>
                </a:extLst>
              </p:cNvPr>
              <p:cNvSpPr/>
              <p:nvPr/>
            </p:nvSpPr>
            <p:spPr>
              <a:xfrm>
                <a:off x="7361306" y="1790282"/>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8" name="Oval 7">
                <a:extLst>
                  <a:ext uri="{FF2B5EF4-FFF2-40B4-BE49-F238E27FC236}">
                    <a16:creationId xmlns:a16="http://schemas.microsoft.com/office/drawing/2014/main" id="{415A38D1-3ED5-48BE-AFD4-3AC006CCDD28}"/>
                  </a:ext>
                </a:extLst>
              </p:cNvPr>
              <p:cNvSpPr>
                <a:spLocks noRot="1" noChangeAspect="1" noMove="1" noResize="1" noEditPoints="1" noAdjustHandles="1" noChangeArrowheads="1" noChangeShapeType="1" noTextEdit="1"/>
              </p:cNvSpPr>
              <p:nvPr/>
            </p:nvSpPr>
            <p:spPr>
              <a:xfrm>
                <a:off x="7361306" y="1790282"/>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F9F1F18-5111-40C4-ADA9-391ECA302B9B}"/>
              </a:ext>
            </a:extLst>
          </p:cNvPr>
          <p:cNvCxnSpPr>
            <a:cxnSpLocks/>
          </p:cNvCxnSpPr>
          <p:nvPr/>
        </p:nvCxnSpPr>
        <p:spPr>
          <a:xfrm>
            <a:off x="6210831" y="2121878"/>
            <a:ext cx="1134736"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7B6A5-26BF-4C5E-8F2C-B381C1F6C240}"/>
              </a:ext>
            </a:extLst>
          </p:cNvPr>
          <p:cNvSpPr txBox="1"/>
          <p:nvPr/>
        </p:nvSpPr>
        <p:spPr>
          <a:xfrm>
            <a:off x="9408861" y="1039167"/>
            <a:ext cx="2016115" cy="307777"/>
          </a:xfrm>
          <a:prstGeom prst="rect">
            <a:avLst/>
          </a:prstGeom>
          <a:noFill/>
        </p:spPr>
        <p:txBody>
          <a:bodyPr wrap="square" lIns="0" tIns="0" rIns="0" bIns="0" rtlCol="0">
            <a:spAutoFit/>
          </a:bodyPr>
          <a:lstStyle/>
          <a:p>
            <a:r>
              <a:rPr lang="en-US" sz="2000" dirty="0">
                <a:solidFill>
                  <a:schemeClr val="bg1">
                    <a:lumMod val="95000"/>
                  </a:schemeClr>
                </a:solidFill>
              </a:rPr>
              <a:t>L = Low Pressure</a:t>
            </a:r>
          </a:p>
        </p:txBody>
      </p:sp>
      <p:sp>
        <p:nvSpPr>
          <p:cNvPr id="12" name="TextBox 11">
            <a:extLst>
              <a:ext uri="{FF2B5EF4-FFF2-40B4-BE49-F238E27FC236}">
                <a16:creationId xmlns:a16="http://schemas.microsoft.com/office/drawing/2014/main" id="{A93E58B9-9476-4400-989F-2B15834A2B62}"/>
              </a:ext>
            </a:extLst>
          </p:cNvPr>
          <p:cNvSpPr txBox="1"/>
          <p:nvPr/>
        </p:nvSpPr>
        <p:spPr>
          <a:xfrm>
            <a:off x="9408861" y="1444452"/>
            <a:ext cx="2016115" cy="307777"/>
          </a:xfrm>
          <a:prstGeom prst="rect">
            <a:avLst/>
          </a:prstGeom>
          <a:noFill/>
        </p:spPr>
        <p:txBody>
          <a:bodyPr wrap="square" lIns="0" tIns="0" rIns="0" bIns="0" rtlCol="0">
            <a:spAutoFit/>
          </a:bodyPr>
          <a:lstStyle/>
          <a:p>
            <a:r>
              <a:rPr lang="en-US" sz="2000" dirty="0">
                <a:solidFill>
                  <a:schemeClr val="bg1">
                    <a:lumMod val="95000"/>
                  </a:schemeClr>
                </a:solidFill>
              </a:rPr>
              <a:t>R = Rain</a:t>
            </a:r>
          </a:p>
        </p:txBody>
      </p:sp>
      <p:sp>
        <p:nvSpPr>
          <p:cNvPr id="13" name="TextBox 12">
            <a:extLst>
              <a:ext uri="{FF2B5EF4-FFF2-40B4-BE49-F238E27FC236}">
                <a16:creationId xmlns:a16="http://schemas.microsoft.com/office/drawing/2014/main" id="{10E13685-5EFD-4F1E-9713-5A6B8DDA94AE}"/>
              </a:ext>
            </a:extLst>
          </p:cNvPr>
          <p:cNvSpPr txBox="1"/>
          <p:nvPr/>
        </p:nvSpPr>
        <p:spPr>
          <a:xfrm>
            <a:off x="9408860" y="1857272"/>
            <a:ext cx="2016115" cy="307777"/>
          </a:xfrm>
          <a:prstGeom prst="rect">
            <a:avLst/>
          </a:prstGeom>
          <a:noFill/>
        </p:spPr>
        <p:txBody>
          <a:bodyPr wrap="square" lIns="0" tIns="0" rIns="0" bIns="0" rtlCol="0">
            <a:spAutoFit/>
          </a:bodyPr>
          <a:lstStyle/>
          <a:p>
            <a:r>
              <a:rPr lang="en-US" sz="2000" dirty="0">
                <a:solidFill>
                  <a:schemeClr val="bg1">
                    <a:lumMod val="95000"/>
                  </a:schemeClr>
                </a:solidFill>
              </a:rPr>
              <a:t>T = Traffic</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7E39863-97A8-4FE1-B361-76488B709A7D}"/>
                  </a:ext>
                </a:extLst>
              </p:cNvPr>
              <p:cNvSpPr txBox="1"/>
              <p:nvPr/>
            </p:nvSpPr>
            <p:spPr>
              <a:xfrm>
                <a:off x="3870287" y="2634026"/>
                <a:ext cx="4408319" cy="461665"/>
              </a:xfrm>
              <a:prstGeom prst="rect">
                <a:avLst/>
              </a:prstGeom>
              <a:noFill/>
            </p:spPr>
            <p:txBody>
              <a:bodyPr wrap="square">
                <a:spAutoFit/>
              </a:bodyPr>
              <a:lstStyle/>
              <a:p>
                <a14:m>
                  <m:oMath xmlns:m="http://schemas.openxmlformats.org/officeDocument/2006/math">
                    <m:r>
                      <a:rPr lang="en-US" sz="240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𝑙</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𝑙</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𝑙</m:t>
                    </m:r>
                    <m:r>
                      <a:rPr lang="en-US" sz="2400" b="0" i="1" smtClean="0">
                        <a:solidFill>
                          <a:schemeClr val="bg1">
                            <a:lumMod val="95000"/>
                          </a:schemeClr>
                        </a:solidFill>
                        <a:latin typeface="Cambria Math" panose="02040503050406030204" pitchFamily="18" charset="0"/>
                      </a:rPr>
                      <m:t>)</m:t>
                    </m:r>
                  </m:oMath>
                </a14:m>
                <a:r>
                  <a:rPr lang="en-US" sz="2400" dirty="0">
                    <a:solidFill>
                      <a:schemeClr val="bg1">
                        <a:lumMod val="95000"/>
                      </a:schemeClr>
                    </a:solidFill>
                  </a:rPr>
                  <a:t> </a:t>
                </a:r>
                <a14:m>
                  <m:oMath xmlns:m="http://schemas.openxmlformats.org/officeDocument/2006/math">
                    <m:r>
                      <a:rPr lang="en-US" sz="2400" i="1">
                        <a:solidFill>
                          <a:schemeClr val="bg1">
                            <a:lumMod val="95000"/>
                          </a:schemeClr>
                        </a:solidFill>
                        <a:latin typeface="Cambria Math" panose="02040503050406030204" pitchFamily="18" charset="0"/>
                      </a:rPr>
                      <m:t>𝑃</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i="1">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i="1">
                        <a:solidFill>
                          <a:schemeClr val="bg1">
                            <a:lumMod val="95000"/>
                          </a:schemeClr>
                        </a:solidFill>
                        <a:latin typeface="Cambria Math" panose="02040503050406030204" pitchFamily="18" charset="0"/>
                      </a:rPr>
                      <m:t>)</m:t>
                    </m:r>
                  </m:oMath>
                </a14:m>
                <a:endParaRPr lang="en-US" sz="2400" dirty="0"/>
              </a:p>
            </p:txBody>
          </p:sp>
        </mc:Choice>
        <mc:Fallback xmlns="">
          <p:sp>
            <p:nvSpPr>
              <p:cNvPr id="14" name="TextBox 13">
                <a:extLst>
                  <a:ext uri="{FF2B5EF4-FFF2-40B4-BE49-F238E27FC236}">
                    <a16:creationId xmlns:a16="http://schemas.microsoft.com/office/drawing/2014/main" id="{57E39863-97A8-4FE1-B361-76488B709A7D}"/>
                  </a:ext>
                </a:extLst>
              </p:cNvPr>
              <p:cNvSpPr txBox="1">
                <a:spLocks noRot="1" noChangeAspect="1" noMove="1" noResize="1" noEditPoints="1" noAdjustHandles="1" noChangeArrowheads="1" noChangeShapeType="1" noTextEdit="1"/>
              </p:cNvSpPr>
              <p:nvPr/>
            </p:nvSpPr>
            <p:spPr>
              <a:xfrm>
                <a:off x="3870287" y="2634026"/>
                <a:ext cx="4408319" cy="461665"/>
              </a:xfrm>
              <a:prstGeom prst="rect">
                <a:avLst/>
              </a:prstGeom>
              <a:blipFill>
                <a:blip r:embed="rId5"/>
                <a:stretch>
                  <a:fillRect l="-415" b="-1842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C8D29B7-0838-4264-A4CB-9CBEB117F963}"/>
              </a:ext>
            </a:extLst>
          </p:cNvPr>
          <p:cNvSpPr txBox="1"/>
          <p:nvPr/>
        </p:nvSpPr>
        <p:spPr>
          <a:xfrm>
            <a:off x="3000843" y="3276243"/>
            <a:ext cx="6655624" cy="430887"/>
          </a:xfrm>
          <a:prstGeom prst="rect">
            <a:avLst/>
          </a:prstGeom>
          <a:noFill/>
        </p:spPr>
        <p:txBody>
          <a:bodyPr wrap="square" lIns="0" tIns="0" rIns="0" bIns="0" rtlCol="0">
            <a:spAutoFit/>
          </a:bodyPr>
          <a:lstStyle/>
          <a:p>
            <a:r>
              <a:rPr lang="en-US" sz="2800" dirty="0">
                <a:solidFill>
                  <a:schemeClr val="bg1"/>
                </a:solidFill>
              </a:rPr>
              <a:t>Whether L and T are independent? </a:t>
            </a:r>
            <a:r>
              <a:rPr lang="en-US" sz="2800" dirty="0">
                <a:solidFill>
                  <a:srgbClr val="FF0000"/>
                </a:solidFill>
              </a:rPr>
              <a:t>NO</a:t>
            </a:r>
          </a:p>
        </p:txBody>
      </p:sp>
      <p:sp>
        <p:nvSpPr>
          <p:cNvPr id="16" name="TextBox 15">
            <a:extLst>
              <a:ext uri="{FF2B5EF4-FFF2-40B4-BE49-F238E27FC236}">
                <a16:creationId xmlns:a16="http://schemas.microsoft.com/office/drawing/2014/main" id="{1CC16521-D4C7-4B24-B37F-7091CDE866EE}"/>
              </a:ext>
            </a:extLst>
          </p:cNvPr>
          <p:cNvSpPr txBox="1"/>
          <p:nvPr/>
        </p:nvSpPr>
        <p:spPr>
          <a:xfrm>
            <a:off x="3000842" y="4118862"/>
            <a:ext cx="7801135" cy="430887"/>
          </a:xfrm>
          <a:prstGeom prst="rect">
            <a:avLst/>
          </a:prstGeom>
          <a:noFill/>
        </p:spPr>
        <p:txBody>
          <a:bodyPr wrap="square" lIns="0" tIns="0" rIns="0" bIns="0" rtlCol="0">
            <a:spAutoFit/>
          </a:bodyPr>
          <a:lstStyle/>
          <a:p>
            <a:r>
              <a:rPr lang="en-US" sz="2800" dirty="0">
                <a:solidFill>
                  <a:schemeClr val="bg1"/>
                </a:solidFill>
              </a:rPr>
              <a:t>Whether L and T are independent given R?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D3EC063-D660-4690-A191-FEBAC7E5DC9D}"/>
                  </a:ext>
                </a:extLst>
              </p:cNvPr>
              <p:cNvSpPr txBox="1"/>
              <p:nvPr/>
            </p:nvSpPr>
            <p:spPr>
              <a:xfrm>
                <a:off x="3000842" y="5003933"/>
                <a:ext cx="6769243" cy="871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𝑡</m:t>
                          </m:r>
                        </m:e>
                        <m:e>
                          <m:r>
                            <a:rPr lang="en-US" sz="2400" b="0" i="1" smtClean="0">
                              <a:solidFill>
                                <a:schemeClr val="bg1">
                                  <a:lumMod val="95000"/>
                                </a:schemeClr>
                              </a:solidFill>
                              <a:latin typeface="Cambria Math" panose="02040503050406030204" pitchFamily="18" charset="0"/>
                            </a:rPr>
                            <m:t>𝑙</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e>
                      </m:d>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𝑙</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e>
                          </m:d>
                        </m:num>
                        <m:den>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𝑙</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e>
                          </m:d>
                        </m:den>
                      </m:f>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𝑙</m:t>
                              </m:r>
                            </m:e>
                          </m:d>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𝑟</m:t>
                              </m:r>
                            </m:e>
                            <m:e>
                              <m:r>
                                <a:rPr lang="en-US" sz="2400" b="0" i="1" smtClean="0">
                                  <a:solidFill>
                                    <a:schemeClr val="bg1">
                                      <a:lumMod val="95000"/>
                                    </a:schemeClr>
                                  </a:solidFill>
                                  <a:latin typeface="Cambria Math" panose="02040503050406030204" pitchFamily="18" charset="0"/>
                                </a:rPr>
                                <m:t>𝑙</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num>
                        <m:den>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𝑙</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𝑙</m:t>
                          </m:r>
                          <m:r>
                            <a:rPr lang="en-US" sz="2400" b="0" i="1" smtClean="0">
                              <a:solidFill>
                                <a:schemeClr val="bg1">
                                  <a:lumMod val="95000"/>
                                </a:schemeClr>
                              </a:solidFill>
                              <a:latin typeface="Cambria Math" panose="02040503050406030204" pitchFamily="18" charset="0"/>
                            </a:rPr>
                            <m:t>)</m:t>
                          </m:r>
                        </m:den>
                      </m:f>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8D3EC063-D660-4690-A191-FEBAC7E5DC9D}"/>
                  </a:ext>
                </a:extLst>
              </p:cNvPr>
              <p:cNvSpPr txBox="1">
                <a:spLocks noRot="1" noChangeAspect="1" noMove="1" noResize="1" noEditPoints="1" noAdjustHandles="1" noChangeArrowheads="1" noChangeShapeType="1" noTextEdit="1"/>
              </p:cNvSpPr>
              <p:nvPr/>
            </p:nvSpPr>
            <p:spPr>
              <a:xfrm>
                <a:off x="3000842" y="5003933"/>
                <a:ext cx="6769243" cy="871329"/>
              </a:xfrm>
              <a:prstGeom prst="rect">
                <a:avLst/>
              </a:prstGeom>
              <a:blipFill>
                <a:blip r:embed="rId6"/>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F341CF29-E00D-4190-A711-185BD4CD68D1}"/>
              </a:ext>
            </a:extLst>
          </p:cNvPr>
          <p:cNvSpPr/>
          <p:nvPr/>
        </p:nvSpPr>
        <p:spPr>
          <a:xfrm>
            <a:off x="5537591" y="1778295"/>
            <a:ext cx="673240" cy="663192"/>
          </a:xfrm>
          <a:prstGeom prst="ellipse">
            <a:avLst/>
          </a:prstGeom>
          <a:solidFill>
            <a:schemeClr val="bg1">
              <a:lumMod val="95000"/>
            </a:schemeClr>
          </a:solid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D20E06-D87F-4A03-A2C5-D0CFDDB32DEC}"/>
              </a:ext>
            </a:extLst>
          </p:cNvPr>
          <p:cNvSpPr txBox="1"/>
          <p:nvPr/>
        </p:nvSpPr>
        <p:spPr>
          <a:xfrm>
            <a:off x="894304" y="6215138"/>
            <a:ext cx="10219172" cy="430887"/>
          </a:xfrm>
          <a:prstGeom prst="rect">
            <a:avLst/>
          </a:prstGeom>
          <a:noFill/>
        </p:spPr>
        <p:txBody>
          <a:bodyPr wrap="square" lIns="0" tIns="0" rIns="0" bIns="0" rtlCol="0">
            <a:spAutoFit/>
          </a:bodyPr>
          <a:lstStyle/>
          <a:p>
            <a:r>
              <a:rPr lang="en-US" sz="2800" dirty="0">
                <a:solidFill>
                  <a:srgbClr val="FFC000"/>
                </a:solidFill>
              </a:rPr>
              <a:t>Evidence along the chain blocks influence or information flow </a:t>
            </a:r>
          </a:p>
        </p:txBody>
      </p:sp>
    </p:spTree>
    <p:extLst>
      <p:ext uri="{BB962C8B-B14F-4D97-AF65-F5344CB8AC3E}">
        <p14:creationId xmlns:p14="http://schemas.microsoft.com/office/powerpoint/2010/main" val="417967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761D-CD95-4C3F-AC43-599AA33CDAF7}"/>
              </a:ext>
            </a:extLst>
          </p:cNvPr>
          <p:cNvSpPr>
            <a:spLocks noGrp="1"/>
          </p:cNvSpPr>
          <p:nvPr>
            <p:ph type="title"/>
          </p:nvPr>
        </p:nvSpPr>
        <p:spPr/>
        <p:txBody>
          <a:bodyPr>
            <a:normAutofit fontScale="90000"/>
          </a:bodyPr>
          <a:lstStyle/>
          <a:p>
            <a:r>
              <a:rPr lang="en-US" dirty="0"/>
              <a:t>Common Cause</a:t>
            </a:r>
          </a:p>
        </p:txBody>
      </p:sp>
      <p:sp>
        <p:nvSpPr>
          <p:cNvPr id="4" name="Slide Number Placeholder 3">
            <a:extLst>
              <a:ext uri="{FF2B5EF4-FFF2-40B4-BE49-F238E27FC236}">
                <a16:creationId xmlns:a16="http://schemas.microsoft.com/office/drawing/2014/main" id="{4A55A7B8-1901-4C03-A023-DAB7B3CEDCA6}"/>
              </a:ext>
            </a:extLst>
          </p:cNvPr>
          <p:cNvSpPr>
            <a:spLocks noGrp="1"/>
          </p:cNvSpPr>
          <p:nvPr>
            <p:ph type="sldNum" sz="quarter" idx="12"/>
          </p:nvPr>
        </p:nvSpPr>
        <p:spPr/>
        <p:txBody>
          <a:bodyPr/>
          <a:lstStyle/>
          <a:p>
            <a:fld id="{FF2BD96E-3838-45D2-9031-D3AF67C920A5}" type="slidenum">
              <a:rPr lang="en-US" smtClean="0"/>
              <a:pPr/>
              <a:t>39</a:t>
            </a:fld>
            <a:r>
              <a:rPr lang="en-US"/>
              <a:t> </a:t>
            </a:r>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B0A1BC8-CF7C-4536-A9F6-2277F49D9C03}"/>
                  </a:ext>
                </a:extLst>
              </p:cNvPr>
              <p:cNvSpPr/>
              <p:nvPr/>
            </p:nvSpPr>
            <p:spPr>
              <a:xfrm>
                <a:off x="385833" y="2603468"/>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5" name="Oval 4">
                <a:extLst>
                  <a:ext uri="{FF2B5EF4-FFF2-40B4-BE49-F238E27FC236}">
                    <a16:creationId xmlns:a16="http://schemas.microsoft.com/office/drawing/2014/main" id="{3B0A1BC8-CF7C-4536-A9F6-2277F49D9C03}"/>
                  </a:ext>
                </a:extLst>
              </p:cNvPr>
              <p:cNvSpPr>
                <a:spLocks noRot="1" noChangeAspect="1" noMove="1" noResize="1" noEditPoints="1" noAdjustHandles="1" noChangeArrowheads="1" noChangeShapeType="1" noTextEdit="1"/>
              </p:cNvSpPr>
              <p:nvPr/>
            </p:nvSpPr>
            <p:spPr>
              <a:xfrm>
                <a:off x="385833" y="2603468"/>
                <a:ext cx="673240" cy="663192"/>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CFFAF76C-2D19-4B92-B656-70D3D5438071}"/>
                  </a:ext>
                </a:extLst>
              </p:cNvPr>
              <p:cNvSpPr/>
              <p:nvPr/>
            </p:nvSpPr>
            <p:spPr>
              <a:xfrm>
                <a:off x="1385280" y="1233782"/>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6" name="Oval 5">
                <a:extLst>
                  <a:ext uri="{FF2B5EF4-FFF2-40B4-BE49-F238E27FC236}">
                    <a16:creationId xmlns:a16="http://schemas.microsoft.com/office/drawing/2014/main" id="{CFFAF76C-2D19-4B92-B656-70D3D5438071}"/>
                  </a:ext>
                </a:extLst>
              </p:cNvPr>
              <p:cNvSpPr>
                <a:spLocks noRot="1" noChangeAspect="1" noMove="1" noResize="1" noEditPoints="1" noAdjustHandles="1" noChangeArrowheads="1" noChangeShapeType="1" noTextEdit="1"/>
              </p:cNvSpPr>
              <p:nvPr/>
            </p:nvSpPr>
            <p:spPr>
              <a:xfrm>
                <a:off x="1385280" y="1233782"/>
                <a:ext cx="673240" cy="643923"/>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BF82445-1BB5-4E79-AA4C-33DDE1ABC89B}"/>
              </a:ext>
            </a:extLst>
          </p:cNvPr>
          <p:cNvCxnSpPr>
            <a:cxnSpLocks/>
            <a:stCxn id="6" idx="3"/>
            <a:endCxn id="5" idx="0"/>
          </p:cNvCxnSpPr>
          <p:nvPr/>
        </p:nvCxnSpPr>
        <p:spPr>
          <a:xfrm flipH="1">
            <a:off x="722453" y="1783405"/>
            <a:ext cx="761421" cy="82006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415A38D1-3ED5-48BE-AFD4-3AC006CCDD28}"/>
                  </a:ext>
                </a:extLst>
              </p:cNvPr>
              <p:cNvSpPr/>
              <p:nvPr/>
            </p:nvSpPr>
            <p:spPr>
              <a:xfrm>
                <a:off x="2435273" y="253291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8" name="Oval 7">
                <a:extLst>
                  <a:ext uri="{FF2B5EF4-FFF2-40B4-BE49-F238E27FC236}">
                    <a16:creationId xmlns:a16="http://schemas.microsoft.com/office/drawing/2014/main" id="{415A38D1-3ED5-48BE-AFD4-3AC006CCDD28}"/>
                  </a:ext>
                </a:extLst>
              </p:cNvPr>
              <p:cNvSpPr>
                <a:spLocks noRot="1" noChangeAspect="1" noMove="1" noResize="1" noEditPoints="1" noAdjustHandles="1" noChangeArrowheads="1" noChangeShapeType="1" noTextEdit="1"/>
              </p:cNvSpPr>
              <p:nvPr/>
            </p:nvSpPr>
            <p:spPr>
              <a:xfrm>
                <a:off x="2435273" y="2532915"/>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F9F1F18-5111-40C4-ADA9-391ECA302B9B}"/>
              </a:ext>
            </a:extLst>
          </p:cNvPr>
          <p:cNvCxnSpPr>
            <a:cxnSpLocks/>
            <a:stCxn id="6" idx="5"/>
            <a:endCxn id="8" idx="0"/>
          </p:cNvCxnSpPr>
          <p:nvPr/>
        </p:nvCxnSpPr>
        <p:spPr>
          <a:xfrm>
            <a:off x="1959926" y="1783405"/>
            <a:ext cx="811967" cy="7495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7B6A5-26BF-4C5E-8F2C-B381C1F6C240}"/>
              </a:ext>
            </a:extLst>
          </p:cNvPr>
          <p:cNvSpPr txBox="1"/>
          <p:nvPr/>
        </p:nvSpPr>
        <p:spPr>
          <a:xfrm>
            <a:off x="409110" y="4133757"/>
            <a:ext cx="2334089" cy="307777"/>
          </a:xfrm>
          <a:prstGeom prst="rect">
            <a:avLst/>
          </a:prstGeom>
          <a:noFill/>
        </p:spPr>
        <p:txBody>
          <a:bodyPr wrap="square" lIns="0" tIns="0" rIns="0" bIns="0" rtlCol="0">
            <a:spAutoFit/>
          </a:bodyPr>
          <a:lstStyle/>
          <a:p>
            <a:r>
              <a:rPr lang="en-US" sz="2000" dirty="0">
                <a:solidFill>
                  <a:schemeClr val="bg1">
                    <a:lumMod val="95000"/>
                  </a:schemeClr>
                </a:solidFill>
              </a:rPr>
              <a:t>O = Lawn Overflow</a:t>
            </a:r>
          </a:p>
        </p:txBody>
      </p:sp>
      <p:sp>
        <p:nvSpPr>
          <p:cNvPr id="12" name="TextBox 11">
            <a:extLst>
              <a:ext uri="{FF2B5EF4-FFF2-40B4-BE49-F238E27FC236}">
                <a16:creationId xmlns:a16="http://schemas.microsoft.com/office/drawing/2014/main" id="{A93E58B9-9476-4400-989F-2B15834A2B62}"/>
              </a:ext>
            </a:extLst>
          </p:cNvPr>
          <p:cNvSpPr txBox="1"/>
          <p:nvPr/>
        </p:nvSpPr>
        <p:spPr>
          <a:xfrm>
            <a:off x="419158" y="4539042"/>
            <a:ext cx="2016115" cy="307777"/>
          </a:xfrm>
          <a:prstGeom prst="rect">
            <a:avLst/>
          </a:prstGeom>
          <a:noFill/>
        </p:spPr>
        <p:txBody>
          <a:bodyPr wrap="square" lIns="0" tIns="0" rIns="0" bIns="0" rtlCol="0">
            <a:spAutoFit/>
          </a:bodyPr>
          <a:lstStyle/>
          <a:p>
            <a:r>
              <a:rPr lang="en-US" sz="2000" dirty="0">
                <a:solidFill>
                  <a:schemeClr val="bg1">
                    <a:lumMod val="95000"/>
                  </a:schemeClr>
                </a:solidFill>
              </a:rPr>
              <a:t>R = Rain</a:t>
            </a:r>
          </a:p>
        </p:txBody>
      </p:sp>
      <p:sp>
        <p:nvSpPr>
          <p:cNvPr id="13" name="TextBox 12">
            <a:extLst>
              <a:ext uri="{FF2B5EF4-FFF2-40B4-BE49-F238E27FC236}">
                <a16:creationId xmlns:a16="http://schemas.microsoft.com/office/drawing/2014/main" id="{10E13685-5EFD-4F1E-9713-5A6B8DDA94AE}"/>
              </a:ext>
            </a:extLst>
          </p:cNvPr>
          <p:cNvSpPr txBox="1"/>
          <p:nvPr/>
        </p:nvSpPr>
        <p:spPr>
          <a:xfrm>
            <a:off x="419157" y="4951862"/>
            <a:ext cx="2016115" cy="307777"/>
          </a:xfrm>
          <a:prstGeom prst="rect">
            <a:avLst/>
          </a:prstGeom>
          <a:noFill/>
        </p:spPr>
        <p:txBody>
          <a:bodyPr wrap="square" lIns="0" tIns="0" rIns="0" bIns="0" rtlCol="0">
            <a:spAutoFit/>
          </a:bodyPr>
          <a:lstStyle/>
          <a:p>
            <a:r>
              <a:rPr lang="en-US" sz="2000" dirty="0">
                <a:solidFill>
                  <a:schemeClr val="bg1">
                    <a:lumMod val="95000"/>
                  </a:schemeClr>
                </a:solidFill>
              </a:rPr>
              <a:t>T = Traffic</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7E39863-97A8-4FE1-B361-76488B709A7D}"/>
                  </a:ext>
                </a:extLst>
              </p:cNvPr>
              <p:cNvSpPr txBox="1"/>
              <p:nvPr/>
            </p:nvSpPr>
            <p:spPr>
              <a:xfrm>
                <a:off x="95521" y="3478741"/>
                <a:ext cx="4408319" cy="400110"/>
              </a:xfrm>
              <a:prstGeom prst="rect">
                <a:avLst/>
              </a:prstGeom>
              <a:noFill/>
            </p:spPr>
            <p:txBody>
              <a:bodyPr wrap="square">
                <a:spAutoFit/>
              </a:bodyPr>
              <a:lstStyle/>
              <a:p>
                <a14:m>
                  <m:oMath xmlns:m="http://schemas.openxmlformats.org/officeDocument/2006/math">
                    <m:r>
                      <a:rPr lang="en-US" sz="2000" i="1" smtClean="0">
                        <a:solidFill>
                          <a:schemeClr val="bg1">
                            <a:lumMod val="95000"/>
                          </a:schemeClr>
                        </a:solidFill>
                        <a:latin typeface="Cambria Math" panose="02040503050406030204" pitchFamily="18" charset="0"/>
                      </a:rPr>
                      <m:t>𝑃</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𝑟</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𝑜</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𝑡</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𝑃</m:t>
                    </m:r>
                    <m:d>
                      <m:dPr>
                        <m:ctrlPr>
                          <a:rPr lang="en-US" sz="2000" b="0" i="1" smtClean="0">
                            <a:solidFill>
                              <a:schemeClr val="bg1">
                                <a:lumMod val="95000"/>
                              </a:schemeClr>
                            </a:solidFill>
                            <a:latin typeface="Cambria Math" panose="02040503050406030204" pitchFamily="18" charset="0"/>
                          </a:rPr>
                        </m:ctrlPr>
                      </m:dPr>
                      <m:e>
                        <m:r>
                          <a:rPr lang="en-US" sz="2000" b="0" i="1" smtClean="0">
                            <a:solidFill>
                              <a:schemeClr val="bg1">
                                <a:lumMod val="95000"/>
                              </a:schemeClr>
                            </a:solidFill>
                            <a:latin typeface="Cambria Math" panose="02040503050406030204" pitchFamily="18" charset="0"/>
                          </a:rPr>
                          <m:t>𝑟</m:t>
                        </m:r>
                      </m:e>
                    </m:d>
                    <m:r>
                      <a:rPr lang="en-US" sz="2000" b="0" i="1" smtClean="0">
                        <a:solidFill>
                          <a:schemeClr val="bg1">
                            <a:lumMod val="95000"/>
                          </a:schemeClr>
                        </a:solidFill>
                        <a:latin typeface="Cambria Math" panose="02040503050406030204" pitchFamily="18" charset="0"/>
                      </a:rPr>
                      <m:t>𝑃</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𝑜</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𝑟</m:t>
                    </m:r>
                    <m:r>
                      <a:rPr lang="en-US" sz="2000" b="0" i="1" smtClean="0">
                        <a:solidFill>
                          <a:schemeClr val="bg1">
                            <a:lumMod val="95000"/>
                          </a:schemeClr>
                        </a:solidFill>
                        <a:latin typeface="Cambria Math" panose="02040503050406030204" pitchFamily="18" charset="0"/>
                      </a:rPr>
                      <m:t>)</m:t>
                    </m:r>
                  </m:oMath>
                </a14:m>
                <a:r>
                  <a:rPr lang="en-US" sz="2000" dirty="0">
                    <a:solidFill>
                      <a:schemeClr val="bg1">
                        <a:lumMod val="95000"/>
                      </a:schemeClr>
                    </a:solidFill>
                  </a:rPr>
                  <a:t> </a:t>
                </a:r>
                <a14:m>
                  <m:oMath xmlns:m="http://schemas.openxmlformats.org/officeDocument/2006/math">
                    <m:r>
                      <a:rPr lang="en-US" sz="2000" i="1">
                        <a:solidFill>
                          <a:schemeClr val="bg1">
                            <a:lumMod val="95000"/>
                          </a:schemeClr>
                        </a:solidFill>
                        <a:latin typeface="Cambria Math" panose="02040503050406030204" pitchFamily="18" charset="0"/>
                      </a:rPr>
                      <m:t>𝑃</m:t>
                    </m:r>
                    <m:r>
                      <a:rPr lang="en-US" sz="2000" i="1">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𝑡</m:t>
                    </m:r>
                    <m:r>
                      <a:rPr lang="en-US" sz="2000" i="1">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𝑟</m:t>
                    </m:r>
                    <m:r>
                      <a:rPr lang="en-US" sz="2000" i="1">
                        <a:solidFill>
                          <a:schemeClr val="bg1">
                            <a:lumMod val="95000"/>
                          </a:schemeClr>
                        </a:solidFill>
                        <a:latin typeface="Cambria Math" panose="02040503050406030204" pitchFamily="18" charset="0"/>
                      </a:rPr>
                      <m:t>)</m:t>
                    </m:r>
                  </m:oMath>
                </a14:m>
                <a:endParaRPr lang="en-US" sz="2000" dirty="0"/>
              </a:p>
            </p:txBody>
          </p:sp>
        </mc:Choice>
        <mc:Fallback xmlns="">
          <p:sp>
            <p:nvSpPr>
              <p:cNvPr id="14" name="TextBox 13">
                <a:extLst>
                  <a:ext uri="{FF2B5EF4-FFF2-40B4-BE49-F238E27FC236}">
                    <a16:creationId xmlns:a16="http://schemas.microsoft.com/office/drawing/2014/main" id="{57E39863-97A8-4FE1-B361-76488B709A7D}"/>
                  </a:ext>
                </a:extLst>
              </p:cNvPr>
              <p:cNvSpPr txBox="1">
                <a:spLocks noRot="1" noChangeAspect="1" noMove="1" noResize="1" noEditPoints="1" noAdjustHandles="1" noChangeArrowheads="1" noChangeShapeType="1" noTextEdit="1"/>
              </p:cNvSpPr>
              <p:nvPr/>
            </p:nvSpPr>
            <p:spPr>
              <a:xfrm>
                <a:off x="95521" y="3478741"/>
                <a:ext cx="4408319" cy="400110"/>
              </a:xfrm>
              <a:prstGeom prst="rect">
                <a:avLst/>
              </a:prstGeom>
              <a:blipFill>
                <a:blip r:embed="rId5"/>
                <a:stretch>
                  <a:fillRect b="-1692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C8D29B7-0838-4264-A4CB-9CBEB117F963}"/>
              </a:ext>
            </a:extLst>
          </p:cNvPr>
          <p:cNvSpPr txBox="1"/>
          <p:nvPr/>
        </p:nvSpPr>
        <p:spPr>
          <a:xfrm>
            <a:off x="4021612" y="1956602"/>
            <a:ext cx="6655624" cy="430887"/>
          </a:xfrm>
          <a:prstGeom prst="rect">
            <a:avLst/>
          </a:prstGeom>
          <a:noFill/>
        </p:spPr>
        <p:txBody>
          <a:bodyPr wrap="square" lIns="0" tIns="0" rIns="0" bIns="0" rtlCol="0">
            <a:spAutoFit/>
          </a:bodyPr>
          <a:lstStyle/>
          <a:p>
            <a:r>
              <a:rPr lang="en-US" sz="2800" dirty="0">
                <a:solidFill>
                  <a:schemeClr val="bg1"/>
                </a:solidFill>
              </a:rPr>
              <a:t>Whether O and T are independent? </a:t>
            </a:r>
            <a:r>
              <a:rPr lang="en-US" sz="2800" dirty="0">
                <a:solidFill>
                  <a:srgbClr val="FF0000"/>
                </a:solidFill>
              </a:rPr>
              <a:t>NO</a:t>
            </a:r>
          </a:p>
        </p:txBody>
      </p:sp>
      <p:sp>
        <p:nvSpPr>
          <p:cNvPr id="16" name="TextBox 15">
            <a:extLst>
              <a:ext uri="{FF2B5EF4-FFF2-40B4-BE49-F238E27FC236}">
                <a16:creationId xmlns:a16="http://schemas.microsoft.com/office/drawing/2014/main" id="{1CC16521-D4C7-4B24-B37F-7091CDE866EE}"/>
              </a:ext>
            </a:extLst>
          </p:cNvPr>
          <p:cNvSpPr txBox="1"/>
          <p:nvPr/>
        </p:nvSpPr>
        <p:spPr>
          <a:xfrm>
            <a:off x="4021612" y="3008391"/>
            <a:ext cx="7801135" cy="430887"/>
          </a:xfrm>
          <a:prstGeom prst="rect">
            <a:avLst/>
          </a:prstGeom>
          <a:noFill/>
        </p:spPr>
        <p:txBody>
          <a:bodyPr wrap="square" lIns="0" tIns="0" rIns="0" bIns="0" rtlCol="0">
            <a:spAutoFit/>
          </a:bodyPr>
          <a:lstStyle/>
          <a:p>
            <a:r>
              <a:rPr lang="en-US" sz="2800" dirty="0">
                <a:solidFill>
                  <a:schemeClr val="bg1"/>
                </a:solidFill>
              </a:rPr>
              <a:t>Whether O and T are independent given R?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D3EC063-D660-4690-A191-FEBAC7E5DC9D}"/>
                  </a:ext>
                </a:extLst>
              </p:cNvPr>
              <p:cNvSpPr txBox="1"/>
              <p:nvPr/>
            </p:nvSpPr>
            <p:spPr>
              <a:xfrm>
                <a:off x="4056781" y="3975490"/>
                <a:ext cx="6769243" cy="8745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𝑡</m:t>
                          </m:r>
                        </m:e>
                        <m:e>
                          <m:r>
                            <a:rPr lang="en-US" sz="2400" b="0" i="1" smtClean="0">
                              <a:solidFill>
                                <a:schemeClr val="bg1">
                                  <a:lumMod val="95000"/>
                                </a:schemeClr>
                              </a:solidFill>
                              <a:latin typeface="Cambria Math" panose="02040503050406030204" pitchFamily="18" charset="0"/>
                            </a:rPr>
                            <m:t>𝑜</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e>
                      </m:d>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𝑜</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e>
                          </m:d>
                        </m:num>
                        <m:den>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𝑜</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e>
                          </m:d>
                        </m:den>
                      </m:f>
                      <m:r>
                        <a:rPr lang="en-US" sz="2400" b="0" i="1" smtClean="0">
                          <a:solidFill>
                            <a:schemeClr val="bg1">
                              <a:lumMod val="95000"/>
                            </a:schemeClr>
                          </a:solidFill>
                          <a:latin typeface="Cambria Math" panose="02040503050406030204" pitchFamily="18" charset="0"/>
                        </a:rPr>
                        <m:t>=</m:t>
                      </m:r>
                      <m:f>
                        <m:fPr>
                          <m:ctrlPr>
                            <a:rPr lang="en-US" sz="2400" b="0" i="1" smtClean="0">
                              <a:solidFill>
                                <a:schemeClr val="bg1">
                                  <a:lumMod val="95000"/>
                                </a:schemeClr>
                              </a:solidFill>
                              <a:latin typeface="Cambria Math" panose="02040503050406030204" pitchFamily="18" charset="0"/>
                            </a:rPr>
                          </m:ctrlPr>
                        </m:fPr>
                        <m:num>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𝑟</m:t>
                              </m:r>
                            </m:e>
                          </m:d>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𝑜</m:t>
                              </m:r>
                            </m:e>
                            <m:e>
                              <m:r>
                                <a:rPr lang="en-US" sz="2400" b="0" i="1" smtClean="0">
                                  <a:solidFill>
                                    <a:schemeClr val="bg1">
                                      <a:lumMod val="95000"/>
                                    </a:schemeClr>
                                  </a:solidFill>
                                  <a:latin typeface="Cambria Math" panose="02040503050406030204" pitchFamily="18" charset="0"/>
                                </a:rPr>
                                <m:t>𝑟</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num>
                        <m:den>
                          <m:r>
                            <a:rPr lang="en-US" sz="2400" b="0" i="1" smtClean="0">
                              <a:solidFill>
                                <a:schemeClr val="bg1">
                                  <a:lumMod val="95000"/>
                                </a:schemeClr>
                              </a:solidFill>
                              <a:latin typeface="Cambria Math" panose="02040503050406030204" pitchFamily="18" charset="0"/>
                            </a:rPr>
                            <m:t>𝑃</m:t>
                          </m:r>
                          <m:d>
                            <m:dPr>
                              <m:ctrlPr>
                                <a:rPr lang="en-US" sz="2400" b="0" i="1" smtClean="0">
                                  <a:solidFill>
                                    <a:schemeClr val="bg1">
                                      <a:lumMod val="95000"/>
                                    </a:schemeClr>
                                  </a:solidFill>
                                  <a:latin typeface="Cambria Math" panose="02040503050406030204" pitchFamily="18" charset="0"/>
                                </a:rPr>
                              </m:ctrlPr>
                            </m:dPr>
                            <m:e>
                              <m:r>
                                <a:rPr lang="en-US" sz="2400" b="0" i="1" smtClean="0">
                                  <a:solidFill>
                                    <a:schemeClr val="bg1">
                                      <a:lumMod val="95000"/>
                                    </a:schemeClr>
                                  </a:solidFill>
                                  <a:latin typeface="Cambria Math" panose="02040503050406030204" pitchFamily="18" charset="0"/>
                                </a:rPr>
                                <m:t>𝑟</m:t>
                              </m:r>
                            </m:e>
                          </m:d>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𝑜</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den>
                      </m:f>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𝑃</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𝑡</m:t>
                      </m:r>
                      <m:r>
                        <a:rPr lang="en-US" sz="2400" b="0" i="1" smtClean="0">
                          <a:solidFill>
                            <a:schemeClr val="bg1">
                              <a:lumMod val="95000"/>
                            </a:schemeClr>
                          </a:solidFill>
                          <a:latin typeface="Cambria Math" panose="02040503050406030204" pitchFamily="18" charset="0"/>
                        </a:rPr>
                        <m:t>|</m:t>
                      </m:r>
                      <m:r>
                        <a:rPr lang="en-US" sz="2400" b="0" i="1" smtClean="0">
                          <a:solidFill>
                            <a:schemeClr val="bg1">
                              <a:lumMod val="95000"/>
                            </a:schemeClr>
                          </a:solidFill>
                          <a:latin typeface="Cambria Math" panose="02040503050406030204" pitchFamily="18" charset="0"/>
                        </a:rPr>
                        <m:t>𝑟</m:t>
                      </m:r>
                      <m:r>
                        <a:rPr lang="en-US" sz="2400" b="0" i="1" smtClean="0">
                          <a:solidFill>
                            <a:schemeClr val="bg1">
                              <a:lumMod val="95000"/>
                            </a:schemeClr>
                          </a:solidFill>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8D3EC063-D660-4690-A191-FEBAC7E5DC9D}"/>
                  </a:ext>
                </a:extLst>
              </p:cNvPr>
              <p:cNvSpPr txBox="1">
                <a:spLocks noRot="1" noChangeAspect="1" noMove="1" noResize="1" noEditPoints="1" noAdjustHandles="1" noChangeArrowheads="1" noChangeShapeType="1" noTextEdit="1"/>
              </p:cNvSpPr>
              <p:nvPr/>
            </p:nvSpPr>
            <p:spPr>
              <a:xfrm>
                <a:off x="4056781" y="3975490"/>
                <a:ext cx="6769243" cy="874598"/>
              </a:xfrm>
              <a:prstGeom prst="rect">
                <a:avLst/>
              </a:prstGeom>
              <a:blipFill>
                <a:blip r:embed="rId6"/>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F341CF29-E00D-4190-A711-185BD4CD68D1}"/>
              </a:ext>
            </a:extLst>
          </p:cNvPr>
          <p:cNvSpPr/>
          <p:nvPr/>
        </p:nvSpPr>
        <p:spPr>
          <a:xfrm>
            <a:off x="1385280" y="1224125"/>
            <a:ext cx="673240" cy="663192"/>
          </a:xfrm>
          <a:prstGeom prst="ellipse">
            <a:avLst/>
          </a:prstGeom>
          <a:solidFill>
            <a:schemeClr val="bg1">
              <a:lumMod val="95000"/>
            </a:schemeClr>
          </a:solid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D20E06-D87F-4A03-A2C5-D0CFDDB32DEC}"/>
              </a:ext>
            </a:extLst>
          </p:cNvPr>
          <p:cNvSpPr txBox="1"/>
          <p:nvPr/>
        </p:nvSpPr>
        <p:spPr>
          <a:xfrm>
            <a:off x="1959926" y="6109869"/>
            <a:ext cx="9003322" cy="430887"/>
          </a:xfrm>
          <a:prstGeom prst="rect">
            <a:avLst/>
          </a:prstGeom>
          <a:noFill/>
        </p:spPr>
        <p:txBody>
          <a:bodyPr wrap="square" lIns="0" tIns="0" rIns="0" bIns="0" rtlCol="0">
            <a:spAutoFit/>
          </a:bodyPr>
          <a:lstStyle/>
          <a:p>
            <a:r>
              <a:rPr lang="en-US" sz="2800" dirty="0">
                <a:solidFill>
                  <a:srgbClr val="FFC000"/>
                </a:solidFill>
              </a:rPr>
              <a:t>Observing the cause blocks influence between effects</a:t>
            </a:r>
          </a:p>
        </p:txBody>
      </p:sp>
    </p:spTree>
    <p:extLst>
      <p:ext uri="{BB962C8B-B14F-4D97-AF65-F5344CB8AC3E}">
        <p14:creationId xmlns:p14="http://schemas.microsoft.com/office/powerpoint/2010/main" val="39661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E53B7-F6E6-4C06-A0F7-885CA65165D8}"/>
              </a:ext>
            </a:extLst>
          </p:cNvPr>
          <p:cNvSpPr>
            <a:spLocks noGrp="1"/>
          </p:cNvSpPr>
          <p:nvPr>
            <p:ph type="title"/>
          </p:nvPr>
        </p:nvSpPr>
        <p:spPr/>
        <p:txBody>
          <a:bodyPr>
            <a:normAutofit fontScale="90000"/>
          </a:bodyPr>
          <a:lstStyle/>
          <a:p>
            <a:r>
              <a:rPr lang="en-US" dirty="0"/>
              <a:t>Agent in Uncertain World: Example</a:t>
            </a:r>
          </a:p>
        </p:txBody>
      </p:sp>
      <p:sp>
        <p:nvSpPr>
          <p:cNvPr id="4" name="Content Placeholder 3">
            <a:extLst>
              <a:ext uri="{FF2B5EF4-FFF2-40B4-BE49-F238E27FC236}">
                <a16:creationId xmlns:a16="http://schemas.microsoft.com/office/drawing/2014/main" id="{713D0C95-6DEA-421D-980D-F3F6A936A697}"/>
              </a:ext>
            </a:extLst>
          </p:cNvPr>
          <p:cNvSpPr>
            <a:spLocks noGrp="1"/>
          </p:cNvSpPr>
          <p:nvPr>
            <p:ph idx="1"/>
          </p:nvPr>
        </p:nvSpPr>
        <p:spPr/>
        <p:txBody>
          <a:bodyPr>
            <a:normAutofit/>
          </a:bodyPr>
          <a:lstStyle/>
          <a:p>
            <a:r>
              <a:rPr lang="en-US" dirty="0"/>
              <a:t>Robot with smell sensor does not have the exact location of an object</a:t>
            </a:r>
          </a:p>
          <a:p>
            <a:r>
              <a:rPr lang="en-US" dirty="0"/>
              <a:t>Doctor diagnoses based on observation of patients </a:t>
            </a:r>
          </a:p>
          <a:p>
            <a:r>
              <a:rPr lang="en-US" dirty="0"/>
              <a:t>A teacher does not know exactly what or whether a student understands</a:t>
            </a:r>
          </a:p>
          <a:p>
            <a:r>
              <a:rPr lang="en-US" dirty="0"/>
              <a:t>Exact causes of malfunction of a machine</a:t>
            </a:r>
          </a:p>
          <a:p>
            <a:r>
              <a:rPr lang="en-US" dirty="0"/>
              <a:t>A bomb detector runs multiple probes</a:t>
            </a:r>
          </a:p>
        </p:txBody>
      </p:sp>
      <p:sp>
        <p:nvSpPr>
          <p:cNvPr id="2" name="Slide Number Placeholder 1">
            <a:extLst>
              <a:ext uri="{FF2B5EF4-FFF2-40B4-BE49-F238E27FC236}">
                <a16:creationId xmlns:a16="http://schemas.microsoft.com/office/drawing/2014/main" id="{A9654D7E-E2DD-43E4-8863-CB3D7A325570}"/>
              </a:ext>
            </a:extLst>
          </p:cNvPr>
          <p:cNvSpPr>
            <a:spLocks noGrp="1"/>
          </p:cNvSpPr>
          <p:nvPr>
            <p:ph type="sldNum" sz="quarter" idx="12"/>
          </p:nvPr>
        </p:nvSpPr>
        <p:spPr/>
        <p:txBody>
          <a:bodyPr/>
          <a:lstStyle/>
          <a:p>
            <a:fld id="{FF2BD96E-3838-45D2-9031-D3AF67C920A5}" type="slidenum">
              <a:rPr lang="en-US" smtClean="0"/>
              <a:t>4</a:t>
            </a:fld>
            <a:endParaRPr lang="en-US"/>
          </a:p>
        </p:txBody>
      </p:sp>
    </p:spTree>
    <p:extLst>
      <p:ext uri="{BB962C8B-B14F-4D97-AF65-F5344CB8AC3E}">
        <p14:creationId xmlns:p14="http://schemas.microsoft.com/office/powerpoint/2010/main" val="346649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761D-CD95-4C3F-AC43-599AA33CDAF7}"/>
              </a:ext>
            </a:extLst>
          </p:cNvPr>
          <p:cNvSpPr>
            <a:spLocks noGrp="1"/>
          </p:cNvSpPr>
          <p:nvPr>
            <p:ph type="title"/>
          </p:nvPr>
        </p:nvSpPr>
        <p:spPr/>
        <p:txBody>
          <a:bodyPr>
            <a:normAutofit fontScale="90000"/>
          </a:bodyPr>
          <a:lstStyle/>
          <a:p>
            <a:r>
              <a:rPr lang="en-US" dirty="0"/>
              <a:t>Common Effect (V-Structure)</a:t>
            </a:r>
          </a:p>
        </p:txBody>
      </p:sp>
      <p:sp>
        <p:nvSpPr>
          <p:cNvPr id="4" name="Slide Number Placeholder 3">
            <a:extLst>
              <a:ext uri="{FF2B5EF4-FFF2-40B4-BE49-F238E27FC236}">
                <a16:creationId xmlns:a16="http://schemas.microsoft.com/office/drawing/2014/main" id="{4A55A7B8-1901-4C03-A023-DAB7B3CEDCA6}"/>
              </a:ext>
            </a:extLst>
          </p:cNvPr>
          <p:cNvSpPr>
            <a:spLocks noGrp="1"/>
          </p:cNvSpPr>
          <p:nvPr>
            <p:ph type="sldNum" sz="quarter" idx="12"/>
          </p:nvPr>
        </p:nvSpPr>
        <p:spPr/>
        <p:txBody>
          <a:bodyPr/>
          <a:lstStyle/>
          <a:p>
            <a:fld id="{FF2BD96E-3838-45D2-9031-D3AF67C920A5}" type="slidenum">
              <a:rPr lang="en-US" smtClean="0"/>
              <a:pPr/>
              <a:t>40</a:t>
            </a:fld>
            <a:r>
              <a:rPr lang="en-US"/>
              <a:t> </a:t>
            </a:r>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B0A1BC8-CF7C-4536-A9F6-2277F49D9C03}"/>
                  </a:ext>
                </a:extLst>
              </p:cNvPr>
              <p:cNvSpPr/>
              <p:nvPr/>
            </p:nvSpPr>
            <p:spPr>
              <a:xfrm>
                <a:off x="82537" y="980553"/>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5" name="Oval 4">
                <a:extLst>
                  <a:ext uri="{FF2B5EF4-FFF2-40B4-BE49-F238E27FC236}">
                    <a16:creationId xmlns:a16="http://schemas.microsoft.com/office/drawing/2014/main" id="{3B0A1BC8-CF7C-4536-A9F6-2277F49D9C03}"/>
                  </a:ext>
                </a:extLst>
              </p:cNvPr>
              <p:cNvSpPr>
                <a:spLocks noRot="1" noChangeAspect="1" noMove="1" noResize="1" noEditPoints="1" noAdjustHandles="1" noChangeArrowheads="1" noChangeShapeType="1" noTextEdit="1"/>
              </p:cNvSpPr>
              <p:nvPr/>
            </p:nvSpPr>
            <p:spPr>
              <a:xfrm>
                <a:off x="82537" y="980553"/>
                <a:ext cx="673240" cy="663192"/>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CFFAF76C-2D19-4B92-B656-70D3D5438071}"/>
                  </a:ext>
                </a:extLst>
              </p:cNvPr>
              <p:cNvSpPr/>
              <p:nvPr/>
            </p:nvSpPr>
            <p:spPr>
              <a:xfrm>
                <a:off x="968864" y="2455443"/>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6" name="Oval 5">
                <a:extLst>
                  <a:ext uri="{FF2B5EF4-FFF2-40B4-BE49-F238E27FC236}">
                    <a16:creationId xmlns:a16="http://schemas.microsoft.com/office/drawing/2014/main" id="{CFFAF76C-2D19-4B92-B656-70D3D5438071}"/>
                  </a:ext>
                </a:extLst>
              </p:cNvPr>
              <p:cNvSpPr>
                <a:spLocks noRot="1" noChangeAspect="1" noMove="1" noResize="1" noEditPoints="1" noAdjustHandles="1" noChangeArrowheads="1" noChangeShapeType="1" noTextEdit="1"/>
              </p:cNvSpPr>
              <p:nvPr/>
            </p:nvSpPr>
            <p:spPr>
              <a:xfrm>
                <a:off x="968864" y="2455443"/>
                <a:ext cx="673240" cy="643923"/>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BF82445-1BB5-4E79-AA4C-33DDE1ABC89B}"/>
              </a:ext>
            </a:extLst>
          </p:cNvPr>
          <p:cNvCxnSpPr>
            <a:cxnSpLocks/>
            <a:stCxn id="18" idx="0"/>
          </p:cNvCxnSpPr>
          <p:nvPr/>
        </p:nvCxnSpPr>
        <p:spPr>
          <a:xfrm flipH="1" flipV="1">
            <a:off x="563992" y="1615862"/>
            <a:ext cx="749914" cy="829946"/>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415A38D1-3ED5-48BE-AFD4-3AC006CCDD28}"/>
                  </a:ext>
                </a:extLst>
              </p:cNvPr>
              <p:cNvSpPr/>
              <p:nvPr/>
            </p:nvSpPr>
            <p:spPr>
              <a:xfrm>
                <a:off x="1963060" y="904673"/>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8" name="Oval 7">
                <a:extLst>
                  <a:ext uri="{FF2B5EF4-FFF2-40B4-BE49-F238E27FC236}">
                    <a16:creationId xmlns:a16="http://schemas.microsoft.com/office/drawing/2014/main" id="{415A38D1-3ED5-48BE-AFD4-3AC006CCDD28}"/>
                  </a:ext>
                </a:extLst>
              </p:cNvPr>
              <p:cNvSpPr>
                <a:spLocks noRot="1" noChangeAspect="1" noMove="1" noResize="1" noEditPoints="1" noAdjustHandles="1" noChangeArrowheads="1" noChangeShapeType="1" noTextEdit="1"/>
              </p:cNvSpPr>
              <p:nvPr/>
            </p:nvSpPr>
            <p:spPr>
              <a:xfrm>
                <a:off x="1963060" y="904673"/>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F9F1F18-5111-40C4-ADA9-391ECA302B9B}"/>
              </a:ext>
            </a:extLst>
          </p:cNvPr>
          <p:cNvCxnSpPr>
            <a:cxnSpLocks/>
            <a:stCxn id="18" idx="0"/>
            <a:endCxn id="8" idx="3"/>
          </p:cNvCxnSpPr>
          <p:nvPr/>
        </p:nvCxnSpPr>
        <p:spPr>
          <a:xfrm flipV="1">
            <a:off x="1313906" y="1470743"/>
            <a:ext cx="747748" cy="975065"/>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7B6A5-26BF-4C5E-8F2C-B381C1F6C240}"/>
              </a:ext>
            </a:extLst>
          </p:cNvPr>
          <p:cNvSpPr txBox="1"/>
          <p:nvPr/>
        </p:nvSpPr>
        <p:spPr>
          <a:xfrm>
            <a:off x="409110" y="4133757"/>
            <a:ext cx="2334089" cy="307777"/>
          </a:xfrm>
          <a:prstGeom prst="rect">
            <a:avLst/>
          </a:prstGeom>
          <a:noFill/>
        </p:spPr>
        <p:txBody>
          <a:bodyPr wrap="square" lIns="0" tIns="0" rIns="0" bIns="0" rtlCol="0">
            <a:spAutoFit/>
          </a:bodyPr>
          <a:lstStyle/>
          <a:p>
            <a:r>
              <a:rPr lang="en-US" sz="2000" dirty="0">
                <a:solidFill>
                  <a:schemeClr val="bg1">
                    <a:lumMod val="95000"/>
                  </a:schemeClr>
                </a:solidFill>
              </a:rPr>
              <a:t>M = EPL Match</a:t>
            </a:r>
          </a:p>
        </p:txBody>
      </p:sp>
      <p:sp>
        <p:nvSpPr>
          <p:cNvPr id="12" name="TextBox 11">
            <a:extLst>
              <a:ext uri="{FF2B5EF4-FFF2-40B4-BE49-F238E27FC236}">
                <a16:creationId xmlns:a16="http://schemas.microsoft.com/office/drawing/2014/main" id="{A93E58B9-9476-4400-989F-2B15834A2B62}"/>
              </a:ext>
            </a:extLst>
          </p:cNvPr>
          <p:cNvSpPr txBox="1"/>
          <p:nvPr/>
        </p:nvSpPr>
        <p:spPr>
          <a:xfrm>
            <a:off x="419158" y="4539042"/>
            <a:ext cx="2016115" cy="307777"/>
          </a:xfrm>
          <a:prstGeom prst="rect">
            <a:avLst/>
          </a:prstGeom>
          <a:noFill/>
        </p:spPr>
        <p:txBody>
          <a:bodyPr wrap="square" lIns="0" tIns="0" rIns="0" bIns="0" rtlCol="0">
            <a:spAutoFit/>
          </a:bodyPr>
          <a:lstStyle/>
          <a:p>
            <a:r>
              <a:rPr lang="en-US" sz="2000" dirty="0">
                <a:solidFill>
                  <a:schemeClr val="bg1">
                    <a:lumMod val="95000"/>
                  </a:schemeClr>
                </a:solidFill>
              </a:rPr>
              <a:t>R = Rain</a:t>
            </a:r>
          </a:p>
        </p:txBody>
      </p:sp>
      <p:sp>
        <p:nvSpPr>
          <p:cNvPr id="13" name="TextBox 12">
            <a:extLst>
              <a:ext uri="{FF2B5EF4-FFF2-40B4-BE49-F238E27FC236}">
                <a16:creationId xmlns:a16="http://schemas.microsoft.com/office/drawing/2014/main" id="{10E13685-5EFD-4F1E-9713-5A6B8DDA94AE}"/>
              </a:ext>
            </a:extLst>
          </p:cNvPr>
          <p:cNvSpPr txBox="1"/>
          <p:nvPr/>
        </p:nvSpPr>
        <p:spPr>
          <a:xfrm>
            <a:off x="419157" y="4951862"/>
            <a:ext cx="2016115" cy="307777"/>
          </a:xfrm>
          <a:prstGeom prst="rect">
            <a:avLst/>
          </a:prstGeom>
          <a:noFill/>
        </p:spPr>
        <p:txBody>
          <a:bodyPr wrap="square" lIns="0" tIns="0" rIns="0" bIns="0" rtlCol="0">
            <a:spAutoFit/>
          </a:bodyPr>
          <a:lstStyle/>
          <a:p>
            <a:r>
              <a:rPr lang="en-US" sz="2000" dirty="0">
                <a:solidFill>
                  <a:schemeClr val="bg1">
                    <a:lumMod val="95000"/>
                  </a:schemeClr>
                </a:solidFill>
              </a:rPr>
              <a:t>T = Traffic</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7E39863-97A8-4FE1-B361-76488B709A7D}"/>
                  </a:ext>
                </a:extLst>
              </p:cNvPr>
              <p:cNvSpPr txBox="1"/>
              <p:nvPr/>
            </p:nvSpPr>
            <p:spPr>
              <a:xfrm>
                <a:off x="95521" y="3478741"/>
                <a:ext cx="4408319" cy="400110"/>
              </a:xfrm>
              <a:prstGeom prst="rect">
                <a:avLst/>
              </a:prstGeom>
              <a:noFill/>
            </p:spPr>
            <p:txBody>
              <a:bodyPr wrap="square">
                <a:spAutoFit/>
              </a:bodyPr>
              <a:lstStyle/>
              <a:p>
                <a14:m>
                  <m:oMath xmlns:m="http://schemas.openxmlformats.org/officeDocument/2006/math">
                    <m:r>
                      <a:rPr lang="en-US" sz="2000" i="1" smtClean="0">
                        <a:solidFill>
                          <a:schemeClr val="bg1">
                            <a:lumMod val="95000"/>
                          </a:schemeClr>
                        </a:solidFill>
                        <a:latin typeface="Cambria Math" panose="02040503050406030204" pitchFamily="18" charset="0"/>
                      </a:rPr>
                      <m:t>𝑃</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𝑟</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𝑜</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𝑡</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𝑃</m:t>
                    </m:r>
                    <m:d>
                      <m:dPr>
                        <m:ctrlPr>
                          <a:rPr lang="en-US" sz="2000" b="0" i="1" smtClean="0">
                            <a:solidFill>
                              <a:schemeClr val="bg1">
                                <a:lumMod val="95000"/>
                              </a:schemeClr>
                            </a:solidFill>
                            <a:latin typeface="Cambria Math" panose="02040503050406030204" pitchFamily="18" charset="0"/>
                          </a:rPr>
                        </m:ctrlPr>
                      </m:dPr>
                      <m:e>
                        <m:r>
                          <a:rPr lang="en-US" sz="2000" b="0" i="1" smtClean="0">
                            <a:solidFill>
                              <a:schemeClr val="bg1">
                                <a:lumMod val="95000"/>
                              </a:schemeClr>
                            </a:solidFill>
                            <a:latin typeface="Cambria Math" panose="02040503050406030204" pitchFamily="18" charset="0"/>
                          </a:rPr>
                          <m:t>𝑟</m:t>
                        </m:r>
                      </m:e>
                    </m:d>
                    <m:r>
                      <a:rPr lang="en-US" sz="2000" b="0" i="1" smtClean="0">
                        <a:solidFill>
                          <a:schemeClr val="bg1">
                            <a:lumMod val="95000"/>
                          </a:schemeClr>
                        </a:solidFill>
                        <a:latin typeface="Cambria Math" panose="02040503050406030204" pitchFamily="18" charset="0"/>
                      </a:rPr>
                      <m:t>𝑃</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𝑜</m:t>
                    </m:r>
                    <m:r>
                      <a:rPr lang="en-US" sz="2000" b="0" i="1" smtClean="0">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𝑟</m:t>
                    </m:r>
                    <m:r>
                      <a:rPr lang="en-US" sz="2000" b="0" i="1" smtClean="0">
                        <a:solidFill>
                          <a:schemeClr val="bg1">
                            <a:lumMod val="95000"/>
                          </a:schemeClr>
                        </a:solidFill>
                        <a:latin typeface="Cambria Math" panose="02040503050406030204" pitchFamily="18" charset="0"/>
                      </a:rPr>
                      <m:t>)</m:t>
                    </m:r>
                  </m:oMath>
                </a14:m>
                <a:r>
                  <a:rPr lang="en-US" sz="2000" dirty="0">
                    <a:solidFill>
                      <a:schemeClr val="bg1">
                        <a:lumMod val="95000"/>
                      </a:schemeClr>
                    </a:solidFill>
                  </a:rPr>
                  <a:t> </a:t>
                </a:r>
                <a14:m>
                  <m:oMath xmlns:m="http://schemas.openxmlformats.org/officeDocument/2006/math">
                    <m:r>
                      <a:rPr lang="en-US" sz="2000" i="1">
                        <a:solidFill>
                          <a:schemeClr val="bg1">
                            <a:lumMod val="95000"/>
                          </a:schemeClr>
                        </a:solidFill>
                        <a:latin typeface="Cambria Math" panose="02040503050406030204" pitchFamily="18" charset="0"/>
                      </a:rPr>
                      <m:t>𝑃</m:t>
                    </m:r>
                    <m:r>
                      <a:rPr lang="en-US" sz="2000" i="1">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𝑡</m:t>
                    </m:r>
                    <m:r>
                      <a:rPr lang="en-US" sz="2000" i="1">
                        <a:solidFill>
                          <a:schemeClr val="bg1">
                            <a:lumMod val="95000"/>
                          </a:schemeClr>
                        </a:solidFill>
                        <a:latin typeface="Cambria Math" panose="02040503050406030204" pitchFamily="18" charset="0"/>
                      </a:rPr>
                      <m:t>|</m:t>
                    </m:r>
                    <m:r>
                      <a:rPr lang="en-US" sz="2000" b="0" i="1" smtClean="0">
                        <a:solidFill>
                          <a:schemeClr val="bg1">
                            <a:lumMod val="95000"/>
                          </a:schemeClr>
                        </a:solidFill>
                        <a:latin typeface="Cambria Math" panose="02040503050406030204" pitchFamily="18" charset="0"/>
                      </a:rPr>
                      <m:t>𝑟</m:t>
                    </m:r>
                    <m:r>
                      <a:rPr lang="en-US" sz="2000" i="1">
                        <a:solidFill>
                          <a:schemeClr val="bg1">
                            <a:lumMod val="95000"/>
                          </a:schemeClr>
                        </a:solidFill>
                        <a:latin typeface="Cambria Math" panose="02040503050406030204" pitchFamily="18" charset="0"/>
                      </a:rPr>
                      <m:t>)</m:t>
                    </m:r>
                  </m:oMath>
                </a14:m>
                <a:endParaRPr lang="en-US" sz="2000" dirty="0"/>
              </a:p>
            </p:txBody>
          </p:sp>
        </mc:Choice>
        <mc:Fallback xmlns="">
          <p:sp>
            <p:nvSpPr>
              <p:cNvPr id="14" name="TextBox 13">
                <a:extLst>
                  <a:ext uri="{FF2B5EF4-FFF2-40B4-BE49-F238E27FC236}">
                    <a16:creationId xmlns:a16="http://schemas.microsoft.com/office/drawing/2014/main" id="{57E39863-97A8-4FE1-B361-76488B709A7D}"/>
                  </a:ext>
                </a:extLst>
              </p:cNvPr>
              <p:cNvSpPr txBox="1">
                <a:spLocks noRot="1" noChangeAspect="1" noMove="1" noResize="1" noEditPoints="1" noAdjustHandles="1" noChangeArrowheads="1" noChangeShapeType="1" noTextEdit="1"/>
              </p:cNvSpPr>
              <p:nvPr/>
            </p:nvSpPr>
            <p:spPr>
              <a:xfrm>
                <a:off x="95521" y="3478741"/>
                <a:ext cx="4408319" cy="400110"/>
              </a:xfrm>
              <a:prstGeom prst="rect">
                <a:avLst/>
              </a:prstGeom>
              <a:blipFill>
                <a:blip r:embed="rId5"/>
                <a:stretch>
                  <a:fillRect b="-1692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C8D29B7-0838-4264-A4CB-9CBEB117F963}"/>
              </a:ext>
            </a:extLst>
          </p:cNvPr>
          <p:cNvSpPr txBox="1"/>
          <p:nvPr/>
        </p:nvSpPr>
        <p:spPr>
          <a:xfrm>
            <a:off x="4021612" y="1956602"/>
            <a:ext cx="6655624" cy="430887"/>
          </a:xfrm>
          <a:prstGeom prst="rect">
            <a:avLst/>
          </a:prstGeom>
          <a:noFill/>
        </p:spPr>
        <p:txBody>
          <a:bodyPr wrap="square" lIns="0" tIns="0" rIns="0" bIns="0" rtlCol="0">
            <a:spAutoFit/>
          </a:bodyPr>
          <a:lstStyle/>
          <a:p>
            <a:r>
              <a:rPr lang="en-US" sz="2800" dirty="0">
                <a:solidFill>
                  <a:schemeClr val="bg1"/>
                </a:solidFill>
              </a:rPr>
              <a:t>Whether R and M are independent? </a:t>
            </a:r>
            <a:r>
              <a:rPr lang="en-US" sz="2800" dirty="0">
                <a:solidFill>
                  <a:srgbClr val="8DD848"/>
                </a:solidFill>
              </a:rPr>
              <a:t>YES</a:t>
            </a:r>
          </a:p>
        </p:txBody>
      </p:sp>
      <p:sp>
        <p:nvSpPr>
          <p:cNvPr id="16" name="TextBox 15">
            <a:extLst>
              <a:ext uri="{FF2B5EF4-FFF2-40B4-BE49-F238E27FC236}">
                <a16:creationId xmlns:a16="http://schemas.microsoft.com/office/drawing/2014/main" id="{1CC16521-D4C7-4B24-B37F-7091CDE866EE}"/>
              </a:ext>
            </a:extLst>
          </p:cNvPr>
          <p:cNvSpPr txBox="1"/>
          <p:nvPr/>
        </p:nvSpPr>
        <p:spPr>
          <a:xfrm>
            <a:off x="4021612" y="3008391"/>
            <a:ext cx="7801135" cy="430887"/>
          </a:xfrm>
          <a:prstGeom prst="rect">
            <a:avLst/>
          </a:prstGeom>
          <a:noFill/>
        </p:spPr>
        <p:txBody>
          <a:bodyPr wrap="square" lIns="0" tIns="0" rIns="0" bIns="0" rtlCol="0">
            <a:spAutoFit/>
          </a:bodyPr>
          <a:lstStyle/>
          <a:p>
            <a:r>
              <a:rPr lang="en-US" sz="2800" dirty="0">
                <a:solidFill>
                  <a:schemeClr val="bg1"/>
                </a:solidFill>
              </a:rPr>
              <a:t>Whether R and M are independent given T? </a:t>
            </a:r>
            <a:r>
              <a:rPr lang="en-US" sz="2800" dirty="0">
                <a:solidFill>
                  <a:srgbClr val="FF0000"/>
                </a:solidFill>
              </a:rPr>
              <a:t>NO</a:t>
            </a:r>
            <a:r>
              <a:rPr lang="en-US" sz="2800" dirty="0">
                <a:solidFill>
                  <a:schemeClr val="bg1"/>
                </a:solidFill>
              </a:rPr>
              <a:t> </a:t>
            </a:r>
          </a:p>
        </p:txBody>
      </p:sp>
      <p:sp>
        <p:nvSpPr>
          <p:cNvPr id="18" name="Oval 17">
            <a:extLst>
              <a:ext uri="{FF2B5EF4-FFF2-40B4-BE49-F238E27FC236}">
                <a16:creationId xmlns:a16="http://schemas.microsoft.com/office/drawing/2014/main" id="{F341CF29-E00D-4190-A711-185BD4CD68D1}"/>
              </a:ext>
            </a:extLst>
          </p:cNvPr>
          <p:cNvSpPr/>
          <p:nvPr/>
        </p:nvSpPr>
        <p:spPr>
          <a:xfrm>
            <a:off x="977286" y="2445808"/>
            <a:ext cx="673240" cy="663192"/>
          </a:xfrm>
          <a:prstGeom prst="ellipse">
            <a:avLst/>
          </a:prstGeom>
          <a:solidFill>
            <a:schemeClr val="bg1">
              <a:lumMod val="95000"/>
            </a:schemeClr>
          </a:solid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D20E06-D87F-4A03-A2C5-D0CFDDB32DEC}"/>
              </a:ext>
            </a:extLst>
          </p:cNvPr>
          <p:cNvSpPr txBox="1"/>
          <p:nvPr/>
        </p:nvSpPr>
        <p:spPr>
          <a:xfrm>
            <a:off x="1959926" y="6109869"/>
            <a:ext cx="9003322" cy="430887"/>
          </a:xfrm>
          <a:prstGeom prst="rect">
            <a:avLst/>
          </a:prstGeom>
          <a:noFill/>
        </p:spPr>
        <p:txBody>
          <a:bodyPr wrap="square" lIns="0" tIns="0" rIns="0" bIns="0" rtlCol="0">
            <a:spAutoFit/>
          </a:bodyPr>
          <a:lstStyle/>
          <a:p>
            <a:r>
              <a:rPr lang="en-US" sz="2800" dirty="0">
                <a:solidFill>
                  <a:srgbClr val="FFC000"/>
                </a:solidFill>
              </a:rPr>
              <a:t>Observing an effect activates influence between causes</a:t>
            </a:r>
          </a:p>
        </p:txBody>
      </p:sp>
      <p:sp>
        <p:nvSpPr>
          <p:cNvPr id="31" name="TextBox 30">
            <a:extLst>
              <a:ext uri="{FF2B5EF4-FFF2-40B4-BE49-F238E27FC236}">
                <a16:creationId xmlns:a16="http://schemas.microsoft.com/office/drawing/2014/main" id="{72156243-786A-4C02-896D-D19A36C740DA}"/>
              </a:ext>
            </a:extLst>
          </p:cNvPr>
          <p:cNvSpPr txBox="1"/>
          <p:nvPr/>
        </p:nvSpPr>
        <p:spPr>
          <a:xfrm>
            <a:off x="5044392" y="3841978"/>
            <a:ext cx="6738498" cy="369332"/>
          </a:xfrm>
          <a:prstGeom prst="rect">
            <a:avLst/>
          </a:prstGeom>
          <a:noFill/>
        </p:spPr>
        <p:txBody>
          <a:bodyPr wrap="square" lIns="0" tIns="0" rIns="0" bIns="0" rtlCol="0">
            <a:spAutoFit/>
          </a:bodyPr>
          <a:lstStyle/>
          <a:p>
            <a:r>
              <a:rPr lang="en-US" sz="2400" dirty="0">
                <a:solidFill>
                  <a:schemeClr val="bg1"/>
                </a:solidFill>
              </a:rPr>
              <a:t>Traffic is a effect of two competing explanations</a:t>
            </a:r>
          </a:p>
        </p:txBody>
      </p:sp>
    </p:spTree>
    <p:extLst>
      <p:ext uri="{BB962C8B-B14F-4D97-AF65-F5344CB8AC3E}">
        <p14:creationId xmlns:p14="http://schemas.microsoft.com/office/powerpoint/2010/main" val="350682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0F7-EDCA-4115-A330-F7A4756B1FDC}"/>
              </a:ext>
            </a:extLst>
          </p:cNvPr>
          <p:cNvSpPr>
            <a:spLocks noGrp="1"/>
          </p:cNvSpPr>
          <p:nvPr>
            <p:ph type="title"/>
          </p:nvPr>
        </p:nvSpPr>
        <p:spPr/>
        <p:txBody>
          <a:bodyPr>
            <a:normAutofit fontScale="90000"/>
          </a:bodyPr>
          <a:lstStyle/>
          <a:p>
            <a:r>
              <a:rPr lang="en-US" dirty="0"/>
              <a:t>D-Separation</a:t>
            </a:r>
          </a:p>
        </p:txBody>
      </p:sp>
      <p:sp>
        <p:nvSpPr>
          <p:cNvPr id="4" name="Slide Number Placeholder 3">
            <a:extLst>
              <a:ext uri="{FF2B5EF4-FFF2-40B4-BE49-F238E27FC236}">
                <a16:creationId xmlns:a16="http://schemas.microsoft.com/office/drawing/2014/main" id="{A6530355-1172-4DC2-8E63-1960046C1E5C}"/>
              </a:ext>
            </a:extLst>
          </p:cNvPr>
          <p:cNvSpPr>
            <a:spLocks noGrp="1"/>
          </p:cNvSpPr>
          <p:nvPr>
            <p:ph type="sldNum" sz="quarter" idx="12"/>
          </p:nvPr>
        </p:nvSpPr>
        <p:spPr/>
        <p:txBody>
          <a:bodyPr/>
          <a:lstStyle/>
          <a:p>
            <a:fld id="{FF2BD96E-3838-45D2-9031-D3AF67C920A5}" type="slidenum">
              <a:rPr lang="en-US" smtClean="0"/>
              <a:pPr/>
              <a:t>41</a:t>
            </a:fld>
            <a:r>
              <a:rPr lang="en-US"/>
              <a:t> </a:t>
            </a:r>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04DCE9F0-26CC-4574-AC53-F71C91E66C0E}"/>
                  </a:ext>
                </a:extLst>
              </p:cNvPr>
              <p:cNvSpPr/>
              <p:nvPr/>
            </p:nvSpPr>
            <p:spPr>
              <a:xfrm>
                <a:off x="777719" y="4128378"/>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5" name="Oval 4">
                <a:extLst>
                  <a:ext uri="{FF2B5EF4-FFF2-40B4-BE49-F238E27FC236}">
                    <a16:creationId xmlns:a16="http://schemas.microsoft.com/office/drawing/2014/main" id="{04DCE9F0-26CC-4574-AC53-F71C91E66C0E}"/>
                  </a:ext>
                </a:extLst>
              </p:cNvPr>
              <p:cNvSpPr>
                <a:spLocks noRot="1" noChangeAspect="1" noMove="1" noResize="1" noEditPoints="1" noAdjustHandles="1" noChangeArrowheads="1" noChangeShapeType="1" noTextEdit="1"/>
              </p:cNvSpPr>
              <p:nvPr/>
            </p:nvSpPr>
            <p:spPr>
              <a:xfrm>
                <a:off x="777719" y="4128378"/>
                <a:ext cx="673240" cy="663192"/>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81D6BBA2-7E30-4F0D-B71B-560EE08FE4CC}"/>
                  </a:ext>
                </a:extLst>
              </p:cNvPr>
              <p:cNvSpPr/>
              <p:nvPr/>
            </p:nvSpPr>
            <p:spPr>
              <a:xfrm>
                <a:off x="1777166" y="2758692"/>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6" name="Oval 5">
                <a:extLst>
                  <a:ext uri="{FF2B5EF4-FFF2-40B4-BE49-F238E27FC236}">
                    <a16:creationId xmlns:a16="http://schemas.microsoft.com/office/drawing/2014/main" id="{81D6BBA2-7E30-4F0D-B71B-560EE08FE4CC}"/>
                  </a:ext>
                </a:extLst>
              </p:cNvPr>
              <p:cNvSpPr>
                <a:spLocks noRot="1" noChangeAspect="1" noMove="1" noResize="1" noEditPoints="1" noAdjustHandles="1" noChangeArrowheads="1" noChangeShapeType="1" noTextEdit="1"/>
              </p:cNvSpPr>
              <p:nvPr/>
            </p:nvSpPr>
            <p:spPr>
              <a:xfrm>
                <a:off x="1777166" y="2758692"/>
                <a:ext cx="673240" cy="643923"/>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11CECBE-A6C8-4F87-93A7-5C78F61A19DC}"/>
              </a:ext>
            </a:extLst>
          </p:cNvPr>
          <p:cNvCxnSpPr>
            <a:cxnSpLocks/>
            <a:stCxn id="6" idx="3"/>
            <a:endCxn id="5" idx="0"/>
          </p:cNvCxnSpPr>
          <p:nvPr/>
        </p:nvCxnSpPr>
        <p:spPr>
          <a:xfrm flipH="1">
            <a:off x="1114339" y="3308315"/>
            <a:ext cx="761421" cy="82006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D6C299C2-CB78-4817-8607-6694A8418774}"/>
                  </a:ext>
                </a:extLst>
              </p:cNvPr>
              <p:cNvSpPr/>
              <p:nvPr/>
            </p:nvSpPr>
            <p:spPr>
              <a:xfrm>
                <a:off x="2827159" y="405782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8" name="Oval 7">
                <a:extLst>
                  <a:ext uri="{FF2B5EF4-FFF2-40B4-BE49-F238E27FC236}">
                    <a16:creationId xmlns:a16="http://schemas.microsoft.com/office/drawing/2014/main" id="{D6C299C2-CB78-4817-8607-6694A8418774}"/>
                  </a:ext>
                </a:extLst>
              </p:cNvPr>
              <p:cNvSpPr>
                <a:spLocks noRot="1" noChangeAspect="1" noMove="1" noResize="1" noEditPoints="1" noAdjustHandles="1" noChangeArrowheads="1" noChangeShapeType="1" noTextEdit="1"/>
              </p:cNvSpPr>
              <p:nvPr/>
            </p:nvSpPr>
            <p:spPr>
              <a:xfrm>
                <a:off x="2827159" y="4057825"/>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650DD1FC-7DEA-4BF1-A456-73A5A6C59548}"/>
              </a:ext>
            </a:extLst>
          </p:cNvPr>
          <p:cNvCxnSpPr>
            <a:cxnSpLocks/>
            <a:stCxn id="6" idx="5"/>
            <a:endCxn id="8" idx="0"/>
          </p:cNvCxnSpPr>
          <p:nvPr/>
        </p:nvCxnSpPr>
        <p:spPr>
          <a:xfrm>
            <a:off x="2351812" y="3308315"/>
            <a:ext cx="811967" cy="7495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49D9DC8-BB9F-4E64-80A9-0AB31CA7492A}"/>
                  </a:ext>
                </a:extLst>
              </p:cNvPr>
              <p:cNvSpPr/>
              <p:nvPr/>
            </p:nvSpPr>
            <p:spPr>
              <a:xfrm>
                <a:off x="1777166" y="1031978"/>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11" name="Oval 10">
                <a:extLst>
                  <a:ext uri="{FF2B5EF4-FFF2-40B4-BE49-F238E27FC236}">
                    <a16:creationId xmlns:a16="http://schemas.microsoft.com/office/drawing/2014/main" id="{F49D9DC8-BB9F-4E64-80A9-0AB31CA7492A}"/>
                  </a:ext>
                </a:extLst>
              </p:cNvPr>
              <p:cNvSpPr>
                <a:spLocks noRot="1" noChangeAspect="1" noMove="1" noResize="1" noEditPoints="1" noAdjustHandles="1" noChangeArrowheads="1" noChangeShapeType="1" noTextEdit="1"/>
              </p:cNvSpPr>
              <p:nvPr/>
            </p:nvSpPr>
            <p:spPr>
              <a:xfrm>
                <a:off x="1777166" y="1031978"/>
                <a:ext cx="673240" cy="643923"/>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B525A950-DB2A-4861-A78B-432C212B58C4}"/>
              </a:ext>
            </a:extLst>
          </p:cNvPr>
          <p:cNvCxnSpPr>
            <a:cxnSpLocks/>
            <a:endCxn id="6" idx="0"/>
          </p:cNvCxnSpPr>
          <p:nvPr/>
        </p:nvCxnSpPr>
        <p:spPr>
          <a:xfrm flipH="1">
            <a:off x="2113786" y="1672045"/>
            <a:ext cx="2" cy="1086647"/>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24B81E58-FC6A-4034-A6AE-CCD197ABEA7D}"/>
                  </a:ext>
                </a:extLst>
              </p:cNvPr>
              <p:cNvSpPr/>
              <p:nvPr/>
            </p:nvSpPr>
            <p:spPr>
              <a:xfrm>
                <a:off x="3639831" y="2758692"/>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16" name="Oval 15">
                <a:extLst>
                  <a:ext uri="{FF2B5EF4-FFF2-40B4-BE49-F238E27FC236}">
                    <a16:creationId xmlns:a16="http://schemas.microsoft.com/office/drawing/2014/main" id="{24B81E58-FC6A-4034-A6AE-CCD197ABEA7D}"/>
                  </a:ext>
                </a:extLst>
              </p:cNvPr>
              <p:cNvSpPr>
                <a:spLocks noRot="1" noChangeAspect="1" noMove="1" noResize="1" noEditPoints="1" noAdjustHandles="1" noChangeArrowheads="1" noChangeShapeType="1" noTextEdit="1"/>
              </p:cNvSpPr>
              <p:nvPr/>
            </p:nvSpPr>
            <p:spPr>
              <a:xfrm>
                <a:off x="3639831" y="2758692"/>
                <a:ext cx="673240" cy="643923"/>
              </a:xfrm>
              <a:prstGeom prst="ellipse">
                <a:avLst/>
              </a:prstGeom>
              <a:blipFill>
                <a:blip r:embed="rId6"/>
                <a:stretch>
                  <a:fillRect/>
                </a:stretch>
              </a:blipFill>
              <a:ln w="15875">
                <a:solidFill>
                  <a:schemeClr val="bg1">
                    <a:lumMod val="95000"/>
                  </a:schemeClr>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C1B5C82D-79EC-4BC4-837E-8D172BF46B7F}"/>
              </a:ext>
            </a:extLst>
          </p:cNvPr>
          <p:cNvCxnSpPr>
            <a:cxnSpLocks/>
            <a:endCxn id="8" idx="0"/>
          </p:cNvCxnSpPr>
          <p:nvPr/>
        </p:nvCxnSpPr>
        <p:spPr>
          <a:xfrm flipH="1">
            <a:off x="3163779" y="3402615"/>
            <a:ext cx="783442" cy="6552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7EA699-63CE-41F6-A295-9BB9EF238C71}"/>
                  </a:ext>
                </a:extLst>
              </p:cNvPr>
              <p:cNvSpPr/>
              <p:nvPr/>
            </p:nvSpPr>
            <p:spPr>
              <a:xfrm>
                <a:off x="2827159" y="5376227"/>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7EA699-63CE-41F6-A295-9BB9EF238C71}"/>
                  </a:ext>
                </a:extLst>
              </p:cNvPr>
              <p:cNvSpPr>
                <a:spLocks noRot="1" noChangeAspect="1" noMove="1" noResize="1" noEditPoints="1" noAdjustHandles="1" noChangeArrowheads="1" noChangeShapeType="1" noTextEdit="1"/>
              </p:cNvSpPr>
              <p:nvPr/>
            </p:nvSpPr>
            <p:spPr>
              <a:xfrm>
                <a:off x="2827159" y="5376227"/>
                <a:ext cx="673240" cy="663192"/>
              </a:xfrm>
              <a:prstGeom prst="ellipse">
                <a:avLst/>
              </a:prstGeom>
              <a:blipFill>
                <a:blip r:embed="rId7"/>
                <a:stretch>
                  <a:fillRect/>
                </a:stretch>
              </a:blipFill>
              <a:ln w="15875">
                <a:solidFill>
                  <a:schemeClr val="bg1">
                    <a:lumMod val="95000"/>
                  </a:schemeClr>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EDC78C79-D131-45B5-A3EC-A030E06105EC}"/>
              </a:ext>
            </a:extLst>
          </p:cNvPr>
          <p:cNvCxnSpPr>
            <a:cxnSpLocks/>
            <a:endCxn id="19" idx="0"/>
          </p:cNvCxnSpPr>
          <p:nvPr/>
        </p:nvCxnSpPr>
        <p:spPr>
          <a:xfrm>
            <a:off x="3163779" y="4713035"/>
            <a:ext cx="0" cy="66319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518E2ED-78EA-402E-B55A-94F4C485567C}"/>
              </a:ext>
            </a:extLst>
          </p:cNvPr>
          <p:cNvSpPr txBox="1"/>
          <p:nvPr/>
        </p:nvSpPr>
        <p:spPr>
          <a:xfrm>
            <a:off x="5004452" y="1302713"/>
            <a:ext cx="6738498" cy="1107996"/>
          </a:xfrm>
          <a:prstGeom prst="rect">
            <a:avLst/>
          </a:prstGeom>
          <a:noFill/>
        </p:spPr>
        <p:txBody>
          <a:bodyPr wrap="square" lIns="0" tIns="0" rIns="0" bIns="0" rtlCol="0">
            <a:spAutoFit/>
          </a:bodyPr>
          <a:lstStyle/>
          <a:p>
            <a:r>
              <a:rPr lang="en-US" sz="2400" dirty="0">
                <a:solidFill>
                  <a:schemeClr val="bg1"/>
                </a:solidFill>
              </a:rPr>
              <a:t>When two nodes are connected via an undirected path; the path breaks in presence of an evidence node</a:t>
            </a:r>
          </a:p>
        </p:txBody>
      </p:sp>
      <p:sp>
        <p:nvSpPr>
          <p:cNvPr id="23" name="TextBox 22">
            <a:extLst>
              <a:ext uri="{FF2B5EF4-FFF2-40B4-BE49-F238E27FC236}">
                <a16:creationId xmlns:a16="http://schemas.microsoft.com/office/drawing/2014/main" id="{F74F6EB2-8C08-4BCC-9904-A69906C8F17A}"/>
              </a:ext>
            </a:extLst>
          </p:cNvPr>
          <p:cNvSpPr txBox="1"/>
          <p:nvPr/>
        </p:nvSpPr>
        <p:spPr>
          <a:xfrm>
            <a:off x="5004452" y="3936635"/>
            <a:ext cx="6738498" cy="738664"/>
          </a:xfrm>
          <a:prstGeom prst="rect">
            <a:avLst/>
          </a:prstGeom>
          <a:noFill/>
        </p:spPr>
        <p:txBody>
          <a:bodyPr wrap="square" lIns="0" tIns="0" rIns="0" bIns="0" rtlCol="0">
            <a:spAutoFit/>
          </a:bodyPr>
          <a:lstStyle/>
          <a:p>
            <a:r>
              <a:rPr lang="en-US" sz="2400" dirty="0">
                <a:solidFill>
                  <a:schemeClr val="bg1"/>
                </a:solidFill>
              </a:rPr>
              <a:t>When evidence node in a V-structure is not observed</a:t>
            </a:r>
          </a:p>
        </p:txBody>
      </p:sp>
    </p:spTree>
    <p:extLst>
      <p:ext uri="{BB962C8B-B14F-4D97-AF65-F5344CB8AC3E}">
        <p14:creationId xmlns:p14="http://schemas.microsoft.com/office/powerpoint/2010/main" val="416010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0F7-EDCA-4115-A330-F7A4756B1FDC}"/>
              </a:ext>
            </a:extLst>
          </p:cNvPr>
          <p:cNvSpPr>
            <a:spLocks noGrp="1"/>
          </p:cNvSpPr>
          <p:nvPr>
            <p:ph type="title"/>
          </p:nvPr>
        </p:nvSpPr>
        <p:spPr/>
        <p:txBody>
          <a:bodyPr>
            <a:normAutofit fontScale="90000"/>
          </a:bodyPr>
          <a:lstStyle/>
          <a:p>
            <a:r>
              <a:rPr lang="en-US" dirty="0"/>
              <a:t>Path Patterns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D09632-2FCE-4F93-9925-F759FB2D96FC}"/>
                  </a:ext>
                </a:extLst>
              </p:cNvPr>
              <p:cNvSpPr>
                <a:spLocks noGrp="1"/>
              </p:cNvSpPr>
              <p:nvPr>
                <p:ph idx="1"/>
              </p:nvPr>
            </p:nvSpPr>
            <p:spPr>
              <a:xfrm>
                <a:off x="854765" y="1145310"/>
                <a:ext cx="6148935" cy="5211857"/>
              </a:xfrm>
            </p:spPr>
            <p:txBody>
              <a:bodyPr/>
              <a:lstStyle/>
              <a:p>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𝑍</m:t>
                    </m:r>
                  </m:oMath>
                </a14:m>
                <a:r>
                  <a:rPr lang="en-US" sz="2400" dirty="0"/>
                  <a:t> ??</a:t>
                </a:r>
              </a:p>
              <a:p>
                <a:pPr lvl="1"/>
                <a:r>
                  <a:rPr lang="en-US" sz="2000" dirty="0"/>
                  <a:t>Yes. If X and Y are “d-separated” by Z</a:t>
                </a:r>
              </a:p>
              <a:p>
                <a:pPr lvl="1"/>
                <a:r>
                  <a:rPr lang="en-US" sz="2000" dirty="0"/>
                  <a:t>If no active path considering all (undirected) paths from X to Y then independent</a:t>
                </a:r>
              </a:p>
              <a:p>
                <a:r>
                  <a:rPr lang="en-US" sz="2400" dirty="0"/>
                  <a:t>A path is active if each triple is active</a:t>
                </a:r>
              </a:p>
              <a:p>
                <a:pPr lvl="1"/>
                <a:r>
                  <a:rPr lang="en-US" sz="2000" dirty="0"/>
                  <a:t>Causal chain (X</a:t>
                </a:r>
                <a:r>
                  <a:rPr lang="en-US" sz="2000" dirty="0">
                    <a:sym typeface="Wingdings" panose="05000000000000000000" pitchFamily="2" charset="2"/>
                  </a:rPr>
                  <a:t>YZ</a:t>
                </a:r>
                <a:r>
                  <a:rPr lang="en-US" sz="2000" dirty="0"/>
                  <a:t>)</a:t>
                </a:r>
              </a:p>
              <a:p>
                <a:pPr lvl="1"/>
                <a:r>
                  <a:rPr lang="en-US" sz="2000" dirty="0"/>
                  <a:t>Common cause (X</a:t>
                </a:r>
                <a:r>
                  <a:rPr lang="en-US" sz="2000" dirty="0">
                    <a:sym typeface="Wingdings" panose="05000000000000000000" pitchFamily="2" charset="2"/>
                  </a:rPr>
                  <a:t>YZ</a:t>
                </a:r>
                <a:r>
                  <a:rPr lang="en-US" sz="2000" dirty="0"/>
                  <a:t>)</a:t>
                </a:r>
              </a:p>
              <a:p>
                <a:pPr lvl="1"/>
                <a:r>
                  <a:rPr lang="en-US" sz="2000" dirty="0"/>
                  <a:t>Common effect (X</a:t>
                </a:r>
                <a:r>
                  <a:rPr lang="en-US" sz="2000" dirty="0">
                    <a:sym typeface="Wingdings" panose="05000000000000000000" pitchFamily="2" charset="2"/>
                  </a:rPr>
                  <a:t>YZ</a:t>
                </a:r>
                <a:r>
                  <a:rPr lang="en-US" sz="2000" dirty="0"/>
                  <a:t>)</a:t>
                </a:r>
              </a:p>
            </p:txBody>
          </p:sp>
        </mc:Choice>
        <mc:Fallback xmlns="">
          <p:sp>
            <p:nvSpPr>
              <p:cNvPr id="3" name="Content Placeholder 2">
                <a:extLst>
                  <a:ext uri="{FF2B5EF4-FFF2-40B4-BE49-F238E27FC236}">
                    <a16:creationId xmlns:a16="http://schemas.microsoft.com/office/drawing/2014/main" id="{FDD09632-2FCE-4F93-9925-F759FB2D96FC}"/>
                  </a:ext>
                </a:extLst>
              </p:cNvPr>
              <p:cNvSpPr>
                <a:spLocks noGrp="1" noRot="1" noChangeAspect="1" noMove="1" noResize="1" noEditPoints="1" noAdjustHandles="1" noChangeArrowheads="1" noChangeShapeType="1" noTextEdit="1"/>
              </p:cNvSpPr>
              <p:nvPr>
                <p:ph idx="1"/>
              </p:nvPr>
            </p:nvSpPr>
            <p:spPr>
              <a:xfrm>
                <a:off x="854765" y="1145310"/>
                <a:ext cx="6148935" cy="5211857"/>
              </a:xfrm>
              <a:blipFill>
                <a:blip r:embed="rId2"/>
                <a:stretch>
                  <a:fillRect l="-13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530355-1172-4DC2-8E63-1960046C1E5C}"/>
              </a:ext>
            </a:extLst>
          </p:cNvPr>
          <p:cNvSpPr>
            <a:spLocks noGrp="1"/>
          </p:cNvSpPr>
          <p:nvPr>
            <p:ph type="sldNum" sz="quarter" idx="12"/>
          </p:nvPr>
        </p:nvSpPr>
        <p:spPr/>
        <p:txBody>
          <a:bodyPr/>
          <a:lstStyle/>
          <a:p>
            <a:fld id="{FF2BD96E-3838-45D2-9031-D3AF67C920A5}" type="slidenum">
              <a:rPr lang="en-US" smtClean="0"/>
              <a:pPr/>
              <a:t>42</a:t>
            </a:fld>
            <a:r>
              <a:rPr lang="en-US"/>
              <a:t> </a:t>
            </a:r>
            <a:endParaRPr lang="en-US" dirty="0"/>
          </a:p>
        </p:txBody>
      </p:sp>
      <p:grpSp>
        <p:nvGrpSpPr>
          <p:cNvPr id="10" name="Group 9">
            <a:extLst>
              <a:ext uri="{FF2B5EF4-FFF2-40B4-BE49-F238E27FC236}">
                <a16:creationId xmlns:a16="http://schemas.microsoft.com/office/drawing/2014/main" id="{6C85A018-5FC8-41C5-B3FE-C70380CBA067}"/>
              </a:ext>
            </a:extLst>
          </p:cNvPr>
          <p:cNvGrpSpPr/>
          <p:nvPr/>
        </p:nvGrpSpPr>
        <p:grpSpPr>
          <a:xfrm>
            <a:off x="7126103" y="1685488"/>
            <a:ext cx="1987701" cy="424666"/>
            <a:chOff x="6231655" y="1699847"/>
            <a:chExt cx="3098513" cy="663192"/>
          </a:xfrm>
        </p:grpSpPr>
        <p:sp>
          <p:nvSpPr>
            <p:cNvPr id="18" name="Oval 17">
              <a:extLst>
                <a:ext uri="{FF2B5EF4-FFF2-40B4-BE49-F238E27FC236}">
                  <a16:creationId xmlns:a16="http://schemas.microsoft.com/office/drawing/2014/main" id="{0E0738AF-731F-4F5A-B60D-ED52DD5B8BD7}"/>
                </a:ext>
              </a:extLst>
            </p:cNvPr>
            <p:cNvSpPr/>
            <p:nvPr/>
          </p:nvSpPr>
          <p:spPr>
            <a:xfrm>
              <a:off x="6231655" y="1699847"/>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5797168-632E-430D-B4D7-F46B923478F5}"/>
                </a:ext>
              </a:extLst>
            </p:cNvPr>
            <p:cNvSpPr/>
            <p:nvPr/>
          </p:nvSpPr>
          <p:spPr>
            <a:xfrm>
              <a:off x="7435150"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48D7CCB2-9433-4E48-B9C3-091AFB7299BB}"/>
                </a:ext>
              </a:extLst>
            </p:cNvPr>
            <p:cNvCxnSpPr>
              <a:cxnSpLocks/>
            </p:cNvCxnSpPr>
            <p:nvPr/>
          </p:nvCxnSpPr>
          <p:spPr>
            <a:xfrm>
              <a:off x="6904896" y="2031443"/>
              <a:ext cx="530254"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FE7536B-0E66-4548-92E7-69ED976564AA}"/>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5527E075-2605-483B-9050-0EE0BB568C93}"/>
                </a:ext>
              </a:extLst>
            </p:cNvPr>
            <p:cNvCxnSpPr>
              <a:cxnSpLocks/>
            </p:cNvCxnSpPr>
            <p:nvPr/>
          </p:nvCxnSpPr>
          <p:spPr>
            <a:xfrm>
              <a:off x="8108389" y="2031443"/>
              <a:ext cx="548540"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F6595C6-2DC3-48AB-BA62-F0DAA7A91517}"/>
              </a:ext>
            </a:extLst>
          </p:cNvPr>
          <p:cNvGrpSpPr/>
          <p:nvPr/>
        </p:nvGrpSpPr>
        <p:grpSpPr>
          <a:xfrm>
            <a:off x="9869024" y="1665392"/>
            <a:ext cx="1987701" cy="424666"/>
            <a:chOff x="6231655" y="1699847"/>
            <a:chExt cx="3098513" cy="663192"/>
          </a:xfrm>
        </p:grpSpPr>
        <p:sp>
          <p:nvSpPr>
            <p:cNvPr id="30" name="Oval 29">
              <a:extLst>
                <a:ext uri="{FF2B5EF4-FFF2-40B4-BE49-F238E27FC236}">
                  <a16:creationId xmlns:a16="http://schemas.microsoft.com/office/drawing/2014/main" id="{BC82453F-1157-4861-B7CE-6FEA261E6EC5}"/>
                </a:ext>
              </a:extLst>
            </p:cNvPr>
            <p:cNvSpPr/>
            <p:nvPr/>
          </p:nvSpPr>
          <p:spPr>
            <a:xfrm>
              <a:off x="6231655" y="1699847"/>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C8074CE-7791-4760-B2D9-EF1034269865}"/>
                </a:ext>
              </a:extLst>
            </p:cNvPr>
            <p:cNvSpPr/>
            <p:nvPr/>
          </p:nvSpPr>
          <p:spPr>
            <a:xfrm>
              <a:off x="7435150"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DDFFEA13-DBD3-4BAF-A49D-8F3DB23ECBB1}"/>
                </a:ext>
              </a:extLst>
            </p:cNvPr>
            <p:cNvCxnSpPr>
              <a:cxnSpLocks/>
            </p:cNvCxnSpPr>
            <p:nvPr/>
          </p:nvCxnSpPr>
          <p:spPr>
            <a:xfrm>
              <a:off x="6904896" y="2031443"/>
              <a:ext cx="530254"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F1B82DD-E737-4984-9B4D-25526FDEC75F}"/>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E4A5F734-16DD-4603-A9CE-5100C38158C7}"/>
                </a:ext>
              </a:extLst>
            </p:cNvPr>
            <p:cNvCxnSpPr>
              <a:cxnSpLocks/>
            </p:cNvCxnSpPr>
            <p:nvPr/>
          </p:nvCxnSpPr>
          <p:spPr>
            <a:xfrm>
              <a:off x="8108389" y="2031443"/>
              <a:ext cx="548540" cy="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DC22EEDA-0127-4FFB-8FC6-4B624C2C5A63}"/>
              </a:ext>
            </a:extLst>
          </p:cNvPr>
          <p:cNvGrpSpPr/>
          <p:nvPr/>
        </p:nvGrpSpPr>
        <p:grpSpPr>
          <a:xfrm>
            <a:off x="7123657" y="2338680"/>
            <a:ext cx="2047989" cy="955498"/>
            <a:chOff x="6137677" y="870858"/>
            <a:chExt cx="3192491" cy="1492181"/>
          </a:xfrm>
        </p:grpSpPr>
        <p:sp>
          <p:nvSpPr>
            <p:cNvPr id="36" name="Oval 35">
              <a:extLst>
                <a:ext uri="{FF2B5EF4-FFF2-40B4-BE49-F238E27FC236}">
                  <a16:creationId xmlns:a16="http://schemas.microsoft.com/office/drawing/2014/main" id="{66474BDB-7A42-4D7D-B3BC-85176D84CDA4}"/>
                </a:ext>
              </a:extLst>
            </p:cNvPr>
            <p:cNvSpPr/>
            <p:nvPr/>
          </p:nvSpPr>
          <p:spPr>
            <a:xfrm>
              <a:off x="6137677" y="1699847"/>
              <a:ext cx="673240" cy="66318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95A32D7F-4B1B-4E34-94CB-3C6BAEBD4296}"/>
                </a:ext>
              </a:extLst>
            </p:cNvPr>
            <p:cNvSpPr/>
            <p:nvPr/>
          </p:nvSpPr>
          <p:spPr>
            <a:xfrm>
              <a:off x="7344984" y="870858"/>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3C6C6B09-2869-43B0-BE4A-AC1485F77A5C}"/>
                </a:ext>
              </a:extLst>
            </p:cNvPr>
            <p:cNvCxnSpPr>
              <a:cxnSpLocks/>
              <a:stCxn id="37" idx="3"/>
              <a:endCxn id="36" idx="7"/>
            </p:cNvCxnSpPr>
            <p:nvPr/>
          </p:nvCxnSpPr>
          <p:spPr>
            <a:xfrm flipH="1">
              <a:off x="6712324" y="1436928"/>
              <a:ext cx="731254" cy="36004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E7F8AD1-099E-455A-90F2-F718B8C5D50C}"/>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8B917D82-AD1A-4415-B9C6-FBA54301B524}"/>
                </a:ext>
              </a:extLst>
            </p:cNvPr>
            <p:cNvCxnSpPr>
              <a:cxnSpLocks/>
              <a:stCxn id="37" idx="5"/>
              <a:endCxn id="39" idx="1"/>
            </p:cNvCxnSpPr>
            <p:nvPr/>
          </p:nvCxnSpPr>
          <p:spPr>
            <a:xfrm>
              <a:off x="7919629" y="1436928"/>
              <a:ext cx="835893" cy="36004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3429E4A-4C5F-45DC-AB78-FDBE8DB85E70}"/>
              </a:ext>
            </a:extLst>
          </p:cNvPr>
          <p:cNvGrpSpPr/>
          <p:nvPr/>
        </p:nvGrpSpPr>
        <p:grpSpPr>
          <a:xfrm>
            <a:off x="9833015" y="2391763"/>
            <a:ext cx="2047989" cy="955498"/>
            <a:chOff x="6137677" y="870858"/>
            <a:chExt cx="3192491" cy="1492181"/>
          </a:xfrm>
        </p:grpSpPr>
        <p:sp>
          <p:nvSpPr>
            <p:cNvPr id="48" name="Oval 47">
              <a:extLst>
                <a:ext uri="{FF2B5EF4-FFF2-40B4-BE49-F238E27FC236}">
                  <a16:creationId xmlns:a16="http://schemas.microsoft.com/office/drawing/2014/main" id="{500A9892-3DA7-4B66-B1FC-9E560E250BB5}"/>
                </a:ext>
              </a:extLst>
            </p:cNvPr>
            <p:cNvSpPr/>
            <p:nvPr/>
          </p:nvSpPr>
          <p:spPr>
            <a:xfrm>
              <a:off x="6137677" y="1699847"/>
              <a:ext cx="673240" cy="66318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D6F87265-A053-4C45-B452-C971EF07293F}"/>
                </a:ext>
              </a:extLst>
            </p:cNvPr>
            <p:cNvSpPr/>
            <p:nvPr/>
          </p:nvSpPr>
          <p:spPr>
            <a:xfrm>
              <a:off x="7344984" y="870858"/>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FC576B05-F899-4B7F-AD77-DF5BBB4A4DC1}"/>
                </a:ext>
              </a:extLst>
            </p:cNvPr>
            <p:cNvCxnSpPr>
              <a:cxnSpLocks/>
              <a:stCxn id="49" idx="3"/>
              <a:endCxn id="48" idx="7"/>
            </p:cNvCxnSpPr>
            <p:nvPr/>
          </p:nvCxnSpPr>
          <p:spPr>
            <a:xfrm flipH="1">
              <a:off x="6712324" y="1436928"/>
              <a:ext cx="731254" cy="36004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F7DEE6CE-7685-4917-B898-4F0A3A16EF93}"/>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47E52279-5679-43B6-AE23-37521CAFAC5A}"/>
                </a:ext>
              </a:extLst>
            </p:cNvPr>
            <p:cNvCxnSpPr>
              <a:cxnSpLocks/>
              <a:stCxn id="49" idx="5"/>
              <a:endCxn id="51" idx="1"/>
            </p:cNvCxnSpPr>
            <p:nvPr/>
          </p:nvCxnSpPr>
          <p:spPr>
            <a:xfrm>
              <a:off x="7919629" y="1436928"/>
              <a:ext cx="835893" cy="36004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2274914D-1A98-4B95-9AEA-3B3B65596F0F}"/>
              </a:ext>
            </a:extLst>
          </p:cNvPr>
          <p:cNvSpPr/>
          <p:nvPr/>
        </p:nvSpPr>
        <p:spPr>
          <a:xfrm>
            <a:off x="10614254" y="2388069"/>
            <a:ext cx="431885" cy="424666"/>
          </a:xfrm>
          <a:prstGeom prst="ellipse">
            <a:avLst/>
          </a:prstGeom>
          <a:solidFill>
            <a:srgbClr val="FF00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C692767A-51C8-4A0A-A6A7-F4D6F644EBCF}"/>
              </a:ext>
            </a:extLst>
          </p:cNvPr>
          <p:cNvGrpSpPr/>
          <p:nvPr/>
        </p:nvGrpSpPr>
        <p:grpSpPr>
          <a:xfrm>
            <a:off x="7163925" y="3679676"/>
            <a:ext cx="2047989" cy="948910"/>
            <a:chOff x="6137677" y="1699847"/>
            <a:chExt cx="3192491" cy="1481893"/>
          </a:xfrm>
        </p:grpSpPr>
        <p:sp>
          <p:nvSpPr>
            <p:cNvPr id="55" name="Oval 54">
              <a:extLst>
                <a:ext uri="{FF2B5EF4-FFF2-40B4-BE49-F238E27FC236}">
                  <a16:creationId xmlns:a16="http://schemas.microsoft.com/office/drawing/2014/main" id="{5F113470-D9E8-4FA7-B2D7-BBCCADEF94B3}"/>
                </a:ext>
              </a:extLst>
            </p:cNvPr>
            <p:cNvSpPr/>
            <p:nvPr/>
          </p:nvSpPr>
          <p:spPr>
            <a:xfrm>
              <a:off x="6137677" y="1699847"/>
              <a:ext cx="673240" cy="66318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A546823-76F7-432D-9518-E39D91BC6296}"/>
                </a:ext>
              </a:extLst>
            </p:cNvPr>
            <p:cNvSpPr/>
            <p:nvPr/>
          </p:nvSpPr>
          <p:spPr>
            <a:xfrm>
              <a:off x="7419899" y="2518548"/>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Arrow Connector 56">
              <a:extLst>
                <a:ext uri="{FF2B5EF4-FFF2-40B4-BE49-F238E27FC236}">
                  <a16:creationId xmlns:a16="http://schemas.microsoft.com/office/drawing/2014/main" id="{3579BF0E-AF85-45BE-925A-4311E23AECB8}"/>
                </a:ext>
              </a:extLst>
            </p:cNvPr>
            <p:cNvCxnSpPr>
              <a:cxnSpLocks/>
              <a:stCxn id="56" idx="2"/>
              <a:endCxn id="55" idx="5"/>
            </p:cNvCxnSpPr>
            <p:nvPr/>
          </p:nvCxnSpPr>
          <p:spPr>
            <a:xfrm flipH="1" flipV="1">
              <a:off x="6712324" y="2265909"/>
              <a:ext cx="707575" cy="584235"/>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A9E5D8D-3F77-4C21-BF64-87DBD496CECC}"/>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A4414B9D-251C-4ECD-936A-C869047D8A94}"/>
                </a:ext>
              </a:extLst>
            </p:cNvPr>
            <p:cNvCxnSpPr>
              <a:cxnSpLocks/>
              <a:stCxn id="56" idx="6"/>
              <a:endCxn id="58" idx="3"/>
            </p:cNvCxnSpPr>
            <p:nvPr/>
          </p:nvCxnSpPr>
          <p:spPr>
            <a:xfrm flipV="1">
              <a:off x="8093138" y="2265917"/>
              <a:ext cx="662385" cy="584227"/>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68" name="Oval 67">
            <a:extLst>
              <a:ext uri="{FF2B5EF4-FFF2-40B4-BE49-F238E27FC236}">
                <a16:creationId xmlns:a16="http://schemas.microsoft.com/office/drawing/2014/main" id="{61D3EE3C-2F25-4387-8EC4-80A4F9D314E3}"/>
              </a:ext>
            </a:extLst>
          </p:cNvPr>
          <p:cNvSpPr/>
          <p:nvPr/>
        </p:nvSpPr>
        <p:spPr>
          <a:xfrm>
            <a:off x="7986782" y="4204106"/>
            <a:ext cx="431885" cy="424666"/>
          </a:xfrm>
          <a:prstGeom prst="ellipse">
            <a:avLst/>
          </a:prstGeom>
          <a:solidFill>
            <a:srgbClr val="FF00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F347BA7-E4E3-4E94-A73B-E6E0AD90E5CD}"/>
              </a:ext>
            </a:extLst>
          </p:cNvPr>
          <p:cNvSpPr/>
          <p:nvPr/>
        </p:nvSpPr>
        <p:spPr>
          <a:xfrm>
            <a:off x="10644340" y="1663597"/>
            <a:ext cx="431885" cy="424666"/>
          </a:xfrm>
          <a:prstGeom prst="ellipse">
            <a:avLst/>
          </a:prstGeom>
          <a:solidFill>
            <a:srgbClr val="FF00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BEEC03E7-7662-4BA3-BCE7-10F4D8B3AA7C}"/>
              </a:ext>
            </a:extLst>
          </p:cNvPr>
          <p:cNvGrpSpPr/>
          <p:nvPr/>
        </p:nvGrpSpPr>
        <p:grpSpPr>
          <a:xfrm>
            <a:off x="7228616" y="4500977"/>
            <a:ext cx="2047989" cy="948910"/>
            <a:chOff x="6137677" y="1699847"/>
            <a:chExt cx="3192491" cy="1481893"/>
          </a:xfrm>
        </p:grpSpPr>
        <p:sp>
          <p:nvSpPr>
            <p:cNvPr id="70" name="Oval 69">
              <a:extLst>
                <a:ext uri="{FF2B5EF4-FFF2-40B4-BE49-F238E27FC236}">
                  <a16:creationId xmlns:a16="http://schemas.microsoft.com/office/drawing/2014/main" id="{449D355B-8A73-4254-9E88-5AD1E5FFEFEE}"/>
                </a:ext>
              </a:extLst>
            </p:cNvPr>
            <p:cNvSpPr/>
            <p:nvPr/>
          </p:nvSpPr>
          <p:spPr>
            <a:xfrm>
              <a:off x="6137677" y="1699847"/>
              <a:ext cx="673240" cy="66318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D679EB65-DC86-4894-8D19-C648CC2A839F}"/>
                </a:ext>
              </a:extLst>
            </p:cNvPr>
            <p:cNvSpPr/>
            <p:nvPr/>
          </p:nvSpPr>
          <p:spPr>
            <a:xfrm>
              <a:off x="7419899" y="2518548"/>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Arrow Connector 71">
              <a:extLst>
                <a:ext uri="{FF2B5EF4-FFF2-40B4-BE49-F238E27FC236}">
                  <a16:creationId xmlns:a16="http://schemas.microsoft.com/office/drawing/2014/main" id="{8B85FE25-FA8F-42D7-88CB-A2FDAF6B48DA}"/>
                </a:ext>
              </a:extLst>
            </p:cNvPr>
            <p:cNvCxnSpPr>
              <a:cxnSpLocks/>
              <a:stCxn id="71" idx="2"/>
              <a:endCxn id="70" idx="5"/>
            </p:cNvCxnSpPr>
            <p:nvPr/>
          </p:nvCxnSpPr>
          <p:spPr>
            <a:xfrm flipH="1" flipV="1">
              <a:off x="6712324" y="2265909"/>
              <a:ext cx="707575" cy="584235"/>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A361A79B-CAE1-494B-9C2D-737ABF6C4A94}"/>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Arrow Connector 73">
              <a:extLst>
                <a:ext uri="{FF2B5EF4-FFF2-40B4-BE49-F238E27FC236}">
                  <a16:creationId xmlns:a16="http://schemas.microsoft.com/office/drawing/2014/main" id="{2E2B6A26-E3D7-4A94-AF81-76E5F3849C82}"/>
                </a:ext>
              </a:extLst>
            </p:cNvPr>
            <p:cNvCxnSpPr>
              <a:cxnSpLocks/>
              <a:stCxn id="71" idx="6"/>
              <a:endCxn id="73" idx="3"/>
            </p:cNvCxnSpPr>
            <p:nvPr/>
          </p:nvCxnSpPr>
          <p:spPr>
            <a:xfrm flipV="1">
              <a:off x="8093138" y="2265917"/>
              <a:ext cx="662385" cy="584227"/>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5871430-EBFB-40ED-8E1A-DBE78136923E}"/>
              </a:ext>
            </a:extLst>
          </p:cNvPr>
          <p:cNvGrpSpPr/>
          <p:nvPr/>
        </p:nvGrpSpPr>
        <p:grpSpPr>
          <a:xfrm>
            <a:off x="9869024" y="3674966"/>
            <a:ext cx="2047989" cy="948910"/>
            <a:chOff x="6137677" y="1699847"/>
            <a:chExt cx="3192491" cy="1481893"/>
          </a:xfrm>
        </p:grpSpPr>
        <p:sp>
          <p:nvSpPr>
            <p:cNvPr id="76" name="Oval 75">
              <a:extLst>
                <a:ext uri="{FF2B5EF4-FFF2-40B4-BE49-F238E27FC236}">
                  <a16:creationId xmlns:a16="http://schemas.microsoft.com/office/drawing/2014/main" id="{6945E176-AA3A-4398-A9B1-EDD800C5060F}"/>
                </a:ext>
              </a:extLst>
            </p:cNvPr>
            <p:cNvSpPr/>
            <p:nvPr/>
          </p:nvSpPr>
          <p:spPr>
            <a:xfrm>
              <a:off x="6137677" y="1699847"/>
              <a:ext cx="673240" cy="66318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26EAC417-8C2C-425B-8DA9-BE37EEF09223}"/>
                </a:ext>
              </a:extLst>
            </p:cNvPr>
            <p:cNvSpPr/>
            <p:nvPr/>
          </p:nvSpPr>
          <p:spPr>
            <a:xfrm>
              <a:off x="7419899" y="2518548"/>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id="{F940F6C6-D48C-4D48-84A0-805266975A90}"/>
                </a:ext>
              </a:extLst>
            </p:cNvPr>
            <p:cNvCxnSpPr>
              <a:cxnSpLocks/>
              <a:stCxn id="77" idx="2"/>
              <a:endCxn id="76" idx="5"/>
            </p:cNvCxnSpPr>
            <p:nvPr/>
          </p:nvCxnSpPr>
          <p:spPr>
            <a:xfrm flipH="1" flipV="1">
              <a:off x="6712324" y="2265909"/>
              <a:ext cx="707575" cy="584235"/>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08BB0CA-3E3F-48F3-A8AE-CF9C8525481A}"/>
                </a:ext>
              </a:extLst>
            </p:cNvPr>
            <p:cNvSpPr/>
            <p:nvPr/>
          </p:nvSpPr>
          <p:spPr>
            <a:xfrm>
              <a:off x="8656929" y="1699847"/>
              <a:ext cx="673239"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E0E5C246-494C-472B-A0D9-1B015E2849DB}"/>
                </a:ext>
              </a:extLst>
            </p:cNvPr>
            <p:cNvCxnSpPr>
              <a:cxnSpLocks/>
              <a:stCxn id="77" idx="6"/>
              <a:endCxn id="79" idx="3"/>
            </p:cNvCxnSpPr>
            <p:nvPr/>
          </p:nvCxnSpPr>
          <p:spPr>
            <a:xfrm flipV="1">
              <a:off x="8093138" y="2265917"/>
              <a:ext cx="662385" cy="584227"/>
            </a:xfrm>
            <a:prstGeom prst="straightConnector1">
              <a:avLst/>
            </a:prstGeom>
            <a:ln w="15875">
              <a:solidFill>
                <a:schemeClr val="bg1">
                  <a:lumMod val="9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81" name="Oval 80">
            <a:extLst>
              <a:ext uri="{FF2B5EF4-FFF2-40B4-BE49-F238E27FC236}">
                <a16:creationId xmlns:a16="http://schemas.microsoft.com/office/drawing/2014/main" id="{06FC7352-E14B-41DB-BD33-2CFEAE0C044E}"/>
              </a:ext>
            </a:extLst>
          </p:cNvPr>
          <p:cNvSpPr/>
          <p:nvPr/>
        </p:nvSpPr>
        <p:spPr>
          <a:xfrm>
            <a:off x="8103128" y="6292624"/>
            <a:ext cx="431884" cy="424666"/>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0A72DA48-BC6E-44F1-8412-4555AB2D4865}"/>
              </a:ext>
            </a:extLst>
          </p:cNvPr>
          <p:cNvSpPr/>
          <p:nvPr/>
        </p:nvSpPr>
        <p:spPr>
          <a:xfrm>
            <a:off x="8095249" y="5446207"/>
            <a:ext cx="335318" cy="864158"/>
          </a:xfrm>
          <a:custGeom>
            <a:avLst/>
            <a:gdLst>
              <a:gd name="connsiteX0" fmla="*/ 174544 w 335318"/>
              <a:gd name="connsiteY0" fmla="*/ 0 h 864158"/>
              <a:gd name="connsiteX1" fmla="*/ 84109 w 335318"/>
              <a:gd name="connsiteY1" fmla="*/ 50241 h 864158"/>
              <a:gd name="connsiteX2" fmla="*/ 53964 w 335318"/>
              <a:gd name="connsiteY2" fmla="*/ 60290 h 864158"/>
              <a:gd name="connsiteX3" fmla="*/ 43916 w 335318"/>
              <a:gd name="connsiteY3" fmla="*/ 221063 h 864158"/>
              <a:gd name="connsiteX4" fmla="*/ 295125 w 335318"/>
              <a:gd name="connsiteY4" fmla="*/ 231112 h 864158"/>
              <a:gd name="connsiteX5" fmla="*/ 325270 w 335318"/>
              <a:gd name="connsiteY5" fmla="*/ 251208 h 864158"/>
              <a:gd name="connsiteX6" fmla="*/ 305173 w 335318"/>
              <a:gd name="connsiteY6" fmla="*/ 291402 h 864158"/>
              <a:gd name="connsiteX7" fmla="*/ 275028 w 335318"/>
              <a:gd name="connsiteY7" fmla="*/ 331595 h 864158"/>
              <a:gd name="connsiteX8" fmla="*/ 184593 w 335318"/>
              <a:gd name="connsiteY8" fmla="*/ 381837 h 864158"/>
              <a:gd name="connsiteX9" fmla="*/ 124303 w 335318"/>
              <a:gd name="connsiteY9" fmla="*/ 422030 h 864158"/>
              <a:gd name="connsiteX10" fmla="*/ 94158 w 335318"/>
              <a:gd name="connsiteY10" fmla="*/ 442127 h 864158"/>
              <a:gd name="connsiteX11" fmla="*/ 64013 w 335318"/>
              <a:gd name="connsiteY11" fmla="*/ 452175 h 864158"/>
              <a:gd name="connsiteX12" fmla="*/ 33867 w 335318"/>
              <a:gd name="connsiteY12" fmla="*/ 492369 h 864158"/>
              <a:gd name="connsiteX13" fmla="*/ 84109 w 335318"/>
              <a:gd name="connsiteY13" fmla="*/ 542611 h 864158"/>
              <a:gd name="connsiteX14" fmla="*/ 114254 w 335318"/>
              <a:gd name="connsiteY14" fmla="*/ 552659 h 864158"/>
              <a:gd name="connsiteX15" fmla="*/ 335318 w 335318"/>
              <a:gd name="connsiteY15" fmla="*/ 562707 h 864158"/>
              <a:gd name="connsiteX16" fmla="*/ 305173 w 335318"/>
              <a:gd name="connsiteY16" fmla="*/ 643094 h 864158"/>
              <a:gd name="connsiteX17" fmla="*/ 264980 w 335318"/>
              <a:gd name="connsiteY17" fmla="*/ 653142 h 864158"/>
              <a:gd name="connsiteX18" fmla="*/ 234835 w 335318"/>
              <a:gd name="connsiteY18" fmla="*/ 673239 h 864158"/>
              <a:gd name="connsiteX19" fmla="*/ 164496 w 335318"/>
              <a:gd name="connsiteY19" fmla="*/ 693336 h 864158"/>
              <a:gd name="connsiteX20" fmla="*/ 134351 w 335318"/>
              <a:gd name="connsiteY20" fmla="*/ 763674 h 864158"/>
              <a:gd name="connsiteX21" fmla="*/ 134351 w 335318"/>
              <a:gd name="connsiteY21" fmla="*/ 864158 h 86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5318" h="864158">
                <a:moveTo>
                  <a:pt x="174544" y="0"/>
                </a:moveTo>
                <a:cubicBezTo>
                  <a:pt x="142773" y="19063"/>
                  <a:pt x="117754" y="35822"/>
                  <a:pt x="84109" y="50241"/>
                </a:cubicBezTo>
                <a:cubicBezTo>
                  <a:pt x="74373" y="54413"/>
                  <a:pt x="64012" y="56940"/>
                  <a:pt x="53964" y="60290"/>
                </a:cubicBezTo>
                <a:cubicBezTo>
                  <a:pt x="34165" y="89989"/>
                  <a:pt x="-50779" y="183861"/>
                  <a:pt x="43916" y="221063"/>
                </a:cubicBezTo>
                <a:cubicBezTo>
                  <a:pt x="121916" y="251706"/>
                  <a:pt x="211389" y="227762"/>
                  <a:pt x="295125" y="231112"/>
                </a:cubicBezTo>
                <a:cubicBezTo>
                  <a:pt x="305173" y="237811"/>
                  <a:pt x="323285" y="239296"/>
                  <a:pt x="325270" y="251208"/>
                </a:cubicBezTo>
                <a:cubicBezTo>
                  <a:pt x="327733" y="265984"/>
                  <a:pt x="313112" y="278699"/>
                  <a:pt x="305173" y="291402"/>
                </a:cubicBezTo>
                <a:cubicBezTo>
                  <a:pt x="296297" y="305604"/>
                  <a:pt x="287545" y="320469"/>
                  <a:pt x="275028" y="331595"/>
                </a:cubicBezTo>
                <a:cubicBezTo>
                  <a:pt x="233565" y="368451"/>
                  <a:pt x="225531" y="368191"/>
                  <a:pt x="184593" y="381837"/>
                </a:cubicBezTo>
                <a:lnTo>
                  <a:pt x="124303" y="422030"/>
                </a:lnTo>
                <a:cubicBezTo>
                  <a:pt x="114255" y="428729"/>
                  <a:pt x="105615" y="438308"/>
                  <a:pt x="94158" y="442127"/>
                </a:cubicBezTo>
                <a:lnTo>
                  <a:pt x="64013" y="452175"/>
                </a:lnTo>
                <a:cubicBezTo>
                  <a:pt x="53964" y="465573"/>
                  <a:pt x="37929" y="476121"/>
                  <a:pt x="33867" y="492369"/>
                </a:cubicBezTo>
                <a:cubicBezTo>
                  <a:pt x="21809" y="540600"/>
                  <a:pt x="55975" y="534572"/>
                  <a:pt x="84109" y="542611"/>
                </a:cubicBezTo>
                <a:cubicBezTo>
                  <a:pt x="94293" y="545521"/>
                  <a:pt x="103696" y="551814"/>
                  <a:pt x="114254" y="552659"/>
                </a:cubicBezTo>
                <a:cubicBezTo>
                  <a:pt x="187783" y="558541"/>
                  <a:pt x="261630" y="559358"/>
                  <a:pt x="335318" y="562707"/>
                </a:cubicBezTo>
                <a:cubicBezTo>
                  <a:pt x="325270" y="589503"/>
                  <a:pt x="322743" y="620504"/>
                  <a:pt x="305173" y="643094"/>
                </a:cubicBezTo>
                <a:cubicBezTo>
                  <a:pt x="296695" y="653995"/>
                  <a:pt x="277673" y="647702"/>
                  <a:pt x="264980" y="653142"/>
                </a:cubicBezTo>
                <a:cubicBezTo>
                  <a:pt x="253880" y="657899"/>
                  <a:pt x="245637" y="667838"/>
                  <a:pt x="234835" y="673239"/>
                </a:cubicBezTo>
                <a:cubicBezTo>
                  <a:pt x="220417" y="680448"/>
                  <a:pt x="177378" y="690116"/>
                  <a:pt x="164496" y="693336"/>
                </a:cubicBezTo>
                <a:cubicBezTo>
                  <a:pt x="158670" y="704988"/>
                  <a:pt x="135695" y="746199"/>
                  <a:pt x="134351" y="763674"/>
                </a:cubicBezTo>
                <a:cubicBezTo>
                  <a:pt x="131782" y="797070"/>
                  <a:pt x="134351" y="830663"/>
                  <a:pt x="134351" y="864158"/>
                </a:cubicBezTo>
              </a:path>
            </a:pathLst>
          </a:custGeom>
          <a:noFill/>
          <a:ln w="15875">
            <a:solidFill>
              <a:schemeClr val="bg1">
                <a:lumMod val="95000"/>
              </a:schemeClr>
            </a:solidFill>
            <a:prstDash val="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F5D2C9C-A4C4-4CEE-B204-F3D0458D4783}"/>
              </a:ext>
            </a:extLst>
          </p:cNvPr>
          <p:cNvSpPr/>
          <p:nvPr/>
        </p:nvSpPr>
        <p:spPr>
          <a:xfrm>
            <a:off x="8098990" y="6285791"/>
            <a:ext cx="431885" cy="424666"/>
          </a:xfrm>
          <a:prstGeom prst="ellipse">
            <a:avLst/>
          </a:prstGeom>
          <a:solidFill>
            <a:srgbClr val="FF00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5" name="Straight Connector 84">
            <a:extLst>
              <a:ext uri="{FF2B5EF4-FFF2-40B4-BE49-F238E27FC236}">
                <a16:creationId xmlns:a16="http://schemas.microsoft.com/office/drawing/2014/main" id="{1C2F9336-2167-4D46-9420-9B3CD9362137}"/>
              </a:ext>
            </a:extLst>
          </p:cNvPr>
          <p:cNvCxnSpPr/>
          <p:nvPr/>
        </p:nvCxnSpPr>
        <p:spPr>
          <a:xfrm>
            <a:off x="9405257" y="1215851"/>
            <a:ext cx="120580" cy="5094514"/>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E0053905-A8FC-4BA3-94F2-79587989E54E}"/>
              </a:ext>
            </a:extLst>
          </p:cNvPr>
          <p:cNvSpPr txBox="1"/>
          <p:nvPr/>
        </p:nvSpPr>
        <p:spPr>
          <a:xfrm>
            <a:off x="7349916" y="1068543"/>
            <a:ext cx="1648910" cy="310542"/>
          </a:xfrm>
          <a:prstGeom prst="rect">
            <a:avLst/>
          </a:prstGeom>
          <a:noFill/>
        </p:spPr>
        <p:txBody>
          <a:bodyPr wrap="square" lIns="0" tIns="0" rIns="0" bIns="0" rtlCol="0">
            <a:spAutoFit/>
          </a:bodyPr>
          <a:lstStyle/>
          <a:p>
            <a:r>
              <a:rPr lang="en-US" sz="2000" dirty="0">
                <a:solidFill>
                  <a:srgbClr val="8DD848"/>
                </a:solidFill>
              </a:rPr>
              <a:t>Active triples</a:t>
            </a:r>
          </a:p>
        </p:txBody>
      </p:sp>
      <p:sp>
        <p:nvSpPr>
          <p:cNvPr id="87" name="TextBox 86">
            <a:extLst>
              <a:ext uri="{FF2B5EF4-FFF2-40B4-BE49-F238E27FC236}">
                <a16:creationId xmlns:a16="http://schemas.microsoft.com/office/drawing/2014/main" id="{F4287448-1490-48EC-AE65-AE30C65AE0DE}"/>
              </a:ext>
            </a:extLst>
          </p:cNvPr>
          <p:cNvSpPr txBox="1"/>
          <p:nvPr/>
        </p:nvSpPr>
        <p:spPr>
          <a:xfrm>
            <a:off x="9960510" y="996782"/>
            <a:ext cx="2047269" cy="307777"/>
          </a:xfrm>
          <a:prstGeom prst="rect">
            <a:avLst/>
          </a:prstGeom>
          <a:noFill/>
        </p:spPr>
        <p:txBody>
          <a:bodyPr wrap="square" lIns="0" tIns="0" rIns="0" bIns="0" rtlCol="0">
            <a:spAutoFit/>
          </a:bodyPr>
          <a:lstStyle/>
          <a:p>
            <a:r>
              <a:rPr lang="en-US" sz="2000" dirty="0">
                <a:solidFill>
                  <a:srgbClr val="FF0000"/>
                </a:solidFill>
              </a:rPr>
              <a:t>Inactive triples</a:t>
            </a:r>
          </a:p>
        </p:txBody>
      </p:sp>
    </p:spTree>
    <p:extLst>
      <p:ext uri="{BB962C8B-B14F-4D97-AF65-F5344CB8AC3E}">
        <p14:creationId xmlns:p14="http://schemas.microsoft.com/office/powerpoint/2010/main" val="150893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23AE-204A-4D29-96B6-A928F2973E2B}"/>
              </a:ext>
            </a:extLst>
          </p:cNvPr>
          <p:cNvSpPr>
            <a:spLocks noGrp="1"/>
          </p:cNvSpPr>
          <p:nvPr>
            <p:ph type="title"/>
          </p:nvPr>
        </p:nvSpPr>
        <p:spPr/>
        <p:txBody>
          <a:bodyPr>
            <a:normAutofit fontScale="90000"/>
          </a:bodyPr>
          <a:lstStyle/>
          <a:p>
            <a:r>
              <a:rPr lang="en-US" dirty="0"/>
              <a:t>Path Pattern &amp; CI: Examples</a:t>
            </a:r>
          </a:p>
        </p:txBody>
      </p:sp>
      <p:sp>
        <p:nvSpPr>
          <p:cNvPr id="4" name="Slide Number Placeholder 3">
            <a:extLst>
              <a:ext uri="{FF2B5EF4-FFF2-40B4-BE49-F238E27FC236}">
                <a16:creationId xmlns:a16="http://schemas.microsoft.com/office/drawing/2014/main" id="{A9826A5D-3548-4284-AE89-45279CACFD12}"/>
              </a:ext>
            </a:extLst>
          </p:cNvPr>
          <p:cNvSpPr>
            <a:spLocks noGrp="1"/>
          </p:cNvSpPr>
          <p:nvPr>
            <p:ph type="sldNum" sz="quarter" idx="12"/>
          </p:nvPr>
        </p:nvSpPr>
        <p:spPr/>
        <p:txBody>
          <a:bodyPr/>
          <a:lstStyle/>
          <a:p>
            <a:fld id="{FF2BD96E-3838-45D2-9031-D3AF67C920A5}" type="slidenum">
              <a:rPr lang="en-US" smtClean="0"/>
              <a:pPr/>
              <a:t>43</a:t>
            </a:fld>
            <a:r>
              <a:rPr lang="en-US"/>
              <a:t> </a:t>
            </a:r>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A15C5358-8190-48D3-983C-B6695BAF58F2}"/>
                  </a:ext>
                </a:extLst>
              </p:cNvPr>
              <p:cNvSpPr/>
              <p:nvPr/>
            </p:nvSpPr>
            <p:spPr>
              <a:xfrm>
                <a:off x="1747021" y="2145742"/>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5" name="Oval 4">
                <a:extLst>
                  <a:ext uri="{FF2B5EF4-FFF2-40B4-BE49-F238E27FC236}">
                    <a16:creationId xmlns:a16="http://schemas.microsoft.com/office/drawing/2014/main" id="{A15C5358-8190-48D3-983C-B6695BAF58F2}"/>
                  </a:ext>
                </a:extLst>
              </p:cNvPr>
              <p:cNvSpPr>
                <a:spLocks noRot="1" noChangeAspect="1" noMove="1" noResize="1" noEditPoints="1" noAdjustHandles="1" noChangeArrowheads="1" noChangeShapeType="1" noTextEdit="1"/>
              </p:cNvSpPr>
              <p:nvPr/>
            </p:nvSpPr>
            <p:spPr>
              <a:xfrm>
                <a:off x="1747021" y="2145742"/>
                <a:ext cx="673240" cy="643923"/>
              </a:xfrm>
              <a:prstGeom prst="ellipse">
                <a:avLst/>
              </a:prstGeom>
              <a:blipFill>
                <a:blip r:embed="rId2"/>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BF09D2A-C265-4761-AA6B-A993CF5C39B7}"/>
                  </a:ext>
                </a:extLst>
              </p:cNvPr>
              <p:cNvSpPr/>
              <p:nvPr/>
            </p:nvSpPr>
            <p:spPr>
              <a:xfrm>
                <a:off x="2797014" y="3444875"/>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6" name="Oval 5">
                <a:extLst>
                  <a:ext uri="{FF2B5EF4-FFF2-40B4-BE49-F238E27FC236}">
                    <a16:creationId xmlns:a16="http://schemas.microsoft.com/office/drawing/2014/main" id="{4BF09D2A-C265-4761-AA6B-A993CF5C39B7}"/>
                  </a:ext>
                </a:extLst>
              </p:cNvPr>
              <p:cNvSpPr>
                <a:spLocks noRot="1" noChangeAspect="1" noMove="1" noResize="1" noEditPoints="1" noAdjustHandles="1" noChangeArrowheads="1" noChangeShapeType="1" noTextEdit="1"/>
              </p:cNvSpPr>
              <p:nvPr/>
            </p:nvSpPr>
            <p:spPr>
              <a:xfrm>
                <a:off x="2797014" y="3444875"/>
                <a:ext cx="673240" cy="663192"/>
              </a:xfrm>
              <a:prstGeom prst="ellipse">
                <a:avLst/>
              </a:prstGeom>
              <a:blipFill>
                <a:blip r:embed="rId3"/>
                <a:stretch>
                  <a:fillRect/>
                </a:stretch>
              </a:blipFill>
              <a:ln w="15875">
                <a:solidFill>
                  <a:schemeClr val="bg1">
                    <a:lumMod val="95000"/>
                  </a:schemeClr>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A383DCEC-1C03-4120-B409-E2CB81796B40}"/>
              </a:ext>
            </a:extLst>
          </p:cNvPr>
          <p:cNvCxnSpPr>
            <a:cxnSpLocks/>
            <a:stCxn id="5" idx="5"/>
            <a:endCxn id="6" idx="0"/>
          </p:cNvCxnSpPr>
          <p:nvPr/>
        </p:nvCxnSpPr>
        <p:spPr>
          <a:xfrm>
            <a:off x="2321667" y="2695365"/>
            <a:ext cx="811967" cy="7495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713212DE-D341-420A-8C5D-135CE60B54F1}"/>
                  </a:ext>
                </a:extLst>
              </p:cNvPr>
              <p:cNvSpPr/>
              <p:nvPr/>
            </p:nvSpPr>
            <p:spPr>
              <a:xfrm>
                <a:off x="3609686" y="2145742"/>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8" name="Oval 7">
                <a:extLst>
                  <a:ext uri="{FF2B5EF4-FFF2-40B4-BE49-F238E27FC236}">
                    <a16:creationId xmlns:a16="http://schemas.microsoft.com/office/drawing/2014/main" id="{713212DE-D341-420A-8C5D-135CE60B54F1}"/>
                  </a:ext>
                </a:extLst>
              </p:cNvPr>
              <p:cNvSpPr>
                <a:spLocks noRot="1" noChangeAspect="1" noMove="1" noResize="1" noEditPoints="1" noAdjustHandles="1" noChangeArrowheads="1" noChangeShapeType="1" noTextEdit="1"/>
              </p:cNvSpPr>
              <p:nvPr/>
            </p:nvSpPr>
            <p:spPr>
              <a:xfrm>
                <a:off x="3609686" y="2145742"/>
                <a:ext cx="673240" cy="643923"/>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18DE93A-80E1-40CB-98AB-A6C73DD54EF0}"/>
              </a:ext>
            </a:extLst>
          </p:cNvPr>
          <p:cNvCxnSpPr>
            <a:cxnSpLocks/>
            <a:endCxn id="6" idx="0"/>
          </p:cNvCxnSpPr>
          <p:nvPr/>
        </p:nvCxnSpPr>
        <p:spPr>
          <a:xfrm flipH="1">
            <a:off x="3133634" y="2789665"/>
            <a:ext cx="783442" cy="6552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3BEA261-62B4-4BFD-93B8-381633BC2715}"/>
                  </a:ext>
                </a:extLst>
              </p:cNvPr>
              <p:cNvSpPr/>
              <p:nvPr/>
            </p:nvSpPr>
            <p:spPr>
              <a:xfrm>
                <a:off x="2797014" y="4763277"/>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oMath>
                  </m:oMathPara>
                </a14:m>
                <a:endParaRPr lang="en-US" dirty="0"/>
              </a:p>
            </p:txBody>
          </p:sp>
        </mc:Choice>
        <mc:Fallback xmlns="">
          <p:sp>
            <p:nvSpPr>
              <p:cNvPr id="10" name="Oval 9">
                <a:extLst>
                  <a:ext uri="{FF2B5EF4-FFF2-40B4-BE49-F238E27FC236}">
                    <a16:creationId xmlns:a16="http://schemas.microsoft.com/office/drawing/2014/main" id="{D3BEA261-62B4-4BFD-93B8-381633BC2715}"/>
                  </a:ext>
                </a:extLst>
              </p:cNvPr>
              <p:cNvSpPr>
                <a:spLocks noRot="1" noChangeAspect="1" noMove="1" noResize="1" noEditPoints="1" noAdjustHandles="1" noChangeArrowheads="1" noChangeShapeType="1" noTextEdit="1"/>
              </p:cNvSpPr>
              <p:nvPr/>
            </p:nvSpPr>
            <p:spPr>
              <a:xfrm>
                <a:off x="2797014" y="4763277"/>
                <a:ext cx="673240" cy="663192"/>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B29CF24-452C-4E83-8F5C-40448CC24665}"/>
              </a:ext>
            </a:extLst>
          </p:cNvPr>
          <p:cNvCxnSpPr>
            <a:cxnSpLocks/>
            <a:endCxn id="10" idx="0"/>
          </p:cNvCxnSpPr>
          <p:nvPr/>
        </p:nvCxnSpPr>
        <p:spPr>
          <a:xfrm>
            <a:off x="3133634" y="4100085"/>
            <a:ext cx="0" cy="66319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A91185-9521-402E-9960-679BE1C5863B}"/>
                  </a:ext>
                </a:extLst>
              </p:cNvPr>
              <p:cNvSpPr txBox="1"/>
              <p:nvPr/>
            </p:nvSpPr>
            <p:spPr>
              <a:xfrm>
                <a:off x="5780314" y="1824888"/>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𝑅</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15" name="TextBox 14">
                <a:extLst>
                  <a:ext uri="{FF2B5EF4-FFF2-40B4-BE49-F238E27FC236}">
                    <a16:creationId xmlns:a16="http://schemas.microsoft.com/office/drawing/2014/main" id="{6CA91185-9521-402E-9960-679BE1C5863B}"/>
                  </a:ext>
                </a:extLst>
              </p:cNvPr>
              <p:cNvSpPr txBox="1">
                <a:spLocks noRot="1" noChangeAspect="1" noMove="1" noResize="1" noEditPoints="1" noAdjustHandles="1" noChangeArrowheads="1" noChangeShapeType="1" noTextEdit="1"/>
              </p:cNvSpPr>
              <p:nvPr/>
            </p:nvSpPr>
            <p:spPr>
              <a:xfrm>
                <a:off x="5780314" y="1824888"/>
                <a:ext cx="2419141"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CCB2B4-E8F7-44D5-B093-EF81F15F57D9}"/>
                  </a:ext>
                </a:extLst>
              </p:cNvPr>
              <p:cNvSpPr txBox="1"/>
              <p:nvPr/>
            </p:nvSpPr>
            <p:spPr>
              <a:xfrm>
                <a:off x="5780314" y="2860100"/>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𝑅</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16" name="TextBox 15">
                <a:extLst>
                  <a:ext uri="{FF2B5EF4-FFF2-40B4-BE49-F238E27FC236}">
                    <a16:creationId xmlns:a16="http://schemas.microsoft.com/office/drawing/2014/main" id="{84CCB2B4-E8F7-44D5-B093-EF81F15F57D9}"/>
                  </a:ext>
                </a:extLst>
              </p:cNvPr>
              <p:cNvSpPr txBox="1">
                <a:spLocks noRot="1" noChangeAspect="1" noMove="1" noResize="1" noEditPoints="1" noAdjustHandles="1" noChangeArrowheads="1" noChangeShapeType="1" noTextEdit="1"/>
              </p:cNvSpPr>
              <p:nvPr/>
            </p:nvSpPr>
            <p:spPr>
              <a:xfrm>
                <a:off x="5780314" y="2860100"/>
                <a:ext cx="2419141"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DF4DBC-A45A-4650-A3D1-81819EF8C51B}"/>
                  </a:ext>
                </a:extLst>
              </p:cNvPr>
              <p:cNvSpPr txBox="1"/>
              <p:nvPr/>
            </p:nvSpPr>
            <p:spPr>
              <a:xfrm>
                <a:off x="5780314" y="3895312"/>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𝑅</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62DF4DBC-A45A-4650-A3D1-81819EF8C51B}"/>
                  </a:ext>
                </a:extLst>
              </p:cNvPr>
              <p:cNvSpPr txBox="1">
                <a:spLocks noRot="1" noChangeAspect="1" noMove="1" noResize="1" noEditPoints="1" noAdjustHandles="1" noChangeArrowheads="1" noChangeShapeType="1" noTextEdit="1"/>
              </p:cNvSpPr>
              <p:nvPr/>
            </p:nvSpPr>
            <p:spPr>
              <a:xfrm>
                <a:off x="5780314" y="3895312"/>
                <a:ext cx="2419141" cy="58477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592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23AE-204A-4D29-96B6-A928F2973E2B}"/>
              </a:ext>
            </a:extLst>
          </p:cNvPr>
          <p:cNvSpPr>
            <a:spLocks noGrp="1"/>
          </p:cNvSpPr>
          <p:nvPr>
            <p:ph type="title"/>
          </p:nvPr>
        </p:nvSpPr>
        <p:spPr/>
        <p:txBody>
          <a:bodyPr>
            <a:normAutofit fontScale="90000"/>
          </a:bodyPr>
          <a:lstStyle/>
          <a:p>
            <a:r>
              <a:rPr lang="en-US" dirty="0"/>
              <a:t>Path Pattern &amp; CI: Examples</a:t>
            </a:r>
          </a:p>
        </p:txBody>
      </p:sp>
      <p:sp>
        <p:nvSpPr>
          <p:cNvPr id="4" name="Slide Number Placeholder 3">
            <a:extLst>
              <a:ext uri="{FF2B5EF4-FFF2-40B4-BE49-F238E27FC236}">
                <a16:creationId xmlns:a16="http://schemas.microsoft.com/office/drawing/2014/main" id="{A9826A5D-3548-4284-AE89-45279CACFD12}"/>
              </a:ext>
            </a:extLst>
          </p:cNvPr>
          <p:cNvSpPr>
            <a:spLocks noGrp="1"/>
          </p:cNvSpPr>
          <p:nvPr>
            <p:ph type="sldNum" sz="quarter" idx="12"/>
          </p:nvPr>
        </p:nvSpPr>
        <p:spPr/>
        <p:txBody>
          <a:bodyPr/>
          <a:lstStyle/>
          <a:p>
            <a:fld id="{FF2BD96E-3838-45D2-9031-D3AF67C920A5}" type="slidenum">
              <a:rPr lang="en-US" smtClean="0"/>
              <a:pPr/>
              <a:t>44</a:t>
            </a:fld>
            <a:r>
              <a:rPr lang="en-US"/>
              <a:t> </a:t>
            </a: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A91185-9521-402E-9960-679BE1C5863B}"/>
                  </a:ext>
                </a:extLst>
              </p:cNvPr>
              <p:cNvSpPr txBox="1"/>
              <p:nvPr/>
            </p:nvSpPr>
            <p:spPr>
              <a:xfrm>
                <a:off x="5780314" y="1211943"/>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𝐿</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sSup>
                      <m:sSupPr>
                        <m:ctrlP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ctrlPr>
                      </m:sSupPr>
                      <m:e>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e>
                      <m:sup>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sup>
                    </m:sSup>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15" name="TextBox 14">
                <a:extLst>
                  <a:ext uri="{FF2B5EF4-FFF2-40B4-BE49-F238E27FC236}">
                    <a16:creationId xmlns:a16="http://schemas.microsoft.com/office/drawing/2014/main" id="{6CA91185-9521-402E-9960-679BE1C5863B}"/>
                  </a:ext>
                </a:extLst>
              </p:cNvPr>
              <p:cNvSpPr txBox="1">
                <a:spLocks noRot="1" noChangeAspect="1" noMove="1" noResize="1" noEditPoints="1" noAdjustHandles="1" noChangeArrowheads="1" noChangeShapeType="1" noTextEdit="1"/>
              </p:cNvSpPr>
              <p:nvPr/>
            </p:nvSpPr>
            <p:spPr>
              <a:xfrm>
                <a:off x="5780314" y="1211943"/>
                <a:ext cx="2419141"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CCB2B4-E8F7-44D5-B093-EF81F15F57D9}"/>
                  </a:ext>
                </a:extLst>
              </p:cNvPr>
              <p:cNvSpPr txBox="1"/>
              <p:nvPr/>
            </p:nvSpPr>
            <p:spPr>
              <a:xfrm>
                <a:off x="5780314" y="2247155"/>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𝐿</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oMath>
                </a14:m>
                <a:r>
                  <a:rPr lang="en-US" sz="3200" dirty="0">
                    <a:solidFill>
                      <a:schemeClr val="bg1">
                        <a:lumMod val="95000"/>
                      </a:schemeClr>
                    </a:solidFill>
                  </a:rPr>
                  <a:t> </a:t>
                </a:r>
              </a:p>
            </p:txBody>
          </p:sp>
        </mc:Choice>
        <mc:Fallback xmlns="">
          <p:sp>
            <p:nvSpPr>
              <p:cNvPr id="16" name="TextBox 15">
                <a:extLst>
                  <a:ext uri="{FF2B5EF4-FFF2-40B4-BE49-F238E27FC236}">
                    <a16:creationId xmlns:a16="http://schemas.microsoft.com/office/drawing/2014/main" id="{84CCB2B4-E8F7-44D5-B093-EF81F15F57D9}"/>
                  </a:ext>
                </a:extLst>
              </p:cNvPr>
              <p:cNvSpPr txBox="1">
                <a:spLocks noRot="1" noChangeAspect="1" noMove="1" noResize="1" noEditPoints="1" noAdjustHandles="1" noChangeArrowheads="1" noChangeShapeType="1" noTextEdit="1"/>
              </p:cNvSpPr>
              <p:nvPr/>
            </p:nvSpPr>
            <p:spPr>
              <a:xfrm>
                <a:off x="5780314" y="2247155"/>
                <a:ext cx="2419141"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DF4DBC-A45A-4650-A3D1-81819EF8C51B}"/>
                  </a:ext>
                </a:extLst>
              </p:cNvPr>
              <p:cNvSpPr txBox="1"/>
              <p:nvPr/>
            </p:nvSpPr>
            <p:spPr>
              <a:xfrm>
                <a:off x="5780314" y="3282367"/>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𝐿</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62DF4DBC-A45A-4650-A3D1-81819EF8C51B}"/>
                  </a:ext>
                </a:extLst>
              </p:cNvPr>
              <p:cNvSpPr txBox="1">
                <a:spLocks noRot="1" noChangeAspect="1" noMove="1" noResize="1" noEditPoints="1" noAdjustHandles="1" noChangeArrowheads="1" noChangeShapeType="1" noTextEdit="1"/>
              </p:cNvSpPr>
              <p:nvPr/>
            </p:nvSpPr>
            <p:spPr>
              <a:xfrm>
                <a:off x="5780314" y="3282367"/>
                <a:ext cx="2419141"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61F5A2C-8BD7-40FC-BAE0-15B010065B06}"/>
                  </a:ext>
                </a:extLst>
              </p:cNvPr>
              <p:cNvSpPr/>
              <p:nvPr/>
            </p:nvSpPr>
            <p:spPr>
              <a:xfrm>
                <a:off x="838007" y="4359489"/>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14" name="Oval 13">
                <a:extLst>
                  <a:ext uri="{FF2B5EF4-FFF2-40B4-BE49-F238E27FC236}">
                    <a16:creationId xmlns:a16="http://schemas.microsoft.com/office/drawing/2014/main" id="{161F5A2C-8BD7-40FC-BAE0-15B010065B06}"/>
                  </a:ext>
                </a:extLst>
              </p:cNvPr>
              <p:cNvSpPr>
                <a:spLocks noRot="1" noChangeAspect="1" noMove="1" noResize="1" noEditPoints="1" noAdjustHandles="1" noChangeArrowheads="1" noChangeShapeType="1" noTextEdit="1"/>
              </p:cNvSpPr>
              <p:nvPr/>
            </p:nvSpPr>
            <p:spPr>
              <a:xfrm>
                <a:off x="838007" y="4359489"/>
                <a:ext cx="673240" cy="663192"/>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D7490ABD-56E8-4C77-8584-4BC158C20041}"/>
                  </a:ext>
                </a:extLst>
              </p:cNvPr>
              <p:cNvSpPr/>
              <p:nvPr/>
            </p:nvSpPr>
            <p:spPr>
              <a:xfrm>
                <a:off x="1837454" y="2989803"/>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18" name="Oval 17">
                <a:extLst>
                  <a:ext uri="{FF2B5EF4-FFF2-40B4-BE49-F238E27FC236}">
                    <a16:creationId xmlns:a16="http://schemas.microsoft.com/office/drawing/2014/main" id="{D7490ABD-56E8-4C77-8584-4BC158C20041}"/>
                  </a:ext>
                </a:extLst>
              </p:cNvPr>
              <p:cNvSpPr>
                <a:spLocks noRot="1" noChangeAspect="1" noMove="1" noResize="1" noEditPoints="1" noAdjustHandles="1" noChangeArrowheads="1" noChangeShapeType="1" noTextEdit="1"/>
              </p:cNvSpPr>
              <p:nvPr/>
            </p:nvSpPr>
            <p:spPr>
              <a:xfrm>
                <a:off x="1837454" y="2989803"/>
                <a:ext cx="673240" cy="643923"/>
              </a:xfrm>
              <a:prstGeom prst="ellipse">
                <a:avLst/>
              </a:prstGeom>
              <a:blipFill>
                <a:blip r:embed="rId6"/>
                <a:stretch>
                  <a:fillRect/>
                </a:stretch>
              </a:blipFill>
              <a:ln w="15875">
                <a:solidFill>
                  <a:schemeClr val="bg1">
                    <a:lumMod val="95000"/>
                  </a:schemeClr>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713CF623-12E3-479B-A984-C769BBD8E9E5}"/>
              </a:ext>
            </a:extLst>
          </p:cNvPr>
          <p:cNvCxnSpPr>
            <a:cxnSpLocks/>
            <a:stCxn id="18" idx="3"/>
            <a:endCxn id="14" idx="0"/>
          </p:cNvCxnSpPr>
          <p:nvPr/>
        </p:nvCxnSpPr>
        <p:spPr>
          <a:xfrm flipH="1">
            <a:off x="1174627" y="3539426"/>
            <a:ext cx="761421" cy="82006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8D95E05A-7F2C-44F7-AF78-C3315359F557}"/>
                  </a:ext>
                </a:extLst>
              </p:cNvPr>
              <p:cNvSpPr/>
              <p:nvPr/>
            </p:nvSpPr>
            <p:spPr>
              <a:xfrm>
                <a:off x="2887447" y="4288936"/>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20" name="Oval 19">
                <a:extLst>
                  <a:ext uri="{FF2B5EF4-FFF2-40B4-BE49-F238E27FC236}">
                    <a16:creationId xmlns:a16="http://schemas.microsoft.com/office/drawing/2014/main" id="{8D95E05A-7F2C-44F7-AF78-C3315359F557}"/>
                  </a:ext>
                </a:extLst>
              </p:cNvPr>
              <p:cNvSpPr>
                <a:spLocks noRot="1" noChangeAspect="1" noMove="1" noResize="1" noEditPoints="1" noAdjustHandles="1" noChangeArrowheads="1" noChangeShapeType="1" noTextEdit="1"/>
              </p:cNvSpPr>
              <p:nvPr/>
            </p:nvSpPr>
            <p:spPr>
              <a:xfrm>
                <a:off x="2887447" y="4288936"/>
                <a:ext cx="673240" cy="663192"/>
              </a:xfrm>
              <a:prstGeom prst="ellipse">
                <a:avLst/>
              </a:prstGeom>
              <a:blipFill>
                <a:blip r:embed="rId7"/>
                <a:stretch>
                  <a:fillRect/>
                </a:stretch>
              </a:blipFill>
              <a:ln w="15875">
                <a:solidFill>
                  <a:schemeClr val="bg1">
                    <a:lumMod val="95000"/>
                  </a:schemeClr>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6CFADE2-164C-49DA-B78E-6E4ADBB46621}"/>
              </a:ext>
            </a:extLst>
          </p:cNvPr>
          <p:cNvCxnSpPr>
            <a:cxnSpLocks/>
            <a:stCxn id="18" idx="5"/>
            <a:endCxn id="20" idx="0"/>
          </p:cNvCxnSpPr>
          <p:nvPr/>
        </p:nvCxnSpPr>
        <p:spPr>
          <a:xfrm>
            <a:off x="2412100" y="3539426"/>
            <a:ext cx="811967" cy="7495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362403CD-0BA1-49FB-82FA-B86A1AEB7CD5}"/>
                  </a:ext>
                </a:extLst>
              </p:cNvPr>
              <p:cNvSpPr/>
              <p:nvPr/>
            </p:nvSpPr>
            <p:spPr>
              <a:xfrm>
                <a:off x="1837454" y="1263089"/>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2" name="Oval 21">
                <a:extLst>
                  <a:ext uri="{FF2B5EF4-FFF2-40B4-BE49-F238E27FC236}">
                    <a16:creationId xmlns:a16="http://schemas.microsoft.com/office/drawing/2014/main" id="{362403CD-0BA1-49FB-82FA-B86A1AEB7CD5}"/>
                  </a:ext>
                </a:extLst>
              </p:cNvPr>
              <p:cNvSpPr>
                <a:spLocks noRot="1" noChangeAspect="1" noMove="1" noResize="1" noEditPoints="1" noAdjustHandles="1" noChangeArrowheads="1" noChangeShapeType="1" noTextEdit="1"/>
              </p:cNvSpPr>
              <p:nvPr/>
            </p:nvSpPr>
            <p:spPr>
              <a:xfrm>
                <a:off x="1837454" y="1263089"/>
                <a:ext cx="673240" cy="643923"/>
              </a:xfrm>
              <a:prstGeom prst="ellipse">
                <a:avLst/>
              </a:prstGeom>
              <a:blipFill>
                <a:blip r:embed="rId8"/>
                <a:stretch>
                  <a:fillRect/>
                </a:stretch>
              </a:blipFill>
              <a:ln w="15875">
                <a:solidFill>
                  <a:schemeClr val="bg1">
                    <a:lumMod val="95000"/>
                  </a:schemeClr>
                </a:solidFill>
              </a:ln>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D11ABB8D-A3CB-46D5-ACEF-4E2D7D3A59AC}"/>
              </a:ext>
            </a:extLst>
          </p:cNvPr>
          <p:cNvCxnSpPr>
            <a:cxnSpLocks/>
            <a:endCxn id="18" idx="0"/>
          </p:cNvCxnSpPr>
          <p:nvPr/>
        </p:nvCxnSpPr>
        <p:spPr>
          <a:xfrm flipH="1">
            <a:off x="2174074" y="1903156"/>
            <a:ext cx="2" cy="1086647"/>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BE703AD-6FE6-4ED5-900B-C4F5215FB946}"/>
                  </a:ext>
                </a:extLst>
              </p:cNvPr>
              <p:cNvSpPr/>
              <p:nvPr/>
            </p:nvSpPr>
            <p:spPr>
              <a:xfrm>
                <a:off x="3700119" y="2989803"/>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24" name="Oval 23">
                <a:extLst>
                  <a:ext uri="{FF2B5EF4-FFF2-40B4-BE49-F238E27FC236}">
                    <a16:creationId xmlns:a16="http://schemas.microsoft.com/office/drawing/2014/main" id="{0BE703AD-6FE6-4ED5-900B-C4F5215FB946}"/>
                  </a:ext>
                </a:extLst>
              </p:cNvPr>
              <p:cNvSpPr>
                <a:spLocks noRot="1" noChangeAspect="1" noMove="1" noResize="1" noEditPoints="1" noAdjustHandles="1" noChangeArrowheads="1" noChangeShapeType="1" noTextEdit="1"/>
              </p:cNvSpPr>
              <p:nvPr/>
            </p:nvSpPr>
            <p:spPr>
              <a:xfrm>
                <a:off x="3700119" y="2989803"/>
                <a:ext cx="673240" cy="643923"/>
              </a:xfrm>
              <a:prstGeom prst="ellipse">
                <a:avLst/>
              </a:prstGeom>
              <a:blipFill>
                <a:blip r:embed="rId9"/>
                <a:stretch>
                  <a:fillRect/>
                </a:stretch>
              </a:blipFill>
              <a:ln w="15875">
                <a:solidFill>
                  <a:schemeClr val="bg1">
                    <a:lumMod val="95000"/>
                  </a:schemeClr>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FE04D50-C020-421A-BC71-C35757230A7B}"/>
              </a:ext>
            </a:extLst>
          </p:cNvPr>
          <p:cNvCxnSpPr>
            <a:cxnSpLocks/>
            <a:endCxn id="20" idx="0"/>
          </p:cNvCxnSpPr>
          <p:nvPr/>
        </p:nvCxnSpPr>
        <p:spPr>
          <a:xfrm flipH="1">
            <a:off x="3224067" y="3633726"/>
            <a:ext cx="783442" cy="6552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48C7A070-A37F-4393-8F80-7C67E59CA1D0}"/>
                  </a:ext>
                </a:extLst>
              </p:cNvPr>
              <p:cNvSpPr/>
              <p:nvPr/>
            </p:nvSpPr>
            <p:spPr>
              <a:xfrm>
                <a:off x="2887447" y="5607338"/>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48C7A070-A37F-4393-8F80-7C67E59CA1D0}"/>
                  </a:ext>
                </a:extLst>
              </p:cNvPr>
              <p:cNvSpPr>
                <a:spLocks noRot="1" noChangeAspect="1" noMove="1" noResize="1" noEditPoints="1" noAdjustHandles="1" noChangeArrowheads="1" noChangeShapeType="1" noTextEdit="1"/>
              </p:cNvSpPr>
              <p:nvPr/>
            </p:nvSpPr>
            <p:spPr>
              <a:xfrm>
                <a:off x="2887447" y="5607338"/>
                <a:ext cx="673240" cy="663192"/>
              </a:xfrm>
              <a:prstGeom prst="ellipse">
                <a:avLst/>
              </a:prstGeom>
              <a:blipFill>
                <a:blip r:embed="rId10"/>
                <a:stretch>
                  <a:fillRect/>
                </a:stretch>
              </a:blipFill>
              <a:ln w="15875">
                <a:solidFill>
                  <a:schemeClr val="bg1">
                    <a:lumMod val="95000"/>
                  </a:schemeClr>
                </a:solid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E513375-0FA6-4DD0-857E-9878EE2A7711}"/>
              </a:ext>
            </a:extLst>
          </p:cNvPr>
          <p:cNvCxnSpPr>
            <a:cxnSpLocks/>
            <a:endCxn id="26" idx="0"/>
          </p:cNvCxnSpPr>
          <p:nvPr/>
        </p:nvCxnSpPr>
        <p:spPr>
          <a:xfrm>
            <a:off x="3224067" y="4944146"/>
            <a:ext cx="0" cy="66319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7AEF7F-8952-4E2E-A0D0-D6916A1CF20F}"/>
                  </a:ext>
                </a:extLst>
              </p:cNvPr>
              <p:cNvSpPr txBox="1"/>
              <p:nvPr/>
            </p:nvSpPr>
            <p:spPr>
              <a:xfrm>
                <a:off x="5780313" y="4409736"/>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𝐿</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28" name="TextBox 27">
                <a:extLst>
                  <a:ext uri="{FF2B5EF4-FFF2-40B4-BE49-F238E27FC236}">
                    <a16:creationId xmlns:a16="http://schemas.microsoft.com/office/drawing/2014/main" id="{317AEF7F-8952-4E2E-A0D0-D6916A1CF20F}"/>
                  </a:ext>
                </a:extLst>
              </p:cNvPr>
              <p:cNvSpPr txBox="1">
                <a:spLocks noRot="1" noChangeAspect="1" noMove="1" noResize="1" noEditPoints="1" noAdjustHandles="1" noChangeArrowheads="1" noChangeShapeType="1" noTextEdit="1"/>
              </p:cNvSpPr>
              <p:nvPr/>
            </p:nvSpPr>
            <p:spPr>
              <a:xfrm>
                <a:off x="5780313" y="4409736"/>
                <a:ext cx="2419141"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23325B2-8118-4F5E-BEE7-1325F1C6A907}"/>
                  </a:ext>
                </a:extLst>
              </p:cNvPr>
              <p:cNvSpPr txBox="1"/>
              <p:nvPr/>
            </p:nvSpPr>
            <p:spPr>
              <a:xfrm>
                <a:off x="5780313" y="5444948"/>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𝐿</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𝑀</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𝑅</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29" name="TextBox 28">
                <a:extLst>
                  <a:ext uri="{FF2B5EF4-FFF2-40B4-BE49-F238E27FC236}">
                    <a16:creationId xmlns:a16="http://schemas.microsoft.com/office/drawing/2014/main" id="{823325B2-8118-4F5E-BEE7-1325F1C6A907}"/>
                  </a:ext>
                </a:extLst>
              </p:cNvPr>
              <p:cNvSpPr txBox="1">
                <a:spLocks noRot="1" noChangeAspect="1" noMove="1" noResize="1" noEditPoints="1" noAdjustHandles="1" noChangeArrowheads="1" noChangeShapeType="1" noTextEdit="1"/>
              </p:cNvSpPr>
              <p:nvPr/>
            </p:nvSpPr>
            <p:spPr>
              <a:xfrm>
                <a:off x="5780313" y="5444948"/>
                <a:ext cx="2419141" cy="58477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01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8" grpId="0"/>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23AE-204A-4D29-96B6-A928F2973E2B}"/>
              </a:ext>
            </a:extLst>
          </p:cNvPr>
          <p:cNvSpPr>
            <a:spLocks noGrp="1"/>
          </p:cNvSpPr>
          <p:nvPr>
            <p:ph type="title"/>
          </p:nvPr>
        </p:nvSpPr>
        <p:spPr/>
        <p:txBody>
          <a:bodyPr>
            <a:normAutofit fontScale="90000"/>
          </a:bodyPr>
          <a:lstStyle/>
          <a:p>
            <a:r>
              <a:rPr lang="en-US" dirty="0"/>
              <a:t>Path Pattern &amp; CI: Examples</a:t>
            </a:r>
          </a:p>
        </p:txBody>
      </p:sp>
      <p:sp>
        <p:nvSpPr>
          <p:cNvPr id="4" name="Slide Number Placeholder 3">
            <a:extLst>
              <a:ext uri="{FF2B5EF4-FFF2-40B4-BE49-F238E27FC236}">
                <a16:creationId xmlns:a16="http://schemas.microsoft.com/office/drawing/2014/main" id="{A9826A5D-3548-4284-AE89-45279CACFD12}"/>
              </a:ext>
            </a:extLst>
          </p:cNvPr>
          <p:cNvSpPr>
            <a:spLocks noGrp="1"/>
          </p:cNvSpPr>
          <p:nvPr>
            <p:ph type="sldNum" sz="quarter" idx="12"/>
          </p:nvPr>
        </p:nvSpPr>
        <p:spPr/>
        <p:txBody>
          <a:bodyPr/>
          <a:lstStyle/>
          <a:p>
            <a:fld id="{FF2BD96E-3838-45D2-9031-D3AF67C920A5}" type="slidenum">
              <a:rPr lang="en-US" smtClean="0"/>
              <a:pPr/>
              <a:t>45</a:t>
            </a:fld>
            <a:r>
              <a:rPr lang="en-US"/>
              <a:t> </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CCB2B4-E8F7-44D5-B093-EF81F15F57D9}"/>
                  </a:ext>
                </a:extLst>
              </p:cNvPr>
              <p:cNvSpPr txBox="1"/>
              <p:nvPr/>
            </p:nvSpPr>
            <p:spPr>
              <a:xfrm>
                <a:off x="5780315" y="2247155"/>
                <a:ext cx="1354016"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𝑂</m:t>
                    </m:r>
                  </m:oMath>
                </a14:m>
                <a:r>
                  <a:rPr lang="en-US" sz="3200" dirty="0">
                    <a:solidFill>
                      <a:schemeClr val="bg1">
                        <a:lumMod val="95000"/>
                      </a:schemeClr>
                    </a:solidFill>
                  </a:rPr>
                  <a:t> </a:t>
                </a:r>
              </a:p>
            </p:txBody>
          </p:sp>
        </mc:Choice>
        <mc:Fallback xmlns="">
          <p:sp>
            <p:nvSpPr>
              <p:cNvPr id="16" name="TextBox 15">
                <a:extLst>
                  <a:ext uri="{FF2B5EF4-FFF2-40B4-BE49-F238E27FC236}">
                    <a16:creationId xmlns:a16="http://schemas.microsoft.com/office/drawing/2014/main" id="{84CCB2B4-E8F7-44D5-B093-EF81F15F57D9}"/>
                  </a:ext>
                </a:extLst>
              </p:cNvPr>
              <p:cNvSpPr txBox="1">
                <a:spLocks noRot="1" noChangeAspect="1" noMove="1" noResize="1" noEditPoints="1" noAdjustHandles="1" noChangeArrowheads="1" noChangeShapeType="1" noTextEdit="1"/>
              </p:cNvSpPr>
              <p:nvPr/>
            </p:nvSpPr>
            <p:spPr>
              <a:xfrm>
                <a:off x="5780315" y="2247155"/>
                <a:ext cx="1354016"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DF4DBC-A45A-4650-A3D1-81819EF8C51B}"/>
                  </a:ext>
                </a:extLst>
              </p:cNvPr>
              <p:cNvSpPr txBox="1"/>
              <p:nvPr/>
            </p:nvSpPr>
            <p:spPr>
              <a:xfrm>
                <a:off x="5780314" y="3282367"/>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𝑂</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𝑅</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62DF4DBC-A45A-4650-A3D1-81819EF8C51B}"/>
                  </a:ext>
                </a:extLst>
              </p:cNvPr>
              <p:cNvSpPr txBox="1">
                <a:spLocks noRot="1" noChangeAspect="1" noMove="1" noResize="1" noEditPoints="1" noAdjustHandles="1" noChangeArrowheads="1" noChangeShapeType="1" noTextEdit="1"/>
              </p:cNvSpPr>
              <p:nvPr/>
            </p:nvSpPr>
            <p:spPr>
              <a:xfrm>
                <a:off x="5780314" y="3282367"/>
                <a:ext cx="2419141"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61F5A2C-8BD7-40FC-BAE0-15B010065B06}"/>
                  </a:ext>
                </a:extLst>
              </p:cNvPr>
              <p:cNvSpPr/>
              <p:nvPr/>
            </p:nvSpPr>
            <p:spPr>
              <a:xfrm>
                <a:off x="747572" y="2597714"/>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14" name="Oval 13">
                <a:extLst>
                  <a:ext uri="{FF2B5EF4-FFF2-40B4-BE49-F238E27FC236}">
                    <a16:creationId xmlns:a16="http://schemas.microsoft.com/office/drawing/2014/main" id="{161F5A2C-8BD7-40FC-BAE0-15B010065B06}"/>
                  </a:ext>
                </a:extLst>
              </p:cNvPr>
              <p:cNvSpPr>
                <a:spLocks noRot="1" noChangeAspect="1" noMove="1" noResize="1" noEditPoints="1" noAdjustHandles="1" noChangeArrowheads="1" noChangeShapeType="1" noTextEdit="1"/>
              </p:cNvSpPr>
              <p:nvPr/>
            </p:nvSpPr>
            <p:spPr>
              <a:xfrm>
                <a:off x="747572" y="2597714"/>
                <a:ext cx="673240" cy="663192"/>
              </a:xfrm>
              <a:prstGeom prst="ellipse">
                <a:avLst/>
              </a:prstGeom>
              <a:blipFill>
                <a:blip r:embed="rId4"/>
                <a:stretch>
                  <a:fillRect/>
                </a:stretch>
              </a:blipFill>
              <a:ln w="15875">
                <a:solidFill>
                  <a:schemeClr val="bg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D7490ABD-56E8-4C77-8584-4BC158C20041}"/>
                  </a:ext>
                </a:extLst>
              </p:cNvPr>
              <p:cNvSpPr/>
              <p:nvPr/>
            </p:nvSpPr>
            <p:spPr>
              <a:xfrm>
                <a:off x="1747019" y="1228028"/>
                <a:ext cx="673240" cy="643923"/>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18" name="Oval 17">
                <a:extLst>
                  <a:ext uri="{FF2B5EF4-FFF2-40B4-BE49-F238E27FC236}">
                    <a16:creationId xmlns:a16="http://schemas.microsoft.com/office/drawing/2014/main" id="{D7490ABD-56E8-4C77-8584-4BC158C20041}"/>
                  </a:ext>
                </a:extLst>
              </p:cNvPr>
              <p:cNvSpPr>
                <a:spLocks noRot="1" noChangeAspect="1" noMove="1" noResize="1" noEditPoints="1" noAdjustHandles="1" noChangeArrowheads="1" noChangeShapeType="1" noTextEdit="1"/>
              </p:cNvSpPr>
              <p:nvPr/>
            </p:nvSpPr>
            <p:spPr>
              <a:xfrm>
                <a:off x="1747019" y="1228028"/>
                <a:ext cx="673240" cy="643923"/>
              </a:xfrm>
              <a:prstGeom prst="ellipse">
                <a:avLst/>
              </a:prstGeom>
              <a:blipFill>
                <a:blip r:embed="rId5"/>
                <a:stretch>
                  <a:fillRect/>
                </a:stretch>
              </a:blipFill>
              <a:ln w="15875">
                <a:solidFill>
                  <a:schemeClr val="bg1">
                    <a:lumMod val="95000"/>
                  </a:schemeClr>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713CF623-12E3-479B-A984-C769BBD8E9E5}"/>
              </a:ext>
            </a:extLst>
          </p:cNvPr>
          <p:cNvCxnSpPr>
            <a:cxnSpLocks/>
            <a:stCxn id="18" idx="3"/>
            <a:endCxn id="14" idx="0"/>
          </p:cNvCxnSpPr>
          <p:nvPr/>
        </p:nvCxnSpPr>
        <p:spPr>
          <a:xfrm flipH="1">
            <a:off x="1084192" y="1777651"/>
            <a:ext cx="761421" cy="820063"/>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8D95E05A-7F2C-44F7-AF78-C3315359F557}"/>
                  </a:ext>
                </a:extLst>
              </p:cNvPr>
              <p:cNvSpPr/>
              <p:nvPr/>
            </p:nvSpPr>
            <p:spPr>
              <a:xfrm>
                <a:off x="2864894" y="2527161"/>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20" name="Oval 19">
                <a:extLst>
                  <a:ext uri="{FF2B5EF4-FFF2-40B4-BE49-F238E27FC236}">
                    <a16:creationId xmlns:a16="http://schemas.microsoft.com/office/drawing/2014/main" id="{8D95E05A-7F2C-44F7-AF78-C3315359F557}"/>
                  </a:ext>
                </a:extLst>
              </p:cNvPr>
              <p:cNvSpPr>
                <a:spLocks noRot="1" noChangeAspect="1" noMove="1" noResize="1" noEditPoints="1" noAdjustHandles="1" noChangeArrowheads="1" noChangeShapeType="1" noTextEdit="1"/>
              </p:cNvSpPr>
              <p:nvPr/>
            </p:nvSpPr>
            <p:spPr>
              <a:xfrm>
                <a:off x="2864894" y="2527161"/>
                <a:ext cx="673240" cy="663192"/>
              </a:xfrm>
              <a:prstGeom prst="ellipse">
                <a:avLst/>
              </a:prstGeom>
              <a:blipFill>
                <a:blip r:embed="rId6"/>
                <a:stretch>
                  <a:fillRect/>
                </a:stretch>
              </a:blipFill>
              <a:ln w="15875">
                <a:solidFill>
                  <a:schemeClr val="bg1">
                    <a:lumMod val="95000"/>
                  </a:schemeClr>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6CFADE2-164C-49DA-B78E-6E4ADBB46621}"/>
              </a:ext>
            </a:extLst>
          </p:cNvPr>
          <p:cNvCxnSpPr>
            <a:cxnSpLocks/>
            <a:stCxn id="18" idx="5"/>
          </p:cNvCxnSpPr>
          <p:nvPr/>
        </p:nvCxnSpPr>
        <p:spPr>
          <a:xfrm>
            <a:off x="2321665" y="1777651"/>
            <a:ext cx="697946" cy="749510"/>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48C7A070-A37F-4393-8F80-7C67E59CA1D0}"/>
                  </a:ext>
                </a:extLst>
              </p:cNvPr>
              <p:cNvSpPr/>
              <p:nvPr/>
            </p:nvSpPr>
            <p:spPr>
              <a:xfrm>
                <a:off x="1747019" y="3818854"/>
                <a:ext cx="673240" cy="663192"/>
              </a:xfrm>
              <a:prstGeom prst="ellipse">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xmlns="">
          <p:sp>
            <p:nvSpPr>
              <p:cNvPr id="26" name="Oval 25">
                <a:extLst>
                  <a:ext uri="{FF2B5EF4-FFF2-40B4-BE49-F238E27FC236}">
                    <a16:creationId xmlns:a16="http://schemas.microsoft.com/office/drawing/2014/main" id="{48C7A070-A37F-4393-8F80-7C67E59CA1D0}"/>
                  </a:ext>
                </a:extLst>
              </p:cNvPr>
              <p:cNvSpPr>
                <a:spLocks noRot="1" noChangeAspect="1" noMove="1" noResize="1" noEditPoints="1" noAdjustHandles="1" noChangeArrowheads="1" noChangeShapeType="1" noTextEdit="1"/>
              </p:cNvSpPr>
              <p:nvPr/>
            </p:nvSpPr>
            <p:spPr>
              <a:xfrm>
                <a:off x="1747019" y="3818854"/>
                <a:ext cx="673240" cy="663192"/>
              </a:xfrm>
              <a:prstGeom prst="ellipse">
                <a:avLst/>
              </a:prstGeom>
              <a:blipFill>
                <a:blip r:embed="rId7"/>
                <a:stretch>
                  <a:fillRect/>
                </a:stretch>
              </a:blipFill>
              <a:ln w="15875">
                <a:solidFill>
                  <a:schemeClr val="bg1">
                    <a:lumMod val="95000"/>
                  </a:schemeClr>
                </a:solid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E513375-0FA6-4DD0-857E-9878EE2A7711}"/>
              </a:ext>
            </a:extLst>
          </p:cNvPr>
          <p:cNvCxnSpPr>
            <a:cxnSpLocks/>
            <a:endCxn id="26" idx="7"/>
          </p:cNvCxnSpPr>
          <p:nvPr/>
        </p:nvCxnSpPr>
        <p:spPr>
          <a:xfrm flipH="1">
            <a:off x="2321665" y="3163644"/>
            <a:ext cx="697946" cy="752332"/>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7AEF7F-8952-4E2E-A0D0-D6916A1CF20F}"/>
                  </a:ext>
                </a:extLst>
              </p:cNvPr>
              <p:cNvSpPr txBox="1"/>
              <p:nvPr/>
            </p:nvSpPr>
            <p:spPr>
              <a:xfrm>
                <a:off x="5780313" y="4409736"/>
                <a:ext cx="2419141" cy="584775"/>
              </a:xfrm>
              <a:prstGeom prst="rect">
                <a:avLst/>
              </a:prstGeom>
              <a:noFill/>
            </p:spPr>
            <p:txBody>
              <a:bodyPr wrap="square">
                <a:spAutoFit/>
              </a:bodyPr>
              <a:lstStyle/>
              <a:p>
                <a14:m>
                  <m:oMath xmlns:m="http://schemas.openxmlformats.org/officeDocument/2006/math">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𝑇</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𝑂</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𝑅</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m:t>
                    </m:r>
                    <m:r>
                      <a:rPr kumimoji="0" lang="en-US" sz="3200" b="0" i="1" u="none" strike="noStrike" kern="1200" cap="none" spc="50" normalizeH="0" baseline="0" noProof="0" smtClean="0">
                        <a:ln>
                          <a:noFill/>
                        </a:ln>
                        <a:solidFill>
                          <a:schemeClr val="bg1">
                            <a:lumMod val="95000"/>
                          </a:schemeClr>
                        </a:solidFill>
                        <a:effectLst/>
                        <a:uLnTx/>
                        <a:uFillTx/>
                        <a:latin typeface="Cambria Math" panose="02040503050406030204" pitchFamily="18" charset="0"/>
                        <a:ea typeface="Cambria Math" panose="02040503050406030204" pitchFamily="18" charset="0"/>
                      </a:rPr>
                      <m:t>𝐻</m:t>
                    </m:r>
                  </m:oMath>
                </a14:m>
                <a:r>
                  <a:rPr kumimoji="0" lang="en-US" sz="3200" b="0" i="0" u="none" strike="noStrike" kern="1200" cap="none" spc="50" normalizeH="0" baseline="0" noProof="0" dirty="0">
                    <a:ln>
                      <a:noFill/>
                    </a:ln>
                    <a:solidFill>
                      <a:schemeClr val="bg1">
                        <a:lumMod val="95000"/>
                      </a:schemeClr>
                    </a:solidFill>
                    <a:effectLst/>
                    <a:uLnTx/>
                    <a:uFillTx/>
                    <a:latin typeface="Avenir Next LT Pro"/>
                  </a:rPr>
                  <a:t> </a:t>
                </a:r>
                <a:endParaRPr lang="en-US" sz="3200" dirty="0">
                  <a:solidFill>
                    <a:schemeClr val="bg1">
                      <a:lumMod val="95000"/>
                    </a:schemeClr>
                  </a:solidFill>
                </a:endParaRPr>
              </a:p>
            </p:txBody>
          </p:sp>
        </mc:Choice>
        <mc:Fallback xmlns="">
          <p:sp>
            <p:nvSpPr>
              <p:cNvPr id="28" name="TextBox 27">
                <a:extLst>
                  <a:ext uri="{FF2B5EF4-FFF2-40B4-BE49-F238E27FC236}">
                    <a16:creationId xmlns:a16="http://schemas.microsoft.com/office/drawing/2014/main" id="{317AEF7F-8952-4E2E-A0D0-D6916A1CF20F}"/>
                  </a:ext>
                </a:extLst>
              </p:cNvPr>
              <p:cNvSpPr txBox="1">
                <a:spLocks noRot="1" noChangeAspect="1" noMove="1" noResize="1" noEditPoints="1" noAdjustHandles="1" noChangeArrowheads="1" noChangeShapeType="1" noTextEdit="1"/>
              </p:cNvSpPr>
              <p:nvPr/>
            </p:nvSpPr>
            <p:spPr>
              <a:xfrm>
                <a:off x="5780313" y="4409736"/>
                <a:ext cx="2419141" cy="584775"/>
              </a:xfrm>
              <a:prstGeom prst="rect">
                <a:avLst/>
              </a:prstGeom>
              <a:blipFill>
                <a:blip r:embed="rId8"/>
                <a:stretch>
                  <a:fillRect/>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A37E4024-338D-44D1-8696-02EB080F1284}"/>
              </a:ext>
            </a:extLst>
          </p:cNvPr>
          <p:cNvCxnSpPr>
            <a:cxnSpLocks/>
          </p:cNvCxnSpPr>
          <p:nvPr/>
        </p:nvCxnSpPr>
        <p:spPr>
          <a:xfrm>
            <a:off x="1227229" y="3232736"/>
            <a:ext cx="608642" cy="731326"/>
          </a:xfrm>
          <a:prstGeom prst="straightConnector1">
            <a:avLst/>
          </a:prstGeom>
          <a:ln w="15875">
            <a:solidFill>
              <a:schemeClr val="bg1">
                <a:lumMod val="9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F289FD-509C-40B2-9B47-90F17A27E2B0}"/>
              </a:ext>
            </a:extLst>
          </p:cNvPr>
          <p:cNvSpPr txBox="1"/>
          <p:nvPr/>
        </p:nvSpPr>
        <p:spPr>
          <a:xfrm>
            <a:off x="1303560" y="4811867"/>
            <a:ext cx="2334089" cy="307777"/>
          </a:xfrm>
          <a:prstGeom prst="rect">
            <a:avLst/>
          </a:prstGeom>
          <a:noFill/>
        </p:spPr>
        <p:txBody>
          <a:bodyPr wrap="square" lIns="0" tIns="0" rIns="0" bIns="0" rtlCol="0">
            <a:spAutoFit/>
          </a:bodyPr>
          <a:lstStyle/>
          <a:p>
            <a:r>
              <a:rPr lang="en-US" sz="2000" dirty="0">
                <a:solidFill>
                  <a:schemeClr val="bg1">
                    <a:lumMod val="95000"/>
                  </a:schemeClr>
                </a:solidFill>
              </a:rPr>
              <a:t>O = Lawn Overflow</a:t>
            </a:r>
          </a:p>
        </p:txBody>
      </p:sp>
      <p:sp>
        <p:nvSpPr>
          <p:cNvPr id="32" name="TextBox 31">
            <a:extLst>
              <a:ext uri="{FF2B5EF4-FFF2-40B4-BE49-F238E27FC236}">
                <a16:creationId xmlns:a16="http://schemas.microsoft.com/office/drawing/2014/main" id="{8A44061A-DBFD-4C4D-A333-CCA01A0EC6F5}"/>
              </a:ext>
            </a:extLst>
          </p:cNvPr>
          <p:cNvSpPr txBox="1"/>
          <p:nvPr/>
        </p:nvSpPr>
        <p:spPr>
          <a:xfrm>
            <a:off x="1313608" y="5217152"/>
            <a:ext cx="2016115" cy="307777"/>
          </a:xfrm>
          <a:prstGeom prst="rect">
            <a:avLst/>
          </a:prstGeom>
          <a:noFill/>
        </p:spPr>
        <p:txBody>
          <a:bodyPr wrap="square" lIns="0" tIns="0" rIns="0" bIns="0" rtlCol="0">
            <a:spAutoFit/>
          </a:bodyPr>
          <a:lstStyle/>
          <a:p>
            <a:r>
              <a:rPr lang="en-US" sz="2000" dirty="0">
                <a:solidFill>
                  <a:schemeClr val="bg1">
                    <a:lumMod val="95000"/>
                  </a:schemeClr>
                </a:solidFill>
              </a:rPr>
              <a:t>R = Rain</a:t>
            </a:r>
          </a:p>
        </p:txBody>
      </p:sp>
      <p:sp>
        <p:nvSpPr>
          <p:cNvPr id="33" name="TextBox 32">
            <a:extLst>
              <a:ext uri="{FF2B5EF4-FFF2-40B4-BE49-F238E27FC236}">
                <a16:creationId xmlns:a16="http://schemas.microsoft.com/office/drawing/2014/main" id="{67A880FD-A919-4F64-8A59-88D33D0931B5}"/>
              </a:ext>
            </a:extLst>
          </p:cNvPr>
          <p:cNvSpPr txBox="1"/>
          <p:nvPr/>
        </p:nvSpPr>
        <p:spPr>
          <a:xfrm>
            <a:off x="1313607" y="5629972"/>
            <a:ext cx="2016115" cy="307777"/>
          </a:xfrm>
          <a:prstGeom prst="rect">
            <a:avLst/>
          </a:prstGeom>
          <a:noFill/>
        </p:spPr>
        <p:txBody>
          <a:bodyPr wrap="square" lIns="0" tIns="0" rIns="0" bIns="0" rtlCol="0">
            <a:spAutoFit/>
          </a:bodyPr>
          <a:lstStyle/>
          <a:p>
            <a:r>
              <a:rPr lang="en-US" sz="2000" dirty="0">
                <a:solidFill>
                  <a:schemeClr val="bg1">
                    <a:lumMod val="95000"/>
                  </a:schemeClr>
                </a:solidFill>
              </a:rPr>
              <a:t>T = Traffic</a:t>
            </a:r>
          </a:p>
        </p:txBody>
      </p:sp>
      <p:sp>
        <p:nvSpPr>
          <p:cNvPr id="34" name="TextBox 33">
            <a:extLst>
              <a:ext uri="{FF2B5EF4-FFF2-40B4-BE49-F238E27FC236}">
                <a16:creationId xmlns:a16="http://schemas.microsoft.com/office/drawing/2014/main" id="{B1E2780F-C3E8-4E6D-A0FF-20D1526A4532}"/>
              </a:ext>
            </a:extLst>
          </p:cNvPr>
          <p:cNvSpPr txBox="1"/>
          <p:nvPr/>
        </p:nvSpPr>
        <p:spPr>
          <a:xfrm>
            <a:off x="1303560" y="6019746"/>
            <a:ext cx="2334089" cy="307777"/>
          </a:xfrm>
          <a:prstGeom prst="rect">
            <a:avLst/>
          </a:prstGeom>
          <a:noFill/>
        </p:spPr>
        <p:txBody>
          <a:bodyPr wrap="square" lIns="0" tIns="0" rIns="0" bIns="0" rtlCol="0">
            <a:spAutoFit/>
          </a:bodyPr>
          <a:lstStyle/>
          <a:p>
            <a:r>
              <a:rPr lang="en-US" sz="2000" dirty="0">
                <a:solidFill>
                  <a:schemeClr val="bg1">
                    <a:lumMod val="95000"/>
                  </a:schemeClr>
                </a:solidFill>
              </a:rPr>
              <a:t>H = Stuck at home</a:t>
            </a:r>
          </a:p>
        </p:txBody>
      </p:sp>
    </p:spTree>
    <p:extLst>
      <p:ext uri="{BB962C8B-B14F-4D97-AF65-F5344CB8AC3E}">
        <p14:creationId xmlns:p14="http://schemas.microsoft.com/office/powerpoint/2010/main" val="316406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C21EDB0-6718-4C48-8142-6FCB122D28C3}"/>
              </a:ext>
            </a:extLst>
          </p:cNvPr>
          <p:cNvSpPr/>
          <p:nvPr/>
        </p:nvSpPr>
        <p:spPr>
          <a:xfrm>
            <a:off x="202781" y="547845"/>
            <a:ext cx="2572378" cy="2512088"/>
          </a:xfrm>
          <a:prstGeom prst="roundRect">
            <a:avLst/>
          </a:prstGeom>
          <a:solidFill>
            <a:srgbClr val="C9E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09D04-F077-44DF-AA83-914C486E2468}"/>
              </a:ext>
            </a:extLst>
          </p:cNvPr>
          <p:cNvSpPr>
            <a:spLocks noGrp="1"/>
          </p:cNvSpPr>
          <p:nvPr>
            <p:ph type="title"/>
          </p:nvPr>
        </p:nvSpPr>
        <p:spPr/>
        <p:txBody>
          <a:bodyPr>
            <a:normAutofit fontScale="90000"/>
          </a:bodyPr>
          <a:lstStyle/>
          <a:p>
            <a:r>
              <a:rPr lang="en-US" dirty="0"/>
              <a:t>Topology &amp; Distribution</a:t>
            </a:r>
          </a:p>
        </p:txBody>
      </p:sp>
      <p:sp>
        <p:nvSpPr>
          <p:cNvPr id="4" name="Slide Number Placeholder 3">
            <a:extLst>
              <a:ext uri="{FF2B5EF4-FFF2-40B4-BE49-F238E27FC236}">
                <a16:creationId xmlns:a16="http://schemas.microsoft.com/office/drawing/2014/main" id="{94DAFB4E-B881-46FB-BAA5-46DC2ADA495A}"/>
              </a:ext>
            </a:extLst>
          </p:cNvPr>
          <p:cNvSpPr>
            <a:spLocks noGrp="1"/>
          </p:cNvSpPr>
          <p:nvPr>
            <p:ph type="sldNum" sz="quarter" idx="12"/>
          </p:nvPr>
        </p:nvSpPr>
        <p:spPr/>
        <p:txBody>
          <a:bodyPr/>
          <a:lstStyle/>
          <a:p>
            <a:fld id="{FF2BD96E-3838-45D2-9031-D3AF67C920A5}" type="slidenum">
              <a:rPr lang="en-US" smtClean="0"/>
              <a:pPr/>
              <a:t>46</a:t>
            </a:fld>
            <a:r>
              <a:rPr lang="en-US"/>
              <a:t> </a:t>
            </a:r>
            <a:endParaRPr lang="en-US" dirty="0"/>
          </a:p>
        </p:txBody>
      </p:sp>
      <p:sp>
        <p:nvSpPr>
          <p:cNvPr id="5" name="Oval 4">
            <a:extLst>
              <a:ext uri="{FF2B5EF4-FFF2-40B4-BE49-F238E27FC236}">
                <a16:creationId xmlns:a16="http://schemas.microsoft.com/office/drawing/2014/main" id="{EBC3869D-CFC3-4183-A6B8-C7F66250B9F2}"/>
              </a:ext>
            </a:extLst>
          </p:cNvPr>
          <p:cNvSpPr/>
          <p:nvPr/>
        </p:nvSpPr>
        <p:spPr>
          <a:xfrm rot="5400000">
            <a:off x="4234969" y="2125638"/>
            <a:ext cx="3348597" cy="3277437"/>
          </a:xfrm>
          <a:prstGeom prst="ellipse">
            <a:avLst/>
          </a:prstGeom>
          <a:solidFill>
            <a:srgbClr val="B3F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60DD9E5-A8BB-4424-983F-D6C98A64CCB5}"/>
              </a:ext>
            </a:extLst>
          </p:cNvPr>
          <p:cNvSpPr/>
          <p:nvPr/>
        </p:nvSpPr>
        <p:spPr>
          <a:xfrm rot="5400000">
            <a:off x="4572416" y="2387246"/>
            <a:ext cx="2350946" cy="2773808"/>
          </a:xfrm>
          <a:prstGeom prst="ellips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C3B940-5C87-436B-A341-46EBA864D95B}"/>
              </a:ext>
            </a:extLst>
          </p:cNvPr>
          <p:cNvSpPr/>
          <p:nvPr/>
        </p:nvSpPr>
        <p:spPr>
          <a:xfrm rot="5400000">
            <a:off x="4747524" y="2974209"/>
            <a:ext cx="1228775" cy="1645414"/>
          </a:xfrm>
          <a:prstGeom prst="ellipse">
            <a:avLst/>
          </a:prstGeom>
          <a:solidFill>
            <a:srgbClr val="4B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D117C975-3D62-4FDB-A3FC-42DDAA04050A}"/>
                  </a:ext>
                </a:extLst>
              </p:cNvPr>
              <p:cNvSpPr/>
              <p:nvPr/>
            </p:nvSpPr>
            <p:spPr>
              <a:xfrm>
                <a:off x="1674355" y="2477375"/>
                <a:ext cx="479993" cy="4807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10" name="Oval 9">
                <a:extLst>
                  <a:ext uri="{FF2B5EF4-FFF2-40B4-BE49-F238E27FC236}">
                    <a16:creationId xmlns:a16="http://schemas.microsoft.com/office/drawing/2014/main" id="{D117C975-3D62-4FDB-A3FC-42DDAA04050A}"/>
                  </a:ext>
                </a:extLst>
              </p:cNvPr>
              <p:cNvSpPr>
                <a:spLocks noRot="1" noChangeAspect="1" noMove="1" noResize="1" noEditPoints="1" noAdjustHandles="1" noChangeArrowheads="1" noChangeShapeType="1" noTextEdit="1"/>
              </p:cNvSpPr>
              <p:nvPr/>
            </p:nvSpPr>
            <p:spPr>
              <a:xfrm>
                <a:off x="1674355" y="2477375"/>
                <a:ext cx="479993" cy="480799"/>
              </a:xfrm>
              <a:prstGeom prst="ellipse">
                <a:avLst/>
              </a:prstGeom>
              <a:blipFill>
                <a:blip r:embed="rId2"/>
                <a:stretch>
                  <a:fillRect/>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69E3DB67-E631-4491-A630-0ECBF00A0D84}"/>
                  </a:ext>
                </a:extLst>
              </p:cNvPr>
              <p:cNvSpPr/>
              <p:nvPr/>
            </p:nvSpPr>
            <p:spPr>
              <a:xfrm>
                <a:off x="1194362" y="1908787"/>
                <a:ext cx="479993" cy="46682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12" name="Oval 11">
                <a:extLst>
                  <a:ext uri="{FF2B5EF4-FFF2-40B4-BE49-F238E27FC236}">
                    <a16:creationId xmlns:a16="http://schemas.microsoft.com/office/drawing/2014/main" id="{69E3DB67-E631-4491-A630-0ECBF00A0D84}"/>
                  </a:ext>
                </a:extLst>
              </p:cNvPr>
              <p:cNvSpPr>
                <a:spLocks noRot="1" noChangeAspect="1" noMove="1" noResize="1" noEditPoints="1" noAdjustHandles="1" noChangeArrowheads="1" noChangeShapeType="1" noTextEdit="1"/>
              </p:cNvSpPr>
              <p:nvPr/>
            </p:nvSpPr>
            <p:spPr>
              <a:xfrm>
                <a:off x="1194362" y="1908787"/>
                <a:ext cx="479993" cy="466829"/>
              </a:xfrm>
              <a:prstGeom prst="ellipse">
                <a:avLst/>
              </a:prstGeom>
              <a:blipFill>
                <a:blip r:embed="rId3"/>
                <a:stretch>
                  <a:fillRect/>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E276EE1-2D53-4B91-AF73-A24CD64ABF54}"/>
                  </a:ext>
                </a:extLst>
              </p:cNvPr>
              <p:cNvSpPr/>
              <p:nvPr/>
            </p:nvSpPr>
            <p:spPr>
              <a:xfrm>
                <a:off x="747212" y="2491345"/>
                <a:ext cx="479993" cy="46682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9" name="Oval 8">
                <a:extLst>
                  <a:ext uri="{FF2B5EF4-FFF2-40B4-BE49-F238E27FC236}">
                    <a16:creationId xmlns:a16="http://schemas.microsoft.com/office/drawing/2014/main" id="{7E276EE1-2D53-4B91-AF73-A24CD64ABF54}"/>
                  </a:ext>
                </a:extLst>
              </p:cNvPr>
              <p:cNvSpPr>
                <a:spLocks noRot="1" noChangeAspect="1" noMove="1" noResize="1" noEditPoints="1" noAdjustHandles="1" noChangeArrowheads="1" noChangeShapeType="1" noTextEdit="1"/>
              </p:cNvSpPr>
              <p:nvPr/>
            </p:nvSpPr>
            <p:spPr>
              <a:xfrm>
                <a:off x="747212" y="2491345"/>
                <a:ext cx="479993" cy="466829"/>
              </a:xfrm>
              <a:prstGeom prst="ellipse">
                <a:avLst/>
              </a:prstGeom>
              <a:blipFill>
                <a:blip r:embed="rId4"/>
                <a:stretch>
                  <a:fillRect/>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D355BE7-3926-4409-A311-4D5E96590ABD}"/>
                  </a:ext>
                </a:extLst>
              </p:cNvPr>
              <p:cNvSpPr txBox="1"/>
              <p:nvPr/>
            </p:nvSpPr>
            <p:spPr>
              <a:xfrm>
                <a:off x="363878" y="713797"/>
                <a:ext cx="2087303"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rPr>
                        <m:t>,</m:t>
                      </m:r>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rPr>
                        <m:t>,</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e>
                      </m:d>
                      <m:r>
                        <a:rPr lang="en-US" i="1">
                          <a:latin typeface="Cambria Math" panose="02040503050406030204" pitchFamily="18" charset="0"/>
                        </a:rPr>
                        <m:t>𝑌</m:t>
                      </m:r>
                      <m:r>
                        <a:rPr lang="en-US" i="1">
                          <a:latin typeface="Cambria Math" panose="02040503050406030204" pitchFamily="18" charset="0"/>
                        </a:rPr>
                        <m:t>,</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6D355BE7-3926-4409-A311-4D5E96590ABD}"/>
                  </a:ext>
                </a:extLst>
              </p:cNvPr>
              <p:cNvSpPr txBox="1">
                <a:spLocks noRot="1" noChangeAspect="1" noMove="1" noResize="1" noEditPoints="1" noAdjustHandles="1" noChangeArrowheads="1" noChangeShapeType="1" noTextEdit="1"/>
              </p:cNvSpPr>
              <p:nvPr/>
            </p:nvSpPr>
            <p:spPr>
              <a:xfrm>
                <a:off x="363878" y="713797"/>
                <a:ext cx="2087303" cy="830997"/>
              </a:xfrm>
              <a:prstGeom prst="rect">
                <a:avLst/>
              </a:prstGeom>
              <a:blipFill>
                <a:blip r:embed="rId5"/>
                <a:stretch>
                  <a:fillRect l="-3801" b="-1323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C2433E6-12FF-42E5-8975-BE04A678C7D2}"/>
              </a:ext>
            </a:extLst>
          </p:cNvPr>
          <p:cNvCxnSpPr>
            <a:cxnSpLocks/>
            <a:stCxn id="8" idx="3"/>
          </p:cNvCxnSpPr>
          <p:nvPr/>
        </p:nvCxnSpPr>
        <p:spPr>
          <a:xfrm>
            <a:off x="2775159" y="1803889"/>
            <a:ext cx="2299259" cy="1858552"/>
          </a:xfrm>
          <a:prstGeom prst="straightConnector1">
            <a:avLst/>
          </a:prstGeom>
          <a:ln w="22225">
            <a:solidFill>
              <a:srgbClr val="C9E8FF"/>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6BF141E-3EFB-4605-B61C-15C6432FC4F2}"/>
              </a:ext>
            </a:extLst>
          </p:cNvPr>
          <p:cNvSpPr/>
          <p:nvPr/>
        </p:nvSpPr>
        <p:spPr>
          <a:xfrm>
            <a:off x="247047" y="3106188"/>
            <a:ext cx="2572378" cy="3465861"/>
          </a:xfrm>
          <a:prstGeom prst="roundRect">
            <a:avLst/>
          </a:prstGeom>
          <a:solidFill>
            <a:srgbClr val="FFC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B154F1A1-CE81-4A2E-82A2-2845AB7EC687}"/>
                  </a:ext>
                </a:extLst>
              </p:cNvPr>
              <p:cNvSpPr/>
              <p:nvPr/>
            </p:nvSpPr>
            <p:spPr>
              <a:xfrm>
                <a:off x="1688477" y="4110448"/>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19" name="Oval 18">
                <a:extLst>
                  <a:ext uri="{FF2B5EF4-FFF2-40B4-BE49-F238E27FC236}">
                    <a16:creationId xmlns:a16="http://schemas.microsoft.com/office/drawing/2014/main" id="{B154F1A1-CE81-4A2E-82A2-2845AB7EC687}"/>
                  </a:ext>
                </a:extLst>
              </p:cNvPr>
              <p:cNvSpPr>
                <a:spLocks noRot="1" noChangeAspect="1" noMove="1" noResize="1" noEditPoints="1" noAdjustHandles="1" noChangeArrowheads="1" noChangeShapeType="1" noTextEdit="1"/>
              </p:cNvSpPr>
              <p:nvPr/>
            </p:nvSpPr>
            <p:spPr>
              <a:xfrm>
                <a:off x="1688477" y="4110448"/>
                <a:ext cx="328025" cy="276999"/>
              </a:xfrm>
              <a:prstGeom prst="ellipse">
                <a:avLst/>
              </a:prstGeom>
              <a:blipFill>
                <a:blip r:embed="rId6"/>
                <a:stretch>
                  <a:fillRect l="-3509" b="-4082"/>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73BCD3-3608-4860-801C-C3799D8AED4B}"/>
                  </a:ext>
                </a:extLst>
              </p:cNvPr>
              <p:cNvSpPr/>
              <p:nvPr/>
            </p:nvSpPr>
            <p:spPr>
              <a:xfrm>
                <a:off x="1238628" y="3662441"/>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20" name="Oval 19">
                <a:extLst>
                  <a:ext uri="{FF2B5EF4-FFF2-40B4-BE49-F238E27FC236}">
                    <a16:creationId xmlns:a16="http://schemas.microsoft.com/office/drawing/2014/main" id="{7B73BCD3-3608-4860-801C-C3799D8AED4B}"/>
                  </a:ext>
                </a:extLst>
              </p:cNvPr>
              <p:cNvSpPr>
                <a:spLocks noRot="1" noChangeAspect="1" noMove="1" noResize="1" noEditPoints="1" noAdjustHandles="1" noChangeArrowheads="1" noChangeShapeType="1" noTextEdit="1"/>
              </p:cNvSpPr>
              <p:nvPr/>
            </p:nvSpPr>
            <p:spPr>
              <a:xfrm>
                <a:off x="1238628" y="3662441"/>
                <a:ext cx="328025" cy="268951"/>
              </a:xfrm>
              <a:prstGeom prst="ellipse">
                <a:avLst/>
              </a:prstGeom>
              <a:blipFill>
                <a:blip r:embed="rId7"/>
                <a:stretch>
                  <a:fillRect l="-3509"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FAB3B92-7CFE-4717-8DAF-81937C4ABB9C}"/>
                  </a:ext>
                </a:extLst>
              </p:cNvPr>
              <p:cNvSpPr/>
              <p:nvPr/>
            </p:nvSpPr>
            <p:spPr>
              <a:xfrm>
                <a:off x="761334" y="4124418"/>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21" name="Oval 20">
                <a:extLst>
                  <a:ext uri="{FF2B5EF4-FFF2-40B4-BE49-F238E27FC236}">
                    <a16:creationId xmlns:a16="http://schemas.microsoft.com/office/drawing/2014/main" id="{BFAB3B92-7CFE-4717-8DAF-81937C4ABB9C}"/>
                  </a:ext>
                </a:extLst>
              </p:cNvPr>
              <p:cNvSpPr>
                <a:spLocks noRot="1" noChangeAspect="1" noMove="1" noResize="1" noEditPoints="1" noAdjustHandles="1" noChangeArrowheads="1" noChangeShapeType="1" noTextEdit="1"/>
              </p:cNvSpPr>
              <p:nvPr/>
            </p:nvSpPr>
            <p:spPr>
              <a:xfrm>
                <a:off x="761334" y="4124418"/>
                <a:ext cx="328025" cy="268951"/>
              </a:xfrm>
              <a:prstGeom prst="ellipse">
                <a:avLst/>
              </a:prstGeom>
              <a:blipFill>
                <a:blip r:embed="rId8"/>
                <a:stretch>
                  <a:fillRect l="-5263"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5353465-CD4C-4328-9CF2-BCF52E289B25}"/>
                  </a:ext>
                </a:extLst>
              </p:cNvPr>
              <p:cNvSpPr txBox="1"/>
              <p:nvPr/>
            </p:nvSpPr>
            <p:spPr>
              <a:xfrm>
                <a:off x="1019826" y="3280403"/>
                <a:ext cx="10268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i="1" dirty="0">
                  <a:latin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D5353465-CD4C-4328-9CF2-BCF52E289B25}"/>
                  </a:ext>
                </a:extLst>
              </p:cNvPr>
              <p:cNvSpPr txBox="1">
                <a:spLocks noRot="1" noChangeAspect="1" noMove="1" noResize="1" noEditPoints="1" noAdjustHandles="1" noChangeArrowheads="1" noChangeShapeType="1" noTextEdit="1"/>
              </p:cNvSpPr>
              <p:nvPr/>
            </p:nvSpPr>
            <p:spPr>
              <a:xfrm>
                <a:off x="1019826" y="3280403"/>
                <a:ext cx="1026820" cy="276999"/>
              </a:xfrm>
              <a:prstGeom prst="rect">
                <a:avLst/>
              </a:prstGeom>
              <a:blipFill>
                <a:blip r:embed="rId9"/>
                <a:stretch>
                  <a:fillRect l="-7692" r="-8284" b="-39130"/>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CBF58E60-B367-4881-A383-7440549A2A36}"/>
              </a:ext>
            </a:extLst>
          </p:cNvPr>
          <p:cNvCxnSpPr>
            <a:stCxn id="20" idx="3"/>
            <a:endCxn id="21" idx="0"/>
          </p:cNvCxnSpPr>
          <p:nvPr/>
        </p:nvCxnSpPr>
        <p:spPr>
          <a:xfrm flipH="1">
            <a:off x="925347" y="3892005"/>
            <a:ext cx="361319" cy="2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7564031-4DB7-4F4F-B2D3-6F1B9426CA02}"/>
              </a:ext>
            </a:extLst>
          </p:cNvPr>
          <p:cNvCxnSpPr>
            <a:cxnSpLocks/>
            <a:stCxn id="20" idx="5"/>
            <a:endCxn id="19" idx="0"/>
          </p:cNvCxnSpPr>
          <p:nvPr/>
        </p:nvCxnSpPr>
        <p:spPr>
          <a:xfrm>
            <a:off x="1518615" y="3892005"/>
            <a:ext cx="333875" cy="218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3478E402-F91F-4D60-AA3A-9FC9B44C108F}"/>
                  </a:ext>
                </a:extLst>
              </p:cNvPr>
              <p:cNvSpPr/>
              <p:nvPr/>
            </p:nvSpPr>
            <p:spPr>
              <a:xfrm>
                <a:off x="1674355" y="4949622"/>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28" name="Oval 27">
                <a:extLst>
                  <a:ext uri="{FF2B5EF4-FFF2-40B4-BE49-F238E27FC236}">
                    <a16:creationId xmlns:a16="http://schemas.microsoft.com/office/drawing/2014/main" id="{3478E402-F91F-4D60-AA3A-9FC9B44C108F}"/>
                  </a:ext>
                </a:extLst>
              </p:cNvPr>
              <p:cNvSpPr>
                <a:spLocks noRot="1" noChangeAspect="1" noMove="1" noResize="1" noEditPoints="1" noAdjustHandles="1" noChangeArrowheads="1" noChangeShapeType="1" noTextEdit="1"/>
              </p:cNvSpPr>
              <p:nvPr/>
            </p:nvSpPr>
            <p:spPr>
              <a:xfrm>
                <a:off x="1674355" y="4949622"/>
                <a:ext cx="328025" cy="276999"/>
              </a:xfrm>
              <a:prstGeom prst="ellipse">
                <a:avLst/>
              </a:prstGeom>
              <a:blipFill>
                <a:blip r:embed="rId10"/>
                <a:stretch>
                  <a:fillRect l="-3571" b="-6250"/>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DFCE4E96-698C-45AF-9F29-E23744E81098}"/>
                  </a:ext>
                </a:extLst>
              </p:cNvPr>
              <p:cNvSpPr/>
              <p:nvPr/>
            </p:nvSpPr>
            <p:spPr>
              <a:xfrm>
                <a:off x="1224506" y="4501615"/>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29" name="Oval 28">
                <a:extLst>
                  <a:ext uri="{FF2B5EF4-FFF2-40B4-BE49-F238E27FC236}">
                    <a16:creationId xmlns:a16="http://schemas.microsoft.com/office/drawing/2014/main" id="{DFCE4E96-698C-45AF-9F29-E23744E81098}"/>
                  </a:ext>
                </a:extLst>
              </p:cNvPr>
              <p:cNvSpPr>
                <a:spLocks noRot="1" noChangeAspect="1" noMove="1" noResize="1" noEditPoints="1" noAdjustHandles="1" noChangeArrowheads="1" noChangeShapeType="1" noTextEdit="1"/>
              </p:cNvSpPr>
              <p:nvPr/>
            </p:nvSpPr>
            <p:spPr>
              <a:xfrm>
                <a:off x="1224506" y="4501615"/>
                <a:ext cx="328025" cy="268951"/>
              </a:xfrm>
              <a:prstGeom prst="ellipse">
                <a:avLst/>
              </a:prstGeom>
              <a:blipFill>
                <a:blip r:embed="rId11"/>
                <a:stretch>
                  <a:fillRect l="-3509" b="-6250"/>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C41C76AC-4852-40DA-A30E-FFEAF02FD0D0}"/>
                  </a:ext>
                </a:extLst>
              </p:cNvPr>
              <p:cNvSpPr/>
              <p:nvPr/>
            </p:nvSpPr>
            <p:spPr>
              <a:xfrm>
                <a:off x="747212" y="4963592"/>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30" name="Oval 29">
                <a:extLst>
                  <a:ext uri="{FF2B5EF4-FFF2-40B4-BE49-F238E27FC236}">
                    <a16:creationId xmlns:a16="http://schemas.microsoft.com/office/drawing/2014/main" id="{C41C76AC-4852-40DA-A30E-FFEAF02FD0D0}"/>
                  </a:ext>
                </a:extLst>
              </p:cNvPr>
              <p:cNvSpPr>
                <a:spLocks noRot="1" noChangeAspect="1" noMove="1" noResize="1" noEditPoints="1" noAdjustHandles="1" noChangeArrowheads="1" noChangeShapeType="1" noTextEdit="1"/>
              </p:cNvSpPr>
              <p:nvPr/>
            </p:nvSpPr>
            <p:spPr>
              <a:xfrm>
                <a:off x="747212" y="4963592"/>
                <a:ext cx="328025" cy="268951"/>
              </a:xfrm>
              <a:prstGeom prst="ellipse">
                <a:avLst/>
              </a:prstGeom>
              <a:blipFill>
                <a:blip r:embed="rId12"/>
                <a:stretch>
                  <a:fillRect l="-5357" b="-6383"/>
                </a:stretch>
              </a:blipFill>
              <a:ln w="15875">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B12FAEEB-FE89-43F0-A293-5AF6F63A6291}"/>
              </a:ext>
            </a:extLst>
          </p:cNvPr>
          <p:cNvCxnSpPr>
            <a:stCxn id="29" idx="3"/>
            <a:endCxn id="30" idx="0"/>
          </p:cNvCxnSpPr>
          <p:nvPr/>
        </p:nvCxnSpPr>
        <p:spPr>
          <a:xfrm flipH="1">
            <a:off x="911225" y="4731179"/>
            <a:ext cx="361319" cy="2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816682B-68D9-48EC-9A38-E8917D827E61}"/>
              </a:ext>
            </a:extLst>
          </p:cNvPr>
          <p:cNvCxnSpPr>
            <a:cxnSpLocks/>
            <a:stCxn id="29" idx="5"/>
            <a:endCxn id="28" idx="0"/>
          </p:cNvCxnSpPr>
          <p:nvPr/>
        </p:nvCxnSpPr>
        <p:spPr>
          <a:xfrm>
            <a:off x="1504493" y="4731179"/>
            <a:ext cx="333875" cy="218443"/>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17718DDE-C1E3-4236-9EE6-A0254FFFF2DD}"/>
                  </a:ext>
                </a:extLst>
              </p:cNvPr>
              <p:cNvSpPr/>
              <p:nvPr/>
            </p:nvSpPr>
            <p:spPr>
              <a:xfrm>
                <a:off x="1674355" y="5796844"/>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33" name="Oval 32">
                <a:extLst>
                  <a:ext uri="{FF2B5EF4-FFF2-40B4-BE49-F238E27FC236}">
                    <a16:creationId xmlns:a16="http://schemas.microsoft.com/office/drawing/2014/main" id="{17718DDE-C1E3-4236-9EE6-A0254FFFF2DD}"/>
                  </a:ext>
                </a:extLst>
              </p:cNvPr>
              <p:cNvSpPr>
                <a:spLocks noRot="1" noChangeAspect="1" noMove="1" noResize="1" noEditPoints="1" noAdjustHandles="1" noChangeArrowheads="1" noChangeShapeType="1" noTextEdit="1"/>
              </p:cNvSpPr>
              <p:nvPr/>
            </p:nvSpPr>
            <p:spPr>
              <a:xfrm>
                <a:off x="1674355" y="5796844"/>
                <a:ext cx="328025" cy="276999"/>
              </a:xfrm>
              <a:prstGeom prst="ellipse">
                <a:avLst/>
              </a:prstGeom>
              <a:blipFill>
                <a:blip r:embed="rId13"/>
                <a:stretch>
                  <a:fillRect l="-3571" b="-6250"/>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val 33">
                <a:extLst>
                  <a:ext uri="{FF2B5EF4-FFF2-40B4-BE49-F238E27FC236}">
                    <a16:creationId xmlns:a16="http://schemas.microsoft.com/office/drawing/2014/main" id="{DDFEBC1D-CC26-4B41-94DD-AF81E917511C}"/>
                  </a:ext>
                </a:extLst>
              </p:cNvPr>
              <p:cNvSpPr/>
              <p:nvPr/>
            </p:nvSpPr>
            <p:spPr>
              <a:xfrm>
                <a:off x="1224506" y="5348837"/>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34" name="Oval 33">
                <a:extLst>
                  <a:ext uri="{FF2B5EF4-FFF2-40B4-BE49-F238E27FC236}">
                    <a16:creationId xmlns:a16="http://schemas.microsoft.com/office/drawing/2014/main" id="{DDFEBC1D-CC26-4B41-94DD-AF81E917511C}"/>
                  </a:ext>
                </a:extLst>
              </p:cNvPr>
              <p:cNvSpPr>
                <a:spLocks noRot="1" noChangeAspect="1" noMove="1" noResize="1" noEditPoints="1" noAdjustHandles="1" noChangeArrowheads="1" noChangeShapeType="1" noTextEdit="1"/>
              </p:cNvSpPr>
              <p:nvPr/>
            </p:nvSpPr>
            <p:spPr>
              <a:xfrm>
                <a:off x="1224506" y="5348837"/>
                <a:ext cx="328025" cy="268951"/>
              </a:xfrm>
              <a:prstGeom prst="ellipse">
                <a:avLst/>
              </a:prstGeom>
              <a:blipFill>
                <a:blip r:embed="rId14"/>
                <a:stretch>
                  <a:fillRect l="-3509" b="-4167"/>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CC108E6B-158E-4158-A152-2C5B979763FB}"/>
                  </a:ext>
                </a:extLst>
              </p:cNvPr>
              <p:cNvSpPr/>
              <p:nvPr/>
            </p:nvSpPr>
            <p:spPr>
              <a:xfrm>
                <a:off x="747212" y="5810814"/>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35" name="Oval 34">
                <a:extLst>
                  <a:ext uri="{FF2B5EF4-FFF2-40B4-BE49-F238E27FC236}">
                    <a16:creationId xmlns:a16="http://schemas.microsoft.com/office/drawing/2014/main" id="{CC108E6B-158E-4158-A152-2C5B979763FB}"/>
                  </a:ext>
                </a:extLst>
              </p:cNvPr>
              <p:cNvSpPr>
                <a:spLocks noRot="1" noChangeAspect="1" noMove="1" noResize="1" noEditPoints="1" noAdjustHandles="1" noChangeArrowheads="1" noChangeShapeType="1" noTextEdit="1"/>
              </p:cNvSpPr>
              <p:nvPr/>
            </p:nvSpPr>
            <p:spPr>
              <a:xfrm>
                <a:off x="747212" y="5810814"/>
                <a:ext cx="328025" cy="268951"/>
              </a:xfrm>
              <a:prstGeom prst="ellipse">
                <a:avLst/>
              </a:prstGeom>
              <a:blipFill>
                <a:blip r:embed="rId15"/>
                <a:stretch>
                  <a:fillRect l="-5357" b="-6383"/>
                </a:stretch>
              </a:blipFill>
              <a:ln w="15875">
                <a:solidFill>
                  <a:schemeClr val="tx1"/>
                </a:solidFill>
              </a:ln>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8355BF4-96A0-4C45-98FA-0B2AE9C8D234}"/>
              </a:ext>
            </a:extLst>
          </p:cNvPr>
          <p:cNvCxnSpPr>
            <a:stCxn id="34" idx="3"/>
            <a:endCxn id="35" idx="0"/>
          </p:cNvCxnSpPr>
          <p:nvPr/>
        </p:nvCxnSpPr>
        <p:spPr>
          <a:xfrm flipH="1">
            <a:off x="911225" y="5578401"/>
            <a:ext cx="361319" cy="232413"/>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8C95FF4-29D1-42C3-886E-79E425612C32}"/>
              </a:ext>
            </a:extLst>
          </p:cNvPr>
          <p:cNvCxnSpPr>
            <a:cxnSpLocks/>
            <a:stCxn id="34" idx="5"/>
            <a:endCxn id="33" idx="0"/>
          </p:cNvCxnSpPr>
          <p:nvPr/>
        </p:nvCxnSpPr>
        <p:spPr>
          <a:xfrm>
            <a:off x="1504493" y="5578401"/>
            <a:ext cx="333875" cy="21844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841BD4F-ACBB-4C60-A381-DD620948413C}"/>
              </a:ext>
            </a:extLst>
          </p:cNvPr>
          <p:cNvCxnSpPr>
            <a:cxnSpLocks/>
            <a:stCxn id="18" idx="3"/>
          </p:cNvCxnSpPr>
          <p:nvPr/>
        </p:nvCxnSpPr>
        <p:spPr>
          <a:xfrm flipV="1">
            <a:off x="2819425" y="4614673"/>
            <a:ext cx="2425815" cy="224446"/>
          </a:xfrm>
          <a:prstGeom prst="straightConnector1">
            <a:avLst/>
          </a:prstGeom>
          <a:ln w="19050">
            <a:solidFill>
              <a:srgbClr val="FFCDCD"/>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54C72270-D472-4926-B38D-9FF1E5DE5A20}"/>
              </a:ext>
            </a:extLst>
          </p:cNvPr>
          <p:cNvSpPr/>
          <p:nvPr/>
        </p:nvSpPr>
        <p:spPr>
          <a:xfrm>
            <a:off x="8372645" y="2333470"/>
            <a:ext cx="3616573" cy="3465861"/>
          </a:xfrm>
          <a:prstGeom prst="roundRect">
            <a:avLst/>
          </a:prstGeom>
          <a:solidFill>
            <a:srgbClr val="C5F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669186B7-5537-44B0-BE39-B27DE9287C95}"/>
                  </a:ext>
                </a:extLst>
              </p:cNvPr>
              <p:cNvSpPr/>
              <p:nvPr/>
            </p:nvSpPr>
            <p:spPr>
              <a:xfrm>
                <a:off x="9603062" y="3337730"/>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41" name="Oval 40">
                <a:extLst>
                  <a:ext uri="{FF2B5EF4-FFF2-40B4-BE49-F238E27FC236}">
                    <a16:creationId xmlns:a16="http://schemas.microsoft.com/office/drawing/2014/main" id="{669186B7-5537-44B0-BE39-B27DE9287C95}"/>
                  </a:ext>
                </a:extLst>
              </p:cNvPr>
              <p:cNvSpPr>
                <a:spLocks noRot="1" noChangeAspect="1" noMove="1" noResize="1" noEditPoints="1" noAdjustHandles="1" noChangeArrowheads="1" noChangeShapeType="1" noTextEdit="1"/>
              </p:cNvSpPr>
              <p:nvPr/>
            </p:nvSpPr>
            <p:spPr>
              <a:xfrm>
                <a:off x="9603062" y="3337730"/>
                <a:ext cx="328025" cy="276999"/>
              </a:xfrm>
              <a:prstGeom prst="ellipse">
                <a:avLst/>
              </a:prstGeom>
              <a:blipFill>
                <a:blip r:embed="rId16"/>
                <a:stretch>
                  <a:fillRect l="-3509" b="-4167"/>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A2340A4B-CD1F-4DC6-87E8-6F45F55C10A5}"/>
                  </a:ext>
                </a:extLst>
              </p:cNvPr>
              <p:cNvSpPr/>
              <p:nvPr/>
            </p:nvSpPr>
            <p:spPr>
              <a:xfrm>
                <a:off x="9153213" y="2889723"/>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42" name="Oval 41">
                <a:extLst>
                  <a:ext uri="{FF2B5EF4-FFF2-40B4-BE49-F238E27FC236}">
                    <a16:creationId xmlns:a16="http://schemas.microsoft.com/office/drawing/2014/main" id="{A2340A4B-CD1F-4DC6-87E8-6F45F55C10A5}"/>
                  </a:ext>
                </a:extLst>
              </p:cNvPr>
              <p:cNvSpPr>
                <a:spLocks noRot="1" noChangeAspect="1" noMove="1" noResize="1" noEditPoints="1" noAdjustHandles="1" noChangeArrowheads="1" noChangeShapeType="1" noTextEdit="1"/>
              </p:cNvSpPr>
              <p:nvPr/>
            </p:nvSpPr>
            <p:spPr>
              <a:xfrm>
                <a:off x="9153213" y="2889723"/>
                <a:ext cx="328025" cy="268951"/>
              </a:xfrm>
              <a:prstGeom prst="ellipse">
                <a:avLst/>
              </a:prstGeom>
              <a:blipFill>
                <a:blip r:embed="rId17"/>
                <a:stretch>
                  <a:fillRect l="-5357"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B9028722-2A23-476E-B2BE-82599CDC5904}"/>
                  </a:ext>
                </a:extLst>
              </p:cNvPr>
              <p:cNvSpPr/>
              <p:nvPr/>
            </p:nvSpPr>
            <p:spPr>
              <a:xfrm>
                <a:off x="8675919" y="3351700"/>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43" name="Oval 42">
                <a:extLst>
                  <a:ext uri="{FF2B5EF4-FFF2-40B4-BE49-F238E27FC236}">
                    <a16:creationId xmlns:a16="http://schemas.microsoft.com/office/drawing/2014/main" id="{B9028722-2A23-476E-B2BE-82599CDC5904}"/>
                  </a:ext>
                </a:extLst>
              </p:cNvPr>
              <p:cNvSpPr>
                <a:spLocks noRot="1" noChangeAspect="1" noMove="1" noResize="1" noEditPoints="1" noAdjustHandles="1" noChangeArrowheads="1" noChangeShapeType="1" noTextEdit="1"/>
              </p:cNvSpPr>
              <p:nvPr/>
            </p:nvSpPr>
            <p:spPr>
              <a:xfrm>
                <a:off x="8675919" y="3351700"/>
                <a:ext cx="328025" cy="268951"/>
              </a:xfrm>
              <a:prstGeom prst="ellipse">
                <a:avLst/>
              </a:prstGeom>
              <a:blipFill>
                <a:blip r:embed="rId18"/>
                <a:stretch>
                  <a:fillRect l="-5263"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7AE36F7-2EB3-4052-B692-4238DEA8C6A1}"/>
                  </a:ext>
                </a:extLst>
              </p:cNvPr>
              <p:cNvSpPr txBox="1"/>
              <p:nvPr/>
            </p:nvSpPr>
            <p:spPr>
              <a:xfrm>
                <a:off x="9757869" y="2388748"/>
                <a:ext cx="102682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m:t>
                      </m:r>
                    </m:oMath>
                  </m:oMathPara>
                </a14:m>
                <a:endParaRPr lang="en-US" i="1" dirty="0">
                  <a:latin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37AE36F7-2EB3-4052-B692-4238DEA8C6A1}"/>
                  </a:ext>
                </a:extLst>
              </p:cNvPr>
              <p:cNvSpPr txBox="1">
                <a:spLocks noRot="1" noChangeAspect="1" noMove="1" noResize="1" noEditPoints="1" noAdjustHandles="1" noChangeArrowheads="1" noChangeShapeType="1" noTextEdit="1"/>
              </p:cNvSpPr>
              <p:nvPr/>
            </p:nvSpPr>
            <p:spPr>
              <a:xfrm>
                <a:off x="9757869" y="2388748"/>
                <a:ext cx="1026820" cy="276999"/>
              </a:xfrm>
              <a:prstGeom prst="rect">
                <a:avLst/>
              </a:prstGeom>
              <a:blipFill>
                <a:blip r:embed="rId19"/>
                <a:stretch>
                  <a:fillRect t="-2222" b="-40000"/>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C8F7F518-D46C-4A8D-9E24-D94909335BC9}"/>
              </a:ext>
            </a:extLst>
          </p:cNvPr>
          <p:cNvCxnSpPr>
            <a:stCxn id="42" idx="3"/>
            <a:endCxn id="43" idx="0"/>
          </p:cNvCxnSpPr>
          <p:nvPr/>
        </p:nvCxnSpPr>
        <p:spPr>
          <a:xfrm flipH="1">
            <a:off x="8839932" y="3119287"/>
            <a:ext cx="361319" cy="2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82E6458-EA32-49C9-85C8-0346F01BB87D}"/>
              </a:ext>
            </a:extLst>
          </p:cNvPr>
          <p:cNvCxnSpPr>
            <a:cxnSpLocks/>
            <a:stCxn id="42" idx="5"/>
            <a:endCxn id="41" idx="0"/>
          </p:cNvCxnSpPr>
          <p:nvPr/>
        </p:nvCxnSpPr>
        <p:spPr>
          <a:xfrm>
            <a:off x="9433200" y="3119287"/>
            <a:ext cx="333875" cy="218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A21B68AD-C8AD-46F4-BD53-A9D51BC34EA9}"/>
                  </a:ext>
                </a:extLst>
              </p:cNvPr>
              <p:cNvSpPr/>
              <p:nvPr/>
            </p:nvSpPr>
            <p:spPr>
              <a:xfrm>
                <a:off x="9568843" y="4337674"/>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47" name="Oval 46">
                <a:extLst>
                  <a:ext uri="{FF2B5EF4-FFF2-40B4-BE49-F238E27FC236}">
                    <a16:creationId xmlns:a16="http://schemas.microsoft.com/office/drawing/2014/main" id="{A21B68AD-C8AD-46F4-BD53-A9D51BC34EA9}"/>
                  </a:ext>
                </a:extLst>
              </p:cNvPr>
              <p:cNvSpPr>
                <a:spLocks noRot="1" noChangeAspect="1" noMove="1" noResize="1" noEditPoints="1" noAdjustHandles="1" noChangeArrowheads="1" noChangeShapeType="1" noTextEdit="1"/>
              </p:cNvSpPr>
              <p:nvPr/>
            </p:nvSpPr>
            <p:spPr>
              <a:xfrm>
                <a:off x="9568843" y="4337674"/>
                <a:ext cx="328025" cy="276999"/>
              </a:xfrm>
              <a:prstGeom prst="ellipse">
                <a:avLst/>
              </a:prstGeom>
              <a:blipFill>
                <a:blip r:embed="rId20"/>
                <a:stretch>
                  <a:fillRect l="-3509" b="-4167"/>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6745A17F-0184-4ADB-94A5-6AC23B6DC82A}"/>
                  </a:ext>
                </a:extLst>
              </p:cNvPr>
              <p:cNvSpPr/>
              <p:nvPr/>
            </p:nvSpPr>
            <p:spPr>
              <a:xfrm>
                <a:off x="9118994" y="3889667"/>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48" name="Oval 47">
                <a:extLst>
                  <a:ext uri="{FF2B5EF4-FFF2-40B4-BE49-F238E27FC236}">
                    <a16:creationId xmlns:a16="http://schemas.microsoft.com/office/drawing/2014/main" id="{6745A17F-0184-4ADB-94A5-6AC23B6DC82A}"/>
                  </a:ext>
                </a:extLst>
              </p:cNvPr>
              <p:cNvSpPr>
                <a:spLocks noRot="1" noChangeAspect="1" noMove="1" noResize="1" noEditPoints="1" noAdjustHandles="1" noChangeArrowheads="1" noChangeShapeType="1" noTextEdit="1"/>
              </p:cNvSpPr>
              <p:nvPr/>
            </p:nvSpPr>
            <p:spPr>
              <a:xfrm>
                <a:off x="9118994" y="3889667"/>
                <a:ext cx="328025" cy="268951"/>
              </a:xfrm>
              <a:prstGeom prst="ellipse">
                <a:avLst/>
              </a:prstGeom>
              <a:blipFill>
                <a:blip r:embed="rId21"/>
                <a:stretch>
                  <a:fillRect l="-3509"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89075522-CFE1-4715-A030-40EB606A88AF}"/>
                  </a:ext>
                </a:extLst>
              </p:cNvPr>
              <p:cNvSpPr/>
              <p:nvPr/>
            </p:nvSpPr>
            <p:spPr>
              <a:xfrm>
                <a:off x="8641700" y="4351644"/>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49" name="Oval 48">
                <a:extLst>
                  <a:ext uri="{FF2B5EF4-FFF2-40B4-BE49-F238E27FC236}">
                    <a16:creationId xmlns:a16="http://schemas.microsoft.com/office/drawing/2014/main" id="{89075522-CFE1-4715-A030-40EB606A88AF}"/>
                  </a:ext>
                </a:extLst>
              </p:cNvPr>
              <p:cNvSpPr>
                <a:spLocks noRot="1" noChangeAspect="1" noMove="1" noResize="1" noEditPoints="1" noAdjustHandles="1" noChangeArrowheads="1" noChangeShapeType="1" noTextEdit="1"/>
              </p:cNvSpPr>
              <p:nvPr/>
            </p:nvSpPr>
            <p:spPr>
              <a:xfrm>
                <a:off x="8641700" y="4351644"/>
                <a:ext cx="328025" cy="268951"/>
              </a:xfrm>
              <a:prstGeom prst="ellipse">
                <a:avLst/>
              </a:prstGeom>
              <a:blipFill>
                <a:blip r:embed="rId22"/>
                <a:stretch>
                  <a:fillRect l="-5357" b="-6383"/>
                </a:stretch>
              </a:blipFill>
              <a:ln w="15875">
                <a:solidFill>
                  <a:schemeClr val="tx1"/>
                </a:solidFill>
              </a:ln>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95205D4D-2E90-4B26-94E2-42CF87C70788}"/>
              </a:ext>
            </a:extLst>
          </p:cNvPr>
          <p:cNvCxnSpPr>
            <a:stCxn id="48" idx="3"/>
            <a:endCxn id="49" idx="0"/>
          </p:cNvCxnSpPr>
          <p:nvPr/>
        </p:nvCxnSpPr>
        <p:spPr>
          <a:xfrm flipH="1">
            <a:off x="8805713" y="4119231"/>
            <a:ext cx="361319" cy="2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F80EBA6-36A5-43CE-A3A8-76B7692E99D8}"/>
              </a:ext>
            </a:extLst>
          </p:cNvPr>
          <p:cNvCxnSpPr>
            <a:cxnSpLocks/>
            <a:stCxn id="48" idx="5"/>
            <a:endCxn id="47" idx="0"/>
          </p:cNvCxnSpPr>
          <p:nvPr/>
        </p:nvCxnSpPr>
        <p:spPr>
          <a:xfrm>
            <a:off x="9398981" y="4119231"/>
            <a:ext cx="333875" cy="218443"/>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3ADE931A-1902-45B7-BEA4-AA4B1344E882}"/>
                  </a:ext>
                </a:extLst>
              </p:cNvPr>
              <p:cNvSpPr/>
              <p:nvPr/>
            </p:nvSpPr>
            <p:spPr>
              <a:xfrm>
                <a:off x="9639183" y="5235136"/>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52" name="Oval 51">
                <a:extLst>
                  <a:ext uri="{FF2B5EF4-FFF2-40B4-BE49-F238E27FC236}">
                    <a16:creationId xmlns:a16="http://schemas.microsoft.com/office/drawing/2014/main" id="{3ADE931A-1902-45B7-BEA4-AA4B1344E882}"/>
                  </a:ext>
                </a:extLst>
              </p:cNvPr>
              <p:cNvSpPr>
                <a:spLocks noRot="1" noChangeAspect="1" noMove="1" noResize="1" noEditPoints="1" noAdjustHandles="1" noChangeArrowheads="1" noChangeShapeType="1" noTextEdit="1"/>
              </p:cNvSpPr>
              <p:nvPr/>
            </p:nvSpPr>
            <p:spPr>
              <a:xfrm>
                <a:off x="9639183" y="5235136"/>
                <a:ext cx="328025" cy="276999"/>
              </a:xfrm>
              <a:prstGeom prst="ellipse">
                <a:avLst/>
              </a:prstGeom>
              <a:blipFill>
                <a:blip r:embed="rId23"/>
                <a:stretch>
                  <a:fillRect l="-3509" b="-6250"/>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A576FDCE-C0A8-4459-B77F-3D9D0AA89AA8}"/>
                  </a:ext>
                </a:extLst>
              </p:cNvPr>
              <p:cNvSpPr/>
              <p:nvPr/>
            </p:nvSpPr>
            <p:spPr>
              <a:xfrm>
                <a:off x="9189334" y="4787129"/>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53" name="Oval 52">
                <a:extLst>
                  <a:ext uri="{FF2B5EF4-FFF2-40B4-BE49-F238E27FC236}">
                    <a16:creationId xmlns:a16="http://schemas.microsoft.com/office/drawing/2014/main" id="{A576FDCE-C0A8-4459-B77F-3D9D0AA89AA8}"/>
                  </a:ext>
                </a:extLst>
              </p:cNvPr>
              <p:cNvSpPr>
                <a:spLocks noRot="1" noChangeAspect="1" noMove="1" noResize="1" noEditPoints="1" noAdjustHandles="1" noChangeArrowheads="1" noChangeShapeType="1" noTextEdit="1"/>
              </p:cNvSpPr>
              <p:nvPr/>
            </p:nvSpPr>
            <p:spPr>
              <a:xfrm>
                <a:off x="9189334" y="4787129"/>
                <a:ext cx="328025" cy="268951"/>
              </a:xfrm>
              <a:prstGeom prst="ellipse">
                <a:avLst/>
              </a:prstGeom>
              <a:blipFill>
                <a:blip r:embed="rId24"/>
                <a:stretch>
                  <a:fillRect l="-3509"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7B8E16D9-973C-4DB2-99CA-706D4802D5C8}"/>
                  </a:ext>
                </a:extLst>
              </p:cNvPr>
              <p:cNvSpPr/>
              <p:nvPr/>
            </p:nvSpPr>
            <p:spPr>
              <a:xfrm>
                <a:off x="8712040" y="5249106"/>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54" name="Oval 53">
                <a:extLst>
                  <a:ext uri="{FF2B5EF4-FFF2-40B4-BE49-F238E27FC236}">
                    <a16:creationId xmlns:a16="http://schemas.microsoft.com/office/drawing/2014/main" id="{7B8E16D9-973C-4DB2-99CA-706D4802D5C8}"/>
                  </a:ext>
                </a:extLst>
              </p:cNvPr>
              <p:cNvSpPr>
                <a:spLocks noRot="1" noChangeAspect="1" noMove="1" noResize="1" noEditPoints="1" noAdjustHandles="1" noChangeArrowheads="1" noChangeShapeType="1" noTextEdit="1"/>
              </p:cNvSpPr>
              <p:nvPr/>
            </p:nvSpPr>
            <p:spPr>
              <a:xfrm>
                <a:off x="8712040" y="5249106"/>
                <a:ext cx="328025" cy="268951"/>
              </a:xfrm>
              <a:prstGeom prst="ellipse">
                <a:avLst/>
              </a:prstGeom>
              <a:blipFill>
                <a:blip r:embed="rId25"/>
                <a:stretch>
                  <a:fillRect l="-5263" b="-6383"/>
                </a:stretch>
              </a:blipFill>
              <a:ln w="15875">
                <a:solidFill>
                  <a:schemeClr val="tx1"/>
                </a:solidFill>
              </a:ln>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85CD1EC5-FF49-4834-BAFD-6B0F422F3656}"/>
              </a:ext>
            </a:extLst>
          </p:cNvPr>
          <p:cNvCxnSpPr>
            <a:stCxn id="53" idx="3"/>
            <a:endCxn id="54" idx="0"/>
          </p:cNvCxnSpPr>
          <p:nvPr/>
        </p:nvCxnSpPr>
        <p:spPr>
          <a:xfrm flipH="1">
            <a:off x="8876053" y="5016693"/>
            <a:ext cx="361319" cy="232413"/>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4F4A662E-07FA-4317-81D6-D86B7F5F4BAA}"/>
              </a:ext>
            </a:extLst>
          </p:cNvPr>
          <p:cNvCxnSpPr>
            <a:cxnSpLocks/>
            <a:stCxn id="53" idx="5"/>
            <a:endCxn id="52" idx="0"/>
          </p:cNvCxnSpPr>
          <p:nvPr/>
        </p:nvCxnSpPr>
        <p:spPr>
          <a:xfrm>
            <a:off x="9469321" y="5016693"/>
            <a:ext cx="333875" cy="21844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FE584D8A-AC62-4386-93C2-98C378CCF688}"/>
                  </a:ext>
                </a:extLst>
              </p:cNvPr>
              <p:cNvSpPr/>
              <p:nvPr/>
            </p:nvSpPr>
            <p:spPr>
              <a:xfrm>
                <a:off x="11132083" y="3339406"/>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62" name="Oval 61">
                <a:extLst>
                  <a:ext uri="{FF2B5EF4-FFF2-40B4-BE49-F238E27FC236}">
                    <a16:creationId xmlns:a16="http://schemas.microsoft.com/office/drawing/2014/main" id="{FE584D8A-AC62-4386-93C2-98C378CCF688}"/>
                  </a:ext>
                </a:extLst>
              </p:cNvPr>
              <p:cNvSpPr>
                <a:spLocks noRot="1" noChangeAspect="1" noMove="1" noResize="1" noEditPoints="1" noAdjustHandles="1" noChangeArrowheads="1" noChangeShapeType="1" noTextEdit="1"/>
              </p:cNvSpPr>
              <p:nvPr/>
            </p:nvSpPr>
            <p:spPr>
              <a:xfrm>
                <a:off x="11132083" y="3339406"/>
                <a:ext cx="328025" cy="276999"/>
              </a:xfrm>
              <a:prstGeom prst="ellipse">
                <a:avLst/>
              </a:prstGeom>
              <a:blipFill>
                <a:blip r:embed="rId26"/>
                <a:stretch>
                  <a:fillRect l="-3509" b="-6250"/>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ADE6EE7F-2566-4E46-94D0-AA89BA20A5D1}"/>
                  </a:ext>
                </a:extLst>
              </p:cNvPr>
              <p:cNvSpPr/>
              <p:nvPr/>
            </p:nvSpPr>
            <p:spPr>
              <a:xfrm>
                <a:off x="10682234" y="2891399"/>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63" name="Oval 62">
                <a:extLst>
                  <a:ext uri="{FF2B5EF4-FFF2-40B4-BE49-F238E27FC236}">
                    <a16:creationId xmlns:a16="http://schemas.microsoft.com/office/drawing/2014/main" id="{ADE6EE7F-2566-4E46-94D0-AA89BA20A5D1}"/>
                  </a:ext>
                </a:extLst>
              </p:cNvPr>
              <p:cNvSpPr>
                <a:spLocks noRot="1" noChangeAspect="1" noMove="1" noResize="1" noEditPoints="1" noAdjustHandles="1" noChangeArrowheads="1" noChangeShapeType="1" noTextEdit="1"/>
              </p:cNvSpPr>
              <p:nvPr/>
            </p:nvSpPr>
            <p:spPr>
              <a:xfrm>
                <a:off x="10682234" y="2891399"/>
                <a:ext cx="328025" cy="268951"/>
              </a:xfrm>
              <a:prstGeom prst="ellipse">
                <a:avLst/>
              </a:prstGeom>
              <a:blipFill>
                <a:blip r:embed="rId27"/>
                <a:stretch>
                  <a:fillRect l="-3509"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126CEA47-FCC9-4D9E-A1A3-39F9BAB7E53C}"/>
                  </a:ext>
                </a:extLst>
              </p:cNvPr>
              <p:cNvSpPr/>
              <p:nvPr/>
            </p:nvSpPr>
            <p:spPr>
              <a:xfrm>
                <a:off x="10204940" y="3353376"/>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64" name="Oval 63">
                <a:extLst>
                  <a:ext uri="{FF2B5EF4-FFF2-40B4-BE49-F238E27FC236}">
                    <a16:creationId xmlns:a16="http://schemas.microsoft.com/office/drawing/2014/main" id="{126CEA47-FCC9-4D9E-A1A3-39F9BAB7E53C}"/>
                  </a:ext>
                </a:extLst>
              </p:cNvPr>
              <p:cNvSpPr>
                <a:spLocks noRot="1" noChangeAspect="1" noMove="1" noResize="1" noEditPoints="1" noAdjustHandles="1" noChangeArrowheads="1" noChangeShapeType="1" noTextEdit="1"/>
              </p:cNvSpPr>
              <p:nvPr/>
            </p:nvSpPr>
            <p:spPr>
              <a:xfrm>
                <a:off x="10204940" y="3353376"/>
                <a:ext cx="328025" cy="268951"/>
              </a:xfrm>
              <a:prstGeom prst="ellipse">
                <a:avLst/>
              </a:prstGeom>
              <a:blipFill>
                <a:blip r:embed="rId28"/>
                <a:stretch>
                  <a:fillRect l="-5263" b="-6383"/>
                </a:stretch>
              </a:blipFill>
              <a:ln w="15875">
                <a:solidFill>
                  <a:schemeClr val="tx1"/>
                </a:solidFill>
              </a:ln>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090C3945-2C97-4279-8AD1-38BD6273EF12}"/>
              </a:ext>
            </a:extLst>
          </p:cNvPr>
          <p:cNvCxnSpPr>
            <a:stCxn id="63" idx="3"/>
            <a:endCxn id="64" idx="0"/>
          </p:cNvCxnSpPr>
          <p:nvPr/>
        </p:nvCxnSpPr>
        <p:spPr>
          <a:xfrm flipH="1">
            <a:off x="10368953" y="3120963"/>
            <a:ext cx="361319" cy="2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5CB34C06-CDC3-41B2-9FFB-6D10C28AF7EA}"/>
              </a:ext>
            </a:extLst>
          </p:cNvPr>
          <p:cNvCxnSpPr>
            <a:cxnSpLocks/>
            <a:stCxn id="63" idx="5"/>
            <a:endCxn id="62" idx="0"/>
          </p:cNvCxnSpPr>
          <p:nvPr/>
        </p:nvCxnSpPr>
        <p:spPr>
          <a:xfrm>
            <a:off x="10962221" y="3120963"/>
            <a:ext cx="333875" cy="218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Oval 66">
                <a:extLst>
                  <a:ext uri="{FF2B5EF4-FFF2-40B4-BE49-F238E27FC236}">
                    <a16:creationId xmlns:a16="http://schemas.microsoft.com/office/drawing/2014/main" id="{65A53254-EEAE-4182-91D7-6049F2AD9C7F}"/>
                  </a:ext>
                </a:extLst>
              </p:cNvPr>
              <p:cNvSpPr/>
              <p:nvPr/>
            </p:nvSpPr>
            <p:spPr>
              <a:xfrm>
                <a:off x="11191918" y="4330609"/>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67" name="Oval 66">
                <a:extLst>
                  <a:ext uri="{FF2B5EF4-FFF2-40B4-BE49-F238E27FC236}">
                    <a16:creationId xmlns:a16="http://schemas.microsoft.com/office/drawing/2014/main" id="{65A53254-EEAE-4182-91D7-6049F2AD9C7F}"/>
                  </a:ext>
                </a:extLst>
              </p:cNvPr>
              <p:cNvSpPr>
                <a:spLocks noRot="1" noChangeAspect="1" noMove="1" noResize="1" noEditPoints="1" noAdjustHandles="1" noChangeArrowheads="1" noChangeShapeType="1" noTextEdit="1"/>
              </p:cNvSpPr>
              <p:nvPr/>
            </p:nvSpPr>
            <p:spPr>
              <a:xfrm>
                <a:off x="11191918" y="4330609"/>
                <a:ext cx="328025" cy="276999"/>
              </a:xfrm>
              <a:prstGeom prst="ellipse">
                <a:avLst/>
              </a:prstGeom>
              <a:blipFill>
                <a:blip r:embed="rId29"/>
                <a:stretch>
                  <a:fillRect l="-3509" b="-4082"/>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5AFDE7E8-895A-47B0-805C-7EB2F6ED352A}"/>
                  </a:ext>
                </a:extLst>
              </p:cNvPr>
              <p:cNvSpPr/>
              <p:nvPr/>
            </p:nvSpPr>
            <p:spPr>
              <a:xfrm>
                <a:off x="10742069" y="3882602"/>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68" name="Oval 67">
                <a:extLst>
                  <a:ext uri="{FF2B5EF4-FFF2-40B4-BE49-F238E27FC236}">
                    <a16:creationId xmlns:a16="http://schemas.microsoft.com/office/drawing/2014/main" id="{5AFDE7E8-895A-47B0-805C-7EB2F6ED352A}"/>
                  </a:ext>
                </a:extLst>
              </p:cNvPr>
              <p:cNvSpPr>
                <a:spLocks noRot="1" noChangeAspect="1" noMove="1" noResize="1" noEditPoints="1" noAdjustHandles="1" noChangeArrowheads="1" noChangeShapeType="1" noTextEdit="1"/>
              </p:cNvSpPr>
              <p:nvPr/>
            </p:nvSpPr>
            <p:spPr>
              <a:xfrm>
                <a:off x="10742069" y="3882602"/>
                <a:ext cx="328025" cy="268951"/>
              </a:xfrm>
              <a:prstGeom prst="ellipse">
                <a:avLst/>
              </a:prstGeom>
              <a:blipFill>
                <a:blip r:embed="rId30"/>
                <a:stretch>
                  <a:fillRect l="-3509"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44591C74-BF8E-48A4-86A0-3804B28600CF}"/>
                  </a:ext>
                </a:extLst>
              </p:cNvPr>
              <p:cNvSpPr/>
              <p:nvPr/>
            </p:nvSpPr>
            <p:spPr>
              <a:xfrm>
                <a:off x="10264775" y="4344579"/>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69" name="Oval 68">
                <a:extLst>
                  <a:ext uri="{FF2B5EF4-FFF2-40B4-BE49-F238E27FC236}">
                    <a16:creationId xmlns:a16="http://schemas.microsoft.com/office/drawing/2014/main" id="{44591C74-BF8E-48A4-86A0-3804B28600CF}"/>
                  </a:ext>
                </a:extLst>
              </p:cNvPr>
              <p:cNvSpPr>
                <a:spLocks noRot="1" noChangeAspect="1" noMove="1" noResize="1" noEditPoints="1" noAdjustHandles="1" noChangeArrowheads="1" noChangeShapeType="1" noTextEdit="1"/>
              </p:cNvSpPr>
              <p:nvPr/>
            </p:nvSpPr>
            <p:spPr>
              <a:xfrm>
                <a:off x="10264775" y="4344579"/>
                <a:ext cx="328025" cy="268951"/>
              </a:xfrm>
              <a:prstGeom prst="ellipse">
                <a:avLst/>
              </a:prstGeom>
              <a:blipFill>
                <a:blip r:embed="rId31"/>
                <a:stretch>
                  <a:fillRect l="-5263" b="-6383"/>
                </a:stretch>
              </a:blipFill>
              <a:ln w="15875">
                <a:solidFill>
                  <a:schemeClr val="tx1"/>
                </a:solidFill>
              </a:ln>
            </p:spPr>
            <p:txBody>
              <a:bodyPr/>
              <a:lstStyle/>
              <a:p>
                <a:r>
                  <a:rPr lang="en-US">
                    <a:noFill/>
                  </a:rPr>
                  <a:t> </a:t>
                </a:r>
              </a:p>
            </p:txBody>
          </p:sp>
        </mc:Fallback>
      </mc:AlternateContent>
      <p:cxnSp>
        <p:nvCxnSpPr>
          <p:cNvPr id="70" name="Straight Arrow Connector 69">
            <a:extLst>
              <a:ext uri="{FF2B5EF4-FFF2-40B4-BE49-F238E27FC236}">
                <a16:creationId xmlns:a16="http://schemas.microsoft.com/office/drawing/2014/main" id="{898BA622-4B3A-4CCC-B230-5E8A101AEA1B}"/>
              </a:ext>
            </a:extLst>
          </p:cNvPr>
          <p:cNvCxnSpPr>
            <a:stCxn id="68" idx="3"/>
            <a:endCxn id="69" idx="0"/>
          </p:cNvCxnSpPr>
          <p:nvPr/>
        </p:nvCxnSpPr>
        <p:spPr>
          <a:xfrm flipH="1">
            <a:off x="10428788" y="4112166"/>
            <a:ext cx="361319" cy="2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85C87A21-2C4D-4E5F-A8D2-83444B91B195}"/>
              </a:ext>
            </a:extLst>
          </p:cNvPr>
          <p:cNvCxnSpPr>
            <a:cxnSpLocks/>
            <a:stCxn id="68" idx="5"/>
            <a:endCxn id="67" idx="0"/>
          </p:cNvCxnSpPr>
          <p:nvPr/>
        </p:nvCxnSpPr>
        <p:spPr>
          <a:xfrm>
            <a:off x="11022056" y="4112166"/>
            <a:ext cx="333875" cy="218443"/>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000EB486-9FA1-4B5A-BAAD-A3C77F1B8045}"/>
                  </a:ext>
                </a:extLst>
              </p:cNvPr>
              <p:cNvSpPr/>
              <p:nvPr/>
            </p:nvSpPr>
            <p:spPr>
              <a:xfrm>
                <a:off x="11226973" y="5276926"/>
                <a:ext cx="328025" cy="27699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𝑍</m:t>
                      </m:r>
                    </m:oMath>
                  </m:oMathPara>
                </a14:m>
                <a:endParaRPr lang="en-US" dirty="0"/>
              </a:p>
            </p:txBody>
          </p:sp>
        </mc:Choice>
        <mc:Fallback xmlns="">
          <p:sp>
            <p:nvSpPr>
              <p:cNvPr id="72" name="Oval 71">
                <a:extLst>
                  <a:ext uri="{FF2B5EF4-FFF2-40B4-BE49-F238E27FC236}">
                    <a16:creationId xmlns:a16="http://schemas.microsoft.com/office/drawing/2014/main" id="{000EB486-9FA1-4B5A-BAAD-A3C77F1B8045}"/>
                  </a:ext>
                </a:extLst>
              </p:cNvPr>
              <p:cNvSpPr>
                <a:spLocks noRot="1" noChangeAspect="1" noMove="1" noResize="1" noEditPoints="1" noAdjustHandles="1" noChangeArrowheads="1" noChangeShapeType="1" noTextEdit="1"/>
              </p:cNvSpPr>
              <p:nvPr/>
            </p:nvSpPr>
            <p:spPr>
              <a:xfrm>
                <a:off x="11226973" y="5276926"/>
                <a:ext cx="328025" cy="276999"/>
              </a:xfrm>
              <a:prstGeom prst="ellipse">
                <a:avLst/>
              </a:prstGeom>
              <a:blipFill>
                <a:blip r:embed="rId32"/>
                <a:stretch>
                  <a:fillRect l="-3509" b="-4167"/>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Oval 72">
                <a:extLst>
                  <a:ext uri="{FF2B5EF4-FFF2-40B4-BE49-F238E27FC236}">
                    <a16:creationId xmlns:a16="http://schemas.microsoft.com/office/drawing/2014/main" id="{F1A059C7-FBD9-411E-B2B0-1B281BE2AA85}"/>
                  </a:ext>
                </a:extLst>
              </p:cNvPr>
              <p:cNvSpPr/>
              <p:nvPr/>
            </p:nvSpPr>
            <p:spPr>
              <a:xfrm>
                <a:off x="10777124" y="4828919"/>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𝑌</m:t>
                      </m:r>
                    </m:oMath>
                  </m:oMathPara>
                </a14:m>
                <a:endParaRPr lang="en-US" dirty="0"/>
              </a:p>
            </p:txBody>
          </p:sp>
        </mc:Choice>
        <mc:Fallback xmlns="">
          <p:sp>
            <p:nvSpPr>
              <p:cNvPr id="73" name="Oval 72">
                <a:extLst>
                  <a:ext uri="{FF2B5EF4-FFF2-40B4-BE49-F238E27FC236}">
                    <a16:creationId xmlns:a16="http://schemas.microsoft.com/office/drawing/2014/main" id="{F1A059C7-FBD9-411E-B2B0-1B281BE2AA85}"/>
                  </a:ext>
                </a:extLst>
              </p:cNvPr>
              <p:cNvSpPr>
                <a:spLocks noRot="1" noChangeAspect="1" noMove="1" noResize="1" noEditPoints="1" noAdjustHandles="1" noChangeArrowheads="1" noChangeShapeType="1" noTextEdit="1"/>
              </p:cNvSpPr>
              <p:nvPr/>
            </p:nvSpPr>
            <p:spPr>
              <a:xfrm>
                <a:off x="10777124" y="4828919"/>
                <a:ext cx="328025" cy="268951"/>
              </a:xfrm>
              <a:prstGeom prst="ellipse">
                <a:avLst/>
              </a:prstGeom>
              <a:blipFill>
                <a:blip r:embed="rId33"/>
                <a:stretch>
                  <a:fillRect l="-3509" b="-6383"/>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B66F718E-EEDB-47C9-93A8-5FA6413F4878}"/>
                  </a:ext>
                </a:extLst>
              </p:cNvPr>
              <p:cNvSpPr/>
              <p:nvPr/>
            </p:nvSpPr>
            <p:spPr>
              <a:xfrm>
                <a:off x="10299830" y="5290896"/>
                <a:ext cx="328025" cy="268951"/>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p>
            </p:txBody>
          </p:sp>
        </mc:Choice>
        <mc:Fallback xmlns="">
          <p:sp>
            <p:nvSpPr>
              <p:cNvPr id="74" name="Oval 73">
                <a:extLst>
                  <a:ext uri="{FF2B5EF4-FFF2-40B4-BE49-F238E27FC236}">
                    <a16:creationId xmlns:a16="http://schemas.microsoft.com/office/drawing/2014/main" id="{B66F718E-EEDB-47C9-93A8-5FA6413F4878}"/>
                  </a:ext>
                </a:extLst>
              </p:cNvPr>
              <p:cNvSpPr>
                <a:spLocks noRot="1" noChangeAspect="1" noMove="1" noResize="1" noEditPoints="1" noAdjustHandles="1" noChangeArrowheads="1" noChangeShapeType="1" noTextEdit="1"/>
              </p:cNvSpPr>
              <p:nvPr/>
            </p:nvSpPr>
            <p:spPr>
              <a:xfrm>
                <a:off x="10299830" y="5290896"/>
                <a:ext cx="328025" cy="268951"/>
              </a:xfrm>
              <a:prstGeom prst="ellipse">
                <a:avLst/>
              </a:prstGeom>
              <a:blipFill>
                <a:blip r:embed="rId34"/>
                <a:stretch>
                  <a:fillRect l="-5357" b="-6383"/>
                </a:stretch>
              </a:blipFill>
              <a:ln w="15875">
                <a:solidFill>
                  <a:schemeClr val="tx1"/>
                </a:solidFill>
              </a:ln>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7E7A3FAE-5CFB-49A5-8F69-12BACBD61F5A}"/>
              </a:ext>
            </a:extLst>
          </p:cNvPr>
          <p:cNvCxnSpPr>
            <a:stCxn id="73" idx="3"/>
            <a:endCxn id="74" idx="0"/>
          </p:cNvCxnSpPr>
          <p:nvPr/>
        </p:nvCxnSpPr>
        <p:spPr>
          <a:xfrm flipH="1">
            <a:off x="10463843" y="5058483"/>
            <a:ext cx="361319" cy="232413"/>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E1C3F8D6-33D1-4EE8-97AB-7B087D5A4451}"/>
              </a:ext>
            </a:extLst>
          </p:cNvPr>
          <p:cNvCxnSpPr>
            <a:cxnSpLocks/>
            <a:stCxn id="73" idx="5"/>
            <a:endCxn id="72" idx="0"/>
          </p:cNvCxnSpPr>
          <p:nvPr/>
        </p:nvCxnSpPr>
        <p:spPr>
          <a:xfrm>
            <a:off x="11057111" y="5058483"/>
            <a:ext cx="333875" cy="21844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D7FB3B1-1C2F-41F4-8F67-0CC161099672}"/>
              </a:ext>
            </a:extLst>
          </p:cNvPr>
          <p:cNvCxnSpPr>
            <a:cxnSpLocks/>
            <a:stCxn id="43" idx="6"/>
            <a:endCxn id="41" idx="2"/>
          </p:cNvCxnSpPr>
          <p:nvPr/>
        </p:nvCxnSpPr>
        <p:spPr>
          <a:xfrm flipV="1">
            <a:off x="9003944" y="3476230"/>
            <a:ext cx="599118" cy="9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02C607E1-4BDC-4033-B85C-8D4DCD59BFB7}"/>
              </a:ext>
            </a:extLst>
          </p:cNvPr>
          <p:cNvCxnSpPr>
            <a:cxnSpLocks/>
          </p:cNvCxnSpPr>
          <p:nvPr/>
        </p:nvCxnSpPr>
        <p:spPr>
          <a:xfrm flipV="1">
            <a:off x="10525603" y="3458199"/>
            <a:ext cx="599118" cy="9946"/>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57C30446-F7C4-4D2B-82C4-BE2EEB6B516E}"/>
              </a:ext>
            </a:extLst>
          </p:cNvPr>
          <p:cNvCxnSpPr>
            <a:cxnSpLocks/>
          </p:cNvCxnSpPr>
          <p:nvPr/>
        </p:nvCxnSpPr>
        <p:spPr>
          <a:xfrm flipV="1">
            <a:off x="8953769" y="4493154"/>
            <a:ext cx="599118" cy="9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9173ACF-9077-484A-9791-91AB1B488BBE}"/>
              </a:ext>
            </a:extLst>
          </p:cNvPr>
          <p:cNvCxnSpPr>
            <a:cxnSpLocks/>
          </p:cNvCxnSpPr>
          <p:nvPr/>
        </p:nvCxnSpPr>
        <p:spPr>
          <a:xfrm flipV="1">
            <a:off x="9056712" y="5377785"/>
            <a:ext cx="599118" cy="9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A581DC9D-1714-41EC-8A81-64284106C685}"/>
              </a:ext>
            </a:extLst>
          </p:cNvPr>
          <p:cNvCxnSpPr>
            <a:cxnSpLocks/>
          </p:cNvCxnSpPr>
          <p:nvPr/>
        </p:nvCxnSpPr>
        <p:spPr>
          <a:xfrm flipV="1">
            <a:off x="10563316" y="4485263"/>
            <a:ext cx="599118" cy="9946"/>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F55D193-8B71-4119-8433-6B9B8FFACCF4}"/>
              </a:ext>
            </a:extLst>
          </p:cNvPr>
          <p:cNvCxnSpPr>
            <a:cxnSpLocks/>
          </p:cNvCxnSpPr>
          <p:nvPr/>
        </p:nvCxnSpPr>
        <p:spPr>
          <a:xfrm flipV="1">
            <a:off x="10618276" y="5438654"/>
            <a:ext cx="599118" cy="9946"/>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1FAE3C8F-209D-4344-9CEA-2B2A37600CD1}"/>
              </a:ext>
            </a:extLst>
          </p:cNvPr>
          <p:cNvCxnSpPr>
            <a:cxnSpLocks/>
          </p:cNvCxnSpPr>
          <p:nvPr/>
        </p:nvCxnSpPr>
        <p:spPr>
          <a:xfrm flipH="1">
            <a:off x="7407306" y="3994702"/>
            <a:ext cx="1016706" cy="0"/>
          </a:xfrm>
          <a:prstGeom prst="straightConnector1">
            <a:avLst/>
          </a:prstGeom>
          <a:ln w="22225">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8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10"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childTnLst>
                                </p:cTn>
                              </p:par>
                              <p:par>
                                <p:cTn id="78" presetID="10" presetClass="entr" presetSubtype="0" fill="hold"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fade">
                                      <p:cBhvr>
                                        <p:cTn id="96" dur="500"/>
                                        <p:tgtEl>
                                          <p:spTgt spid="4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childTnLst>
                                </p:cTn>
                              </p:par>
                              <p:par>
                                <p:cTn id="106" presetID="10" presetClass="entr" presetSubtype="0" fill="hold"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fade">
                                      <p:cBhvr>
                                        <p:cTn id="108" dur="500"/>
                                        <p:tgtEl>
                                          <p:spTgt spid="45"/>
                                        </p:tgtEl>
                                      </p:cBhvr>
                                    </p:animEffect>
                                  </p:childTnLst>
                                </p:cTn>
                              </p:par>
                              <p:par>
                                <p:cTn id="109" presetID="10" presetClass="entr" presetSubtype="0"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500"/>
                                        <p:tgtEl>
                                          <p:spTgt spid="49"/>
                                        </p:tgtEl>
                                      </p:cBhvr>
                                    </p:animEffect>
                                  </p:childTnLst>
                                </p:cTn>
                              </p:par>
                              <p:par>
                                <p:cTn id="121" presetID="10" presetClass="entr" presetSubtype="0" fill="hold" nodeType="with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fade">
                                      <p:cBhvr>
                                        <p:cTn id="123" dur="500"/>
                                        <p:tgtEl>
                                          <p:spTgt spid="50"/>
                                        </p:tgtEl>
                                      </p:cBhvr>
                                    </p:animEffect>
                                  </p:childTnLst>
                                </p:cTn>
                              </p:par>
                              <p:par>
                                <p:cTn id="124" presetID="10" presetClass="entr" presetSubtype="0" fill="hold" nodeType="with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fade">
                                      <p:cBhvr>
                                        <p:cTn id="126" dur="500"/>
                                        <p:tgtEl>
                                          <p:spTgt spid="5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fade">
                                      <p:cBhvr>
                                        <p:cTn id="129" dur="500"/>
                                        <p:tgtEl>
                                          <p:spTgt spid="5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fade">
                                      <p:cBhvr>
                                        <p:cTn id="132" dur="500"/>
                                        <p:tgtEl>
                                          <p:spTgt spid="5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500"/>
                                        <p:tgtEl>
                                          <p:spTgt spid="54"/>
                                        </p:tgtEl>
                                      </p:cBhvr>
                                    </p:animEffect>
                                  </p:childTnLst>
                                </p:cTn>
                              </p:par>
                              <p:par>
                                <p:cTn id="136" presetID="10" presetClass="entr" presetSubtype="0" fill="hold" nodeType="with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fade">
                                      <p:cBhvr>
                                        <p:cTn id="138" dur="500"/>
                                        <p:tgtEl>
                                          <p:spTgt spid="55"/>
                                        </p:tgtEl>
                                      </p:cBhvr>
                                    </p:animEffect>
                                  </p:childTnLst>
                                </p:cTn>
                              </p:par>
                              <p:par>
                                <p:cTn id="139" presetID="10" presetClass="entr" presetSubtype="0" fill="hold" nodeType="withEffect">
                                  <p:stCondLst>
                                    <p:cond delay="0"/>
                                  </p:stCondLst>
                                  <p:childTnLst>
                                    <p:set>
                                      <p:cBhvr>
                                        <p:cTn id="140" dur="1" fill="hold">
                                          <p:stCondLst>
                                            <p:cond delay="0"/>
                                          </p:stCondLst>
                                        </p:cTn>
                                        <p:tgtEl>
                                          <p:spTgt spid="56"/>
                                        </p:tgtEl>
                                        <p:attrNameLst>
                                          <p:attrName>style.visibility</p:attrName>
                                        </p:attrNameLst>
                                      </p:cBhvr>
                                      <p:to>
                                        <p:strVal val="visible"/>
                                      </p:to>
                                    </p:set>
                                    <p:animEffect transition="in" filter="fade">
                                      <p:cBhvr>
                                        <p:cTn id="141" dur="500"/>
                                        <p:tgtEl>
                                          <p:spTgt spid="5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fade">
                                      <p:cBhvr>
                                        <p:cTn id="144" dur="500"/>
                                        <p:tgtEl>
                                          <p:spTgt spid="62"/>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500"/>
                                        <p:tgtEl>
                                          <p:spTgt spid="6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fade">
                                      <p:cBhvr>
                                        <p:cTn id="150" dur="500"/>
                                        <p:tgtEl>
                                          <p:spTgt spid="64"/>
                                        </p:tgtEl>
                                      </p:cBhvr>
                                    </p:animEffect>
                                  </p:childTnLst>
                                </p:cTn>
                              </p:par>
                              <p:par>
                                <p:cTn id="151" presetID="10" presetClass="entr" presetSubtype="0" fill="hold" nodeType="withEffect">
                                  <p:stCondLst>
                                    <p:cond delay="0"/>
                                  </p:stCondLst>
                                  <p:childTnLst>
                                    <p:set>
                                      <p:cBhvr>
                                        <p:cTn id="152" dur="1" fill="hold">
                                          <p:stCondLst>
                                            <p:cond delay="0"/>
                                          </p:stCondLst>
                                        </p:cTn>
                                        <p:tgtEl>
                                          <p:spTgt spid="65"/>
                                        </p:tgtEl>
                                        <p:attrNameLst>
                                          <p:attrName>style.visibility</p:attrName>
                                        </p:attrNameLst>
                                      </p:cBhvr>
                                      <p:to>
                                        <p:strVal val="visible"/>
                                      </p:to>
                                    </p:set>
                                    <p:animEffect transition="in" filter="fade">
                                      <p:cBhvr>
                                        <p:cTn id="153" dur="500"/>
                                        <p:tgtEl>
                                          <p:spTgt spid="65"/>
                                        </p:tgtEl>
                                      </p:cBhvr>
                                    </p:animEffect>
                                  </p:childTnLst>
                                </p:cTn>
                              </p:par>
                              <p:par>
                                <p:cTn id="154" presetID="10" presetClass="entr" presetSubtype="0" fill="hold" nodeType="withEffect">
                                  <p:stCondLst>
                                    <p:cond delay="0"/>
                                  </p:stCondLst>
                                  <p:childTnLst>
                                    <p:set>
                                      <p:cBhvr>
                                        <p:cTn id="155" dur="1" fill="hold">
                                          <p:stCondLst>
                                            <p:cond delay="0"/>
                                          </p:stCondLst>
                                        </p:cTn>
                                        <p:tgtEl>
                                          <p:spTgt spid="66"/>
                                        </p:tgtEl>
                                        <p:attrNameLst>
                                          <p:attrName>style.visibility</p:attrName>
                                        </p:attrNameLst>
                                      </p:cBhvr>
                                      <p:to>
                                        <p:strVal val="visible"/>
                                      </p:to>
                                    </p:set>
                                    <p:animEffect transition="in" filter="fade">
                                      <p:cBhvr>
                                        <p:cTn id="156" dur="500"/>
                                        <p:tgtEl>
                                          <p:spTgt spid="66"/>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fade">
                                      <p:cBhvr>
                                        <p:cTn id="159" dur="500"/>
                                        <p:tgtEl>
                                          <p:spTgt spid="67"/>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fade">
                                      <p:cBhvr>
                                        <p:cTn id="162" dur="500"/>
                                        <p:tgtEl>
                                          <p:spTgt spid="68"/>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fade">
                                      <p:cBhvr>
                                        <p:cTn id="165" dur="500"/>
                                        <p:tgtEl>
                                          <p:spTgt spid="69"/>
                                        </p:tgtEl>
                                      </p:cBhvr>
                                    </p:animEffect>
                                  </p:childTnLst>
                                </p:cTn>
                              </p:par>
                              <p:par>
                                <p:cTn id="166" presetID="10" presetClass="entr" presetSubtype="0" fill="hold" nodeType="withEffect">
                                  <p:stCondLst>
                                    <p:cond delay="0"/>
                                  </p:stCondLst>
                                  <p:childTnLst>
                                    <p:set>
                                      <p:cBhvr>
                                        <p:cTn id="167" dur="1" fill="hold">
                                          <p:stCondLst>
                                            <p:cond delay="0"/>
                                          </p:stCondLst>
                                        </p:cTn>
                                        <p:tgtEl>
                                          <p:spTgt spid="70"/>
                                        </p:tgtEl>
                                        <p:attrNameLst>
                                          <p:attrName>style.visibility</p:attrName>
                                        </p:attrNameLst>
                                      </p:cBhvr>
                                      <p:to>
                                        <p:strVal val="visible"/>
                                      </p:to>
                                    </p:set>
                                    <p:animEffect transition="in" filter="fade">
                                      <p:cBhvr>
                                        <p:cTn id="168" dur="500"/>
                                        <p:tgtEl>
                                          <p:spTgt spid="70"/>
                                        </p:tgtEl>
                                      </p:cBhvr>
                                    </p:animEffect>
                                  </p:childTnLst>
                                </p:cTn>
                              </p:par>
                              <p:par>
                                <p:cTn id="169" presetID="10" presetClass="entr" presetSubtype="0" fill="hold" nodeType="withEffect">
                                  <p:stCondLst>
                                    <p:cond delay="0"/>
                                  </p:stCondLst>
                                  <p:childTnLst>
                                    <p:set>
                                      <p:cBhvr>
                                        <p:cTn id="170" dur="1" fill="hold">
                                          <p:stCondLst>
                                            <p:cond delay="0"/>
                                          </p:stCondLst>
                                        </p:cTn>
                                        <p:tgtEl>
                                          <p:spTgt spid="71"/>
                                        </p:tgtEl>
                                        <p:attrNameLst>
                                          <p:attrName>style.visibility</p:attrName>
                                        </p:attrNameLst>
                                      </p:cBhvr>
                                      <p:to>
                                        <p:strVal val="visible"/>
                                      </p:to>
                                    </p:set>
                                    <p:animEffect transition="in" filter="fade">
                                      <p:cBhvr>
                                        <p:cTn id="171" dur="500"/>
                                        <p:tgtEl>
                                          <p:spTgt spid="71"/>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72"/>
                                        </p:tgtEl>
                                        <p:attrNameLst>
                                          <p:attrName>style.visibility</p:attrName>
                                        </p:attrNameLst>
                                      </p:cBhvr>
                                      <p:to>
                                        <p:strVal val="visible"/>
                                      </p:to>
                                    </p:set>
                                    <p:animEffect transition="in" filter="fade">
                                      <p:cBhvr>
                                        <p:cTn id="174" dur="500"/>
                                        <p:tgtEl>
                                          <p:spTgt spid="72"/>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3"/>
                                        </p:tgtEl>
                                        <p:attrNameLst>
                                          <p:attrName>style.visibility</p:attrName>
                                        </p:attrNameLst>
                                      </p:cBhvr>
                                      <p:to>
                                        <p:strVal val="visible"/>
                                      </p:to>
                                    </p:set>
                                    <p:animEffect transition="in" filter="fade">
                                      <p:cBhvr>
                                        <p:cTn id="177" dur="500"/>
                                        <p:tgtEl>
                                          <p:spTgt spid="73"/>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fade">
                                      <p:cBhvr>
                                        <p:cTn id="180" dur="500"/>
                                        <p:tgtEl>
                                          <p:spTgt spid="74"/>
                                        </p:tgtEl>
                                      </p:cBhvr>
                                    </p:animEffect>
                                  </p:childTnLst>
                                </p:cTn>
                              </p:par>
                              <p:par>
                                <p:cTn id="181" presetID="10" presetClass="entr" presetSubtype="0" fill="hold" nodeType="withEffect">
                                  <p:stCondLst>
                                    <p:cond delay="0"/>
                                  </p:stCondLst>
                                  <p:childTnLst>
                                    <p:set>
                                      <p:cBhvr>
                                        <p:cTn id="182" dur="1" fill="hold">
                                          <p:stCondLst>
                                            <p:cond delay="0"/>
                                          </p:stCondLst>
                                        </p:cTn>
                                        <p:tgtEl>
                                          <p:spTgt spid="75"/>
                                        </p:tgtEl>
                                        <p:attrNameLst>
                                          <p:attrName>style.visibility</p:attrName>
                                        </p:attrNameLst>
                                      </p:cBhvr>
                                      <p:to>
                                        <p:strVal val="visible"/>
                                      </p:to>
                                    </p:set>
                                    <p:animEffect transition="in" filter="fade">
                                      <p:cBhvr>
                                        <p:cTn id="183" dur="500"/>
                                        <p:tgtEl>
                                          <p:spTgt spid="75"/>
                                        </p:tgtEl>
                                      </p:cBhvr>
                                    </p:animEffect>
                                  </p:childTnLst>
                                </p:cTn>
                              </p:par>
                              <p:par>
                                <p:cTn id="184" presetID="10" presetClass="entr" presetSubtype="0" fill="hold" nodeType="withEffect">
                                  <p:stCondLst>
                                    <p:cond delay="0"/>
                                  </p:stCondLst>
                                  <p:childTnLst>
                                    <p:set>
                                      <p:cBhvr>
                                        <p:cTn id="185" dur="1" fill="hold">
                                          <p:stCondLst>
                                            <p:cond delay="0"/>
                                          </p:stCondLst>
                                        </p:cTn>
                                        <p:tgtEl>
                                          <p:spTgt spid="76"/>
                                        </p:tgtEl>
                                        <p:attrNameLst>
                                          <p:attrName>style.visibility</p:attrName>
                                        </p:attrNameLst>
                                      </p:cBhvr>
                                      <p:to>
                                        <p:strVal val="visible"/>
                                      </p:to>
                                    </p:set>
                                    <p:animEffect transition="in" filter="fade">
                                      <p:cBhvr>
                                        <p:cTn id="186" dur="500"/>
                                        <p:tgtEl>
                                          <p:spTgt spid="76"/>
                                        </p:tgtEl>
                                      </p:cBhvr>
                                    </p:animEffect>
                                  </p:childTnLst>
                                </p:cTn>
                              </p:par>
                              <p:par>
                                <p:cTn id="187" presetID="10" presetClass="entr" presetSubtype="0" fill="hold" nodeType="withEffect">
                                  <p:stCondLst>
                                    <p:cond delay="0"/>
                                  </p:stCondLst>
                                  <p:childTnLst>
                                    <p:set>
                                      <p:cBhvr>
                                        <p:cTn id="188" dur="1" fill="hold">
                                          <p:stCondLst>
                                            <p:cond delay="0"/>
                                          </p:stCondLst>
                                        </p:cTn>
                                        <p:tgtEl>
                                          <p:spTgt spid="77"/>
                                        </p:tgtEl>
                                        <p:attrNameLst>
                                          <p:attrName>style.visibility</p:attrName>
                                        </p:attrNameLst>
                                      </p:cBhvr>
                                      <p:to>
                                        <p:strVal val="visible"/>
                                      </p:to>
                                    </p:set>
                                    <p:animEffect transition="in" filter="fade">
                                      <p:cBhvr>
                                        <p:cTn id="189" dur="500"/>
                                        <p:tgtEl>
                                          <p:spTgt spid="77"/>
                                        </p:tgtEl>
                                      </p:cBhvr>
                                    </p:animEffect>
                                  </p:childTnLst>
                                </p:cTn>
                              </p:par>
                              <p:par>
                                <p:cTn id="190" presetID="10" presetClass="entr" presetSubtype="0" fill="hold" nodeType="withEffect">
                                  <p:stCondLst>
                                    <p:cond delay="0"/>
                                  </p:stCondLst>
                                  <p:childTnLst>
                                    <p:set>
                                      <p:cBhvr>
                                        <p:cTn id="191" dur="1" fill="hold">
                                          <p:stCondLst>
                                            <p:cond delay="0"/>
                                          </p:stCondLst>
                                        </p:cTn>
                                        <p:tgtEl>
                                          <p:spTgt spid="81"/>
                                        </p:tgtEl>
                                        <p:attrNameLst>
                                          <p:attrName>style.visibility</p:attrName>
                                        </p:attrNameLst>
                                      </p:cBhvr>
                                      <p:to>
                                        <p:strVal val="visible"/>
                                      </p:to>
                                    </p:set>
                                    <p:animEffect transition="in" filter="fade">
                                      <p:cBhvr>
                                        <p:cTn id="192" dur="500"/>
                                        <p:tgtEl>
                                          <p:spTgt spid="81"/>
                                        </p:tgtEl>
                                      </p:cBhvr>
                                    </p:animEffect>
                                  </p:childTnLst>
                                </p:cTn>
                              </p:par>
                              <p:par>
                                <p:cTn id="193" presetID="10" presetClass="entr" presetSubtype="0" fill="hold" nodeType="withEffect">
                                  <p:stCondLst>
                                    <p:cond delay="0"/>
                                  </p:stCondLst>
                                  <p:childTnLst>
                                    <p:set>
                                      <p:cBhvr>
                                        <p:cTn id="194" dur="1" fill="hold">
                                          <p:stCondLst>
                                            <p:cond delay="0"/>
                                          </p:stCondLst>
                                        </p:cTn>
                                        <p:tgtEl>
                                          <p:spTgt spid="82"/>
                                        </p:tgtEl>
                                        <p:attrNameLst>
                                          <p:attrName>style.visibility</p:attrName>
                                        </p:attrNameLst>
                                      </p:cBhvr>
                                      <p:to>
                                        <p:strVal val="visible"/>
                                      </p:to>
                                    </p:set>
                                    <p:animEffect transition="in" filter="fade">
                                      <p:cBhvr>
                                        <p:cTn id="195" dur="500"/>
                                        <p:tgtEl>
                                          <p:spTgt spid="82"/>
                                        </p:tgtEl>
                                      </p:cBhvr>
                                    </p:animEffect>
                                  </p:childTnLst>
                                </p:cTn>
                              </p:par>
                              <p:par>
                                <p:cTn id="196" presetID="10" presetClass="entr" presetSubtype="0" fill="hold" nodeType="withEffect">
                                  <p:stCondLst>
                                    <p:cond delay="0"/>
                                  </p:stCondLst>
                                  <p:childTnLst>
                                    <p:set>
                                      <p:cBhvr>
                                        <p:cTn id="197" dur="1" fill="hold">
                                          <p:stCondLst>
                                            <p:cond delay="0"/>
                                          </p:stCondLst>
                                        </p:cTn>
                                        <p:tgtEl>
                                          <p:spTgt spid="83"/>
                                        </p:tgtEl>
                                        <p:attrNameLst>
                                          <p:attrName>style.visibility</p:attrName>
                                        </p:attrNameLst>
                                      </p:cBhvr>
                                      <p:to>
                                        <p:strVal val="visible"/>
                                      </p:to>
                                    </p:set>
                                    <p:animEffect transition="in" filter="fade">
                                      <p:cBhvr>
                                        <p:cTn id="198" dur="500"/>
                                        <p:tgtEl>
                                          <p:spTgt spid="83"/>
                                        </p:tgtEl>
                                      </p:cBhvr>
                                    </p:animEffect>
                                  </p:childTnLst>
                                </p:cTn>
                              </p:par>
                              <p:par>
                                <p:cTn id="199" presetID="10" presetClass="entr" presetSubtype="0" fill="hold" nodeType="withEffect">
                                  <p:stCondLst>
                                    <p:cond delay="0"/>
                                  </p:stCondLst>
                                  <p:childTnLst>
                                    <p:set>
                                      <p:cBhvr>
                                        <p:cTn id="200" dur="1" fill="hold">
                                          <p:stCondLst>
                                            <p:cond delay="0"/>
                                          </p:stCondLst>
                                        </p:cTn>
                                        <p:tgtEl>
                                          <p:spTgt spid="85"/>
                                        </p:tgtEl>
                                        <p:attrNameLst>
                                          <p:attrName>style.visibility</p:attrName>
                                        </p:attrNameLst>
                                      </p:cBhvr>
                                      <p:to>
                                        <p:strVal val="visible"/>
                                      </p:to>
                                    </p:set>
                                    <p:animEffect transition="in" filter="fade">
                                      <p:cBhvr>
                                        <p:cTn id="201" dur="500"/>
                                        <p:tgtEl>
                                          <p:spTgt spid="85"/>
                                        </p:tgtEl>
                                      </p:cBhvr>
                                    </p:animEffect>
                                  </p:childTnLst>
                                </p:cTn>
                              </p:par>
                              <p:par>
                                <p:cTn id="202" presetID="10" presetClass="entr" presetSubtype="0" fill="hold" nodeType="with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87"/>
                                        </p:tgtEl>
                                        <p:attrNameLst>
                                          <p:attrName>style.visibility</p:attrName>
                                        </p:attrNameLst>
                                      </p:cBhvr>
                                      <p:to>
                                        <p:strVal val="visible"/>
                                      </p:to>
                                    </p:set>
                                    <p:animEffect transition="in" filter="fade">
                                      <p:cBhvr>
                                        <p:cTn id="209" dur="500"/>
                                        <p:tgtEl>
                                          <p:spTgt spid="87"/>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5"/>
                                        </p:tgtEl>
                                        <p:attrNameLst>
                                          <p:attrName>style.visibility</p:attrName>
                                        </p:attrNameLst>
                                      </p:cBhvr>
                                      <p:to>
                                        <p:strVal val="visible"/>
                                      </p:to>
                                    </p:set>
                                    <p:animEffect transition="in" filter="fade">
                                      <p:cBhvr>
                                        <p:cTn id="2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10" grpId="0" animBg="1"/>
      <p:bldP spid="12" grpId="0" animBg="1"/>
      <p:bldP spid="9" grpId="0" animBg="1"/>
      <p:bldP spid="14" grpId="0"/>
      <p:bldP spid="18" grpId="0" animBg="1"/>
      <p:bldP spid="19" grpId="0" animBg="1"/>
      <p:bldP spid="20" grpId="0" animBg="1"/>
      <p:bldP spid="21" grpId="0" animBg="1"/>
      <p:bldP spid="22" grpId="0"/>
      <p:bldP spid="28" grpId="0" animBg="1"/>
      <p:bldP spid="29" grpId="0" animBg="1"/>
      <p:bldP spid="30" grpId="0" animBg="1"/>
      <p:bldP spid="33" grpId="0" animBg="1"/>
      <p:bldP spid="34" grpId="0" animBg="1"/>
      <p:bldP spid="35" grpId="0" animBg="1"/>
      <p:bldP spid="40" grpId="0" animBg="1"/>
      <p:bldP spid="41" grpId="0" animBg="1"/>
      <p:bldP spid="42" grpId="0" animBg="1"/>
      <p:bldP spid="43" grpId="0" animBg="1"/>
      <p:bldP spid="44" grpId="0"/>
      <p:bldP spid="47" grpId="0" animBg="1"/>
      <p:bldP spid="48" grpId="0" animBg="1"/>
      <p:bldP spid="49" grpId="0" animBg="1"/>
      <p:bldP spid="52" grpId="0" animBg="1"/>
      <p:bldP spid="53" grpId="0" animBg="1"/>
      <p:bldP spid="54" grpId="0" animBg="1"/>
      <p:bldP spid="62" grpId="0" animBg="1"/>
      <p:bldP spid="63" grpId="0" animBg="1"/>
      <p:bldP spid="64" grpId="0" animBg="1"/>
      <p:bldP spid="67" grpId="0" animBg="1"/>
      <p:bldP spid="68" grpId="0" animBg="1"/>
      <p:bldP spid="69" grpId="0" animBg="1"/>
      <p:bldP spid="72" grpId="0" animBg="1"/>
      <p:bldP spid="73" grpId="0" animBg="1"/>
      <p:bldP spid="7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FE5-1E1E-43D3-BB12-0E1E88C3C99D}"/>
              </a:ext>
            </a:extLst>
          </p:cNvPr>
          <p:cNvSpPr>
            <a:spLocks noGrp="1"/>
          </p:cNvSpPr>
          <p:nvPr>
            <p:ph type="title"/>
          </p:nvPr>
        </p:nvSpPr>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47758AD0-2319-4F95-BEAC-F2E1CC93C7FC}"/>
              </a:ext>
            </a:extLst>
          </p:cNvPr>
          <p:cNvSpPr>
            <a:spLocks noGrp="1"/>
          </p:cNvSpPr>
          <p:nvPr>
            <p:ph idx="1"/>
          </p:nvPr>
        </p:nvSpPr>
        <p:spPr>
          <a:xfrm>
            <a:off x="854766" y="1145310"/>
            <a:ext cx="10545418" cy="5673090"/>
          </a:xfrm>
        </p:spPr>
        <p:txBody>
          <a:bodyPr>
            <a:normAutofit fontScale="85000" lnSpcReduction="20000"/>
          </a:bodyPr>
          <a:lstStyle/>
          <a:p>
            <a:r>
              <a:rPr lang="en-US" dirty="0"/>
              <a:t>Modelling uncertainty and belief with probability</a:t>
            </a:r>
          </a:p>
          <a:p>
            <a:r>
              <a:rPr lang="en-US" dirty="0"/>
              <a:t>Using conditional independence to factorize joint probability in an efficient way.</a:t>
            </a:r>
          </a:p>
          <a:p>
            <a:r>
              <a:rPr lang="en-US" dirty="0"/>
              <a:t>Bayesian Network is a graphical model of a set of conditional independences</a:t>
            </a:r>
          </a:p>
          <a:p>
            <a:r>
              <a:rPr lang="en-US" dirty="0"/>
              <a:t>Exact inference in BN with variable elimination</a:t>
            </a:r>
          </a:p>
          <a:p>
            <a:r>
              <a:rPr lang="en-US" dirty="0">
                <a:solidFill>
                  <a:srgbClr val="FFC000"/>
                </a:solidFill>
              </a:rPr>
              <a:t>Approximate  inference algorithms (Monte Carlo, Gibbs Sampling, etc.)</a:t>
            </a:r>
          </a:p>
          <a:p>
            <a:r>
              <a:rPr lang="en-US" dirty="0">
                <a:solidFill>
                  <a:srgbClr val="FFC000"/>
                </a:solidFill>
              </a:rPr>
              <a:t>Probabilistic reasoning with time (Hidden Markov Models, Dynamic BN)</a:t>
            </a:r>
          </a:p>
        </p:txBody>
      </p:sp>
      <p:sp>
        <p:nvSpPr>
          <p:cNvPr id="4" name="Slide Number Placeholder 3">
            <a:extLst>
              <a:ext uri="{FF2B5EF4-FFF2-40B4-BE49-F238E27FC236}">
                <a16:creationId xmlns:a16="http://schemas.microsoft.com/office/drawing/2014/main" id="{B01376E5-B56E-48A8-85E2-736D78C2DC73}"/>
              </a:ext>
            </a:extLst>
          </p:cNvPr>
          <p:cNvSpPr>
            <a:spLocks noGrp="1"/>
          </p:cNvSpPr>
          <p:nvPr>
            <p:ph type="sldNum" sz="quarter" idx="12"/>
          </p:nvPr>
        </p:nvSpPr>
        <p:spPr/>
        <p:txBody>
          <a:bodyPr/>
          <a:lstStyle/>
          <a:p>
            <a:fld id="{FF2BD96E-3838-45D2-9031-D3AF67C920A5}" type="slidenum">
              <a:rPr lang="en-US" smtClean="0"/>
              <a:pPr/>
              <a:t>47</a:t>
            </a:fld>
            <a:r>
              <a:rPr lang="en-US"/>
              <a:t> </a:t>
            </a:r>
            <a:endParaRPr lang="en-US" dirty="0"/>
          </a:p>
        </p:txBody>
      </p:sp>
    </p:spTree>
    <p:extLst>
      <p:ext uri="{BB962C8B-B14F-4D97-AF65-F5344CB8AC3E}">
        <p14:creationId xmlns:p14="http://schemas.microsoft.com/office/powerpoint/2010/main" val="229456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E53B7-F6E6-4C06-A0F7-885CA65165D8}"/>
              </a:ext>
            </a:extLst>
          </p:cNvPr>
          <p:cNvSpPr>
            <a:spLocks noGrp="1"/>
          </p:cNvSpPr>
          <p:nvPr>
            <p:ph type="title"/>
          </p:nvPr>
        </p:nvSpPr>
        <p:spPr/>
        <p:txBody>
          <a:bodyPr>
            <a:normAutofit fontScale="90000"/>
          </a:bodyPr>
          <a:lstStyle/>
          <a:p>
            <a:r>
              <a:rPr lang="en-US" dirty="0"/>
              <a:t>Agent in face of Uncertainty</a:t>
            </a:r>
          </a:p>
        </p:txBody>
      </p:sp>
      <p:sp>
        <p:nvSpPr>
          <p:cNvPr id="4" name="Content Placeholder 3">
            <a:extLst>
              <a:ext uri="{FF2B5EF4-FFF2-40B4-BE49-F238E27FC236}">
                <a16:creationId xmlns:a16="http://schemas.microsoft.com/office/drawing/2014/main" id="{713D0C95-6DEA-421D-980D-F3F6A936A697}"/>
              </a:ext>
            </a:extLst>
          </p:cNvPr>
          <p:cNvSpPr>
            <a:spLocks noGrp="1"/>
          </p:cNvSpPr>
          <p:nvPr>
            <p:ph idx="1"/>
          </p:nvPr>
        </p:nvSpPr>
        <p:spPr/>
        <p:txBody>
          <a:bodyPr>
            <a:normAutofit/>
          </a:bodyPr>
          <a:lstStyle/>
          <a:p>
            <a:r>
              <a:rPr lang="en-US" dirty="0"/>
              <a:t>Has certain belief about the state of the partially observable world </a:t>
            </a:r>
          </a:p>
          <a:p>
            <a:r>
              <a:rPr lang="en-US" dirty="0"/>
              <a:t>Has to reason with uncertain knowledge/belief</a:t>
            </a:r>
          </a:p>
          <a:p>
            <a:r>
              <a:rPr lang="en-US" dirty="0"/>
              <a:t>Live with uncertain outcome</a:t>
            </a:r>
          </a:p>
          <a:p>
            <a:r>
              <a:rPr lang="en-US" dirty="0"/>
              <a:t>Representing uncertainty</a:t>
            </a:r>
          </a:p>
          <a:p>
            <a:pPr lvl="1"/>
            <a:r>
              <a:rPr lang="en-US" dirty="0"/>
              <a:t>Probability: Calculus of gambling</a:t>
            </a:r>
          </a:p>
        </p:txBody>
      </p:sp>
      <p:sp>
        <p:nvSpPr>
          <p:cNvPr id="2" name="Slide Number Placeholder 1">
            <a:extLst>
              <a:ext uri="{FF2B5EF4-FFF2-40B4-BE49-F238E27FC236}">
                <a16:creationId xmlns:a16="http://schemas.microsoft.com/office/drawing/2014/main" id="{A9654D7E-E2DD-43E4-8863-CB3D7A325570}"/>
              </a:ext>
            </a:extLst>
          </p:cNvPr>
          <p:cNvSpPr>
            <a:spLocks noGrp="1"/>
          </p:cNvSpPr>
          <p:nvPr>
            <p:ph type="sldNum" sz="quarter" idx="12"/>
          </p:nvPr>
        </p:nvSpPr>
        <p:spPr/>
        <p:txBody>
          <a:bodyPr/>
          <a:lstStyle/>
          <a:p>
            <a:fld id="{FF2BD96E-3838-45D2-9031-D3AF67C920A5}" type="slidenum">
              <a:rPr lang="en-US" smtClean="0"/>
              <a:t>5</a:t>
            </a:fld>
            <a:endParaRPr lang="en-US"/>
          </a:p>
        </p:txBody>
      </p:sp>
    </p:spTree>
    <p:extLst>
      <p:ext uri="{BB962C8B-B14F-4D97-AF65-F5344CB8AC3E}">
        <p14:creationId xmlns:p14="http://schemas.microsoft.com/office/powerpoint/2010/main" val="296081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3CEA-696A-483B-8EDB-318CC94DE225}"/>
              </a:ext>
            </a:extLst>
          </p:cNvPr>
          <p:cNvSpPr>
            <a:spLocks noGrp="1"/>
          </p:cNvSpPr>
          <p:nvPr>
            <p:ph type="title"/>
          </p:nvPr>
        </p:nvSpPr>
        <p:spPr/>
        <p:txBody>
          <a:bodyPr>
            <a:normAutofit fontScale="90000"/>
          </a:bodyPr>
          <a:lstStyle/>
          <a:p>
            <a:r>
              <a:rPr lang="en-US" dirty="0"/>
              <a:t>Certain vs. Uncertain World</a:t>
            </a:r>
          </a:p>
        </p:txBody>
      </p:sp>
      <p:sp>
        <p:nvSpPr>
          <p:cNvPr id="3" name="Content Placeholder 2">
            <a:extLst>
              <a:ext uri="{FF2B5EF4-FFF2-40B4-BE49-F238E27FC236}">
                <a16:creationId xmlns:a16="http://schemas.microsoft.com/office/drawing/2014/main" id="{E3557168-2AAE-4D52-9C61-1DB064D1230F}"/>
              </a:ext>
            </a:extLst>
          </p:cNvPr>
          <p:cNvSpPr>
            <a:spLocks noGrp="1"/>
          </p:cNvSpPr>
          <p:nvPr>
            <p:ph idx="1"/>
          </p:nvPr>
        </p:nvSpPr>
        <p:spPr>
          <a:xfrm>
            <a:off x="854766" y="1145310"/>
            <a:ext cx="6380922" cy="5211857"/>
          </a:xfrm>
        </p:spPr>
        <p:txBody>
          <a:bodyPr/>
          <a:lstStyle/>
          <a:p>
            <a:r>
              <a:rPr lang="en-US" dirty="0"/>
              <a:t>CSP – States and Variables</a:t>
            </a:r>
          </a:p>
          <a:p>
            <a:pPr lvl="1"/>
            <a:r>
              <a:rPr lang="en-US" dirty="0"/>
              <a:t>Constraints eliminate some worlds.</a:t>
            </a:r>
          </a:p>
          <a:p>
            <a:pPr lvl="1"/>
            <a:r>
              <a:rPr lang="en-US" dirty="0"/>
              <a:t>Other worlds are possible</a:t>
            </a:r>
          </a:p>
          <a:p>
            <a:r>
              <a:rPr lang="en-US" dirty="0"/>
              <a:t>Probabilistic – States and Variables</a:t>
            </a:r>
          </a:p>
          <a:p>
            <a:pPr lvl="1"/>
            <a:r>
              <a:rPr lang="en-US" dirty="0"/>
              <a:t>Does not eliminate any world</a:t>
            </a:r>
          </a:p>
          <a:p>
            <a:pPr lvl="1"/>
            <a:r>
              <a:rPr lang="en-US" dirty="0"/>
              <a:t>Some worlds are more likely; others are less</a:t>
            </a:r>
          </a:p>
        </p:txBody>
      </p:sp>
      <p:sp>
        <p:nvSpPr>
          <p:cNvPr id="4" name="Slide Number Placeholder 3">
            <a:extLst>
              <a:ext uri="{FF2B5EF4-FFF2-40B4-BE49-F238E27FC236}">
                <a16:creationId xmlns:a16="http://schemas.microsoft.com/office/drawing/2014/main" id="{76BA381D-BFF1-4D1A-B229-B08F94D91A43}"/>
              </a:ext>
            </a:extLst>
          </p:cNvPr>
          <p:cNvSpPr>
            <a:spLocks noGrp="1"/>
          </p:cNvSpPr>
          <p:nvPr>
            <p:ph type="sldNum" sz="quarter" idx="12"/>
          </p:nvPr>
        </p:nvSpPr>
        <p:spPr/>
        <p:txBody>
          <a:bodyPr/>
          <a:lstStyle/>
          <a:p>
            <a:fld id="{FF2BD96E-3838-45D2-9031-D3AF67C920A5}" type="slidenum">
              <a:rPr lang="en-US" smtClean="0"/>
              <a:pPr/>
              <a:t>6</a:t>
            </a:fld>
            <a:r>
              <a:rPr lang="en-US"/>
              <a:t> </a:t>
            </a:r>
            <a:endParaRPr lang="en-US" dirty="0"/>
          </a:p>
        </p:txBody>
      </p:sp>
      <p:graphicFrame>
        <p:nvGraphicFramePr>
          <p:cNvPr id="5" name="Table 5">
            <a:extLst>
              <a:ext uri="{FF2B5EF4-FFF2-40B4-BE49-F238E27FC236}">
                <a16:creationId xmlns:a16="http://schemas.microsoft.com/office/drawing/2014/main" id="{EB0EFA2C-6C2A-4C7D-9528-97D8043F6C2B}"/>
              </a:ext>
            </a:extLst>
          </p:cNvPr>
          <p:cNvGraphicFramePr>
            <a:graphicFrameLocks noGrp="1"/>
          </p:cNvGraphicFramePr>
          <p:nvPr>
            <p:extLst>
              <p:ext uri="{D42A27DB-BD31-4B8C-83A1-F6EECF244321}">
                <p14:modId xmlns:p14="http://schemas.microsoft.com/office/powerpoint/2010/main" val="3675911526"/>
              </p:ext>
            </p:extLst>
          </p:nvPr>
        </p:nvGraphicFramePr>
        <p:xfrm>
          <a:off x="7871791" y="2126787"/>
          <a:ext cx="3597964" cy="2902595"/>
        </p:xfrm>
        <a:graphic>
          <a:graphicData uri="http://schemas.openxmlformats.org/drawingml/2006/table">
            <a:tbl>
              <a:tblPr firstRow="1" bandRow="1">
                <a:tableStyleId>{5940675A-B579-460E-94D1-54222C63F5DA}</a:tableStyleId>
              </a:tblPr>
              <a:tblGrid>
                <a:gridCol w="899491">
                  <a:extLst>
                    <a:ext uri="{9D8B030D-6E8A-4147-A177-3AD203B41FA5}">
                      <a16:colId xmlns:a16="http://schemas.microsoft.com/office/drawing/2014/main" val="2879103071"/>
                    </a:ext>
                  </a:extLst>
                </a:gridCol>
                <a:gridCol w="899491">
                  <a:extLst>
                    <a:ext uri="{9D8B030D-6E8A-4147-A177-3AD203B41FA5}">
                      <a16:colId xmlns:a16="http://schemas.microsoft.com/office/drawing/2014/main" val="782615037"/>
                    </a:ext>
                  </a:extLst>
                </a:gridCol>
                <a:gridCol w="899491">
                  <a:extLst>
                    <a:ext uri="{9D8B030D-6E8A-4147-A177-3AD203B41FA5}">
                      <a16:colId xmlns:a16="http://schemas.microsoft.com/office/drawing/2014/main" val="2190822456"/>
                    </a:ext>
                  </a:extLst>
                </a:gridCol>
                <a:gridCol w="899491">
                  <a:extLst>
                    <a:ext uri="{9D8B030D-6E8A-4147-A177-3AD203B41FA5}">
                      <a16:colId xmlns:a16="http://schemas.microsoft.com/office/drawing/2014/main" val="3393365508"/>
                    </a:ext>
                  </a:extLst>
                </a:gridCol>
              </a:tblGrid>
              <a:tr h="580519">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W</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CSP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P</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453453429"/>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588638598"/>
                  </a:ext>
                </a:extLst>
              </a:tr>
              <a:tr h="580519">
                <a:tc>
                  <a:txBody>
                    <a:bodyPr/>
                    <a:lstStyle/>
                    <a:p>
                      <a:pPr algn="ctr"/>
                      <a:r>
                        <a:rPr lang="en-US" dirty="0">
                          <a:solidFill>
                            <a:schemeClr val="bg1">
                              <a:lumMod val="95000"/>
                            </a:schemeClr>
                          </a:solidFill>
                        </a:rPr>
                        <a:t>hot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562087367"/>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sun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F</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0.2</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369469642"/>
                  </a:ext>
                </a:extLst>
              </a:tr>
              <a:tr h="580519">
                <a:tc>
                  <a:txBody>
                    <a:bodyPr/>
                    <a:lstStyle/>
                    <a:p>
                      <a:pPr algn="ctr"/>
                      <a:r>
                        <a:rPr lang="en-US" dirty="0">
                          <a:solidFill>
                            <a:schemeClr val="bg1">
                              <a:lumMod val="95000"/>
                            </a:schemeClr>
                          </a:solidFill>
                        </a:rPr>
                        <a:t>cold</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rain</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T</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dirty="0">
                          <a:solidFill>
                            <a:schemeClr val="bg1">
                              <a:lumMod val="95000"/>
                            </a:schemeClr>
                          </a:solidFill>
                        </a:rPr>
                        <a:t>0.3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2525724061"/>
                  </a:ext>
                </a:extLst>
              </a:tr>
            </a:tbl>
          </a:graphicData>
        </a:graphic>
      </p:graphicFrame>
    </p:spTree>
    <p:extLst>
      <p:ext uri="{BB962C8B-B14F-4D97-AF65-F5344CB8AC3E}">
        <p14:creationId xmlns:p14="http://schemas.microsoft.com/office/powerpoint/2010/main" val="112252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6B6D71-6743-4CCC-811D-152DA15725C8}"/>
              </a:ext>
            </a:extLst>
          </p:cNvPr>
          <p:cNvSpPr>
            <a:spLocks noGrp="1"/>
          </p:cNvSpPr>
          <p:nvPr>
            <p:ph type="sldNum" sz="quarter" idx="12"/>
          </p:nvPr>
        </p:nvSpPr>
        <p:spPr/>
        <p:txBody>
          <a:bodyPr/>
          <a:lstStyle/>
          <a:p>
            <a:fld id="{FF2BD96E-3838-45D2-9031-D3AF67C920A5}" type="slidenum">
              <a:rPr lang="en-US" smtClean="0"/>
              <a:pPr/>
              <a:t>7</a:t>
            </a:fld>
            <a:r>
              <a:rPr lang="en-US"/>
              <a:t> of 20</a:t>
            </a:r>
            <a:endParaRPr lang="en-US" dirty="0"/>
          </a:p>
        </p:txBody>
      </p:sp>
      <p:sp>
        <p:nvSpPr>
          <p:cNvPr id="5" name="Title 1">
            <a:extLst>
              <a:ext uri="{FF2B5EF4-FFF2-40B4-BE49-F238E27FC236}">
                <a16:creationId xmlns:a16="http://schemas.microsoft.com/office/drawing/2014/main" id="{F7BFBAE8-40CB-45B2-BB71-504C233B6D0E}"/>
              </a:ext>
            </a:extLst>
          </p:cNvPr>
          <p:cNvSpPr txBox="1">
            <a:spLocks/>
          </p:cNvSpPr>
          <p:nvPr/>
        </p:nvSpPr>
        <p:spPr>
          <a:xfrm>
            <a:off x="3365050" y="2886179"/>
            <a:ext cx="6359053" cy="1085642"/>
          </a:xfrm>
          <a:prstGeom prst="rect">
            <a:avLst/>
          </a:prstGeom>
        </p:spPr>
        <p:txBody>
          <a:bodyPr/>
          <a:lstStyle>
            <a:lvl1pPr algn="l" defTabSz="914400" rtl="0" eaLnBrk="1" latinLnBrk="0" hangingPunct="1">
              <a:lnSpc>
                <a:spcPct val="100000"/>
              </a:lnSpc>
              <a:spcBef>
                <a:spcPct val="0"/>
              </a:spcBef>
              <a:buNone/>
              <a:defRPr sz="3200" kern="1200" cap="none" spc="0" baseline="0">
                <a:solidFill>
                  <a:srgbClr val="FFC000"/>
                </a:solidFill>
                <a:latin typeface="+mj-lt"/>
                <a:ea typeface="+mj-ea"/>
                <a:cs typeface="+mj-cs"/>
              </a:defRPr>
            </a:lvl1pPr>
          </a:lstStyle>
          <a:p>
            <a:r>
              <a:rPr lang="en-US" sz="6600" dirty="0"/>
              <a:t>Probability Basics</a:t>
            </a:r>
          </a:p>
        </p:txBody>
      </p:sp>
    </p:spTree>
    <p:extLst>
      <p:ext uri="{BB962C8B-B14F-4D97-AF65-F5344CB8AC3E}">
        <p14:creationId xmlns:p14="http://schemas.microsoft.com/office/powerpoint/2010/main" val="104838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B267-1B96-45E6-8973-12A5A784A6C4}"/>
              </a:ext>
            </a:extLst>
          </p:cNvPr>
          <p:cNvSpPr>
            <a:spLocks noGrp="1"/>
          </p:cNvSpPr>
          <p:nvPr>
            <p:ph type="title"/>
          </p:nvPr>
        </p:nvSpPr>
        <p:spPr/>
        <p:txBody>
          <a:bodyPr>
            <a:normAutofit fontScale="90000"/>
          </a:bodyPr>
          <a:lstStyle/>
          <a:p>
            <a:r>
              <a:rPr lang="en-US" dirty="0"/>
              <a:t>Probabilistic Knowledge Base</a:t>
            </a:r>
          </a:p>
        </p:txBody>
      </p:sp>
      <p:sp>
        <p:nvSpPr>
          <p:cNvPr id="4" name="Slide Number Placeholder 3">
            <a:extLst>
              <a:ext uri="{FF2B5EF4-FFF2-40B4-BE49-F238E27FC236}">
                <a16:creationId xmlns:a16="http://schemas.microsoft.com/office/drawing/2014/main" id="{A906F37C-7B96-446C-93AA-0EDD76E9776E}"/>
              </a:ext>
            </a:extLst>
          </p:cNvPr>
          <p:cNvSpPr>
            <a:spLocks noGrp="1"/>
          </p:cNvSpPr>
          <p:nvPr>
            <p:ph type="sldNum" sz="quarter" idx="12"/>
          </p:nvPr>
        </p:nvSpPr>
        <p:spPr/>
        <p:txBody>
          <a:bodyPr/>
          <a:lstStyle/>
          <a:p>
            <a:fld id="{FF2BD96E-3838-45D2-9031-D3AF67C920A5}" type="slidenum">
              <a:rPr lang="en-US" smtClean="0"/>
              <a:pPr/>
              <a:t>8</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5152C4-0594-4631-A81A-8FC4CF79A5A6}"/>
                  </a:ext>
                </a:extLst>
              </p:cNvPr>
              <p:cNvSpPr txBox="1"/>
              <p:nvPr/>
            </p:nvSpPr>
            <p:spPr>
              <a:xfrm>
                <a:off x="1169856" y="1104834"/>
                <a:ext cx="9852288" cy="523220"/>
              </a:xfrm>
              <a:prstGeom prst="rect">
                <a:avLst/>
              </a:prstGeom>
              <a:noFill/>
            </p:spPr>
            <p:txBody>
              <a:bodyPr wrap="square" rtlCol="0">
                <a:spAutoFit/>
              </a:bodyPr>
              <a:lstStyle/>
              <a:p>
                <a:r>
                  <a:rPr lang="en-US" sz="2800" dirty="0">
                    <a:solidFill>
                      <a:schemeClr val="bg1">
                        <a:lumMod val="95000"/>
                      </a:schemeClr>
                    </a:solidFill>
                  </a:rPr>
                  <a:t>Proposition are represented via </a:t>
                </a:r>
                <a:r>
                  <a:rPr lang="en-US" sz="2800" dirty="0">
                    <a:solidFill>
                      <a:srgbClr val="92D050"/>
                    </a:solidFill>
                  </a:rPr>
                  <a:t>Random Variables (</a:t>
                </a:r>
                <a14:m>
                  <m:oMath xmlns:m="http://schemas.openxmlformats.org/officeDocument/2006/math">
                    <m:r>
                      <a:rPr lang="en-US" sz="2800" b="0" i="1" smtClean="0">
                        <a:solidFill>
                          <a:srgbClr val="92D050"/>
                        </a:solidFill>
                        <a:latin typeface="Cambria Math" panose="02040503050406030204" pitchFamily="18" charset="0"/>
                      </a:rPr>
                      <m:t>𝑇</m:t>
                    </m:r>
                    <m:r>
                      <a:rPr lang="en-US" sz="2800" b="0" i="1" smtClean="0">
                        <a:solidFill>
                          <a:srgbClr val="92D050"/>
                        </a:solidFill>
                        <a:latin typeface="Cambria Math" panose="02040503050406030204" pitchFamily="18" charset="0"/>
                      </a:rPr>
                      <m:t>=</m:t>
                    </m:r>
                    <m:r>
                      <a:rPr lang="en-US" sz="2800" b="0" i="1" smtClean="0">
                        <a:solidFill>
                          <a:srgbClr val="92D050"/>
                        </a:solidFill>
                        <a:latin typeface="Cambria Math" panose="02040503050406030204" pitchFamily="18" charset="0"/>
                      </a:rPr>
                      <m:t>h𝑜𝑡</m:t>
                    </m:r>
                  </m:oMath>
                </a14:m>
                <a:r>
                  <a:rPr lang="en-US" sz="2800" dirty="0">
                    <a:solidFill>
                      <a:srgbClr val="92D050"/>
                    </a:solidFill>
                  </a:rPr>
                  <a:t>)</a:t>
                </a:r>
              </a:p>
            </p:txBody>
          </p:sp>
        </mc:Choice>
        <mc:Fallback xmlns="">
          <p:sp>
            <p:nvSpPr>
              <p:cNvPr id="5" name="TextBox 4">
                <a:extLst>
                  <a:ext uri="{FF2B5EF4-FFF2-40B4-BE49-F238E27FC236}">
                    <a16:creationId xmlns:a16="http://schemas.microsoft.com/office/drawing/2014/main" id="{DA5152C4-0594-4631-A81A-8FC4CF79A5A6}"/>
                  </a:ext>
                </a:extLst>
              </p:cNvPr>
              <p:cNvSpPr txBox="1">
                <a:spLocks noRot="1" noChangeAspect="1" noMove="1" noResize="1" noEditPoints="1" noAdjustHandles="1" noChangeArrowheads="1" noChangeShapeType="1" noTextEdit="1"/>
              </p:cNvSpPr>
              <p:nvPr/>
            </p:nvSpPr>
            <p:spPr>
              <a:xfrm>
                <a:off x="1169856" y="1104834"/>
                <a:ext cx="9852288" cy="523220"/>
              </a:xfrm>
              <a:prstGeom prst="rect">
                <a:avLst/>
              </a:prstGeom>
              <a:blipFill>
                <a:blip r:embed="rId2"/>
                <a:stretch>
                  <a:fillRect l="-1300" t="-10465" r="-433"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4BAE61C-DEE9-410C-A489-353C8A68FDFB}"/>
                  </a:ext>
                </a:extLst>
              </p:cNvPr>
              <p:cNvSpPr txBox="1"/>
              <p:nvPr/>
            </p:nvSpPr>
            <p:spPr>
              <a:xfrm>
                <a:off x="383010" y="2077399"/>
                <a:ext cx="8972322" cy="523220"/>
              </a:xfrm>
              <a:prstGeom prst="rect">
                <a:avLst/>
              </a:prstGeom>
              <a:noFill/>
            </p:spPr>
            <p:txBody>
              <a:bodyPr wrap="square" rtlCol="0">
                <a:spAutoFit/>
              </a:bodyPr>
              <a:lstStyle/>
              <a:p>
                <a:r>
                  <a:rPr lang="en-US" sz="2800" dirty="0">
                    <a:solidFill>
                      <a:srgbClr val="92D050"/>
                    </a:solidFill>
                  </a:rPr>
                  <a:t>Probability Distribution (</a:t>
                </a:r>
                <a14:m>
                  <m:oMath xmlns:m="http://schemas.openxmlformats.org/officeDocument/2006/math">
                    <m:r>
                      <a:rPr lang="en-US" sz="2800" b="0" i="1" smtClean="0">
                        <a:solidFill>
                          <a:srgbClr val="92D050"/>
                        </a:solidFill>
                        <a:latin typeface="Cambria Math" panose="02040503050406030204" pitchFamily="18" charset="0"/>
                      </a:rPr>
                      <m:t>𝑃</m:t>
                    </m:r>
                    <m:r>
                      <a:rPr lang="en-US" sz="2800" b="0" i="1" smtClean="0">
                        <a:solidFill>
                          <a:srgbClr val="92D050"/>
                        </a:solidFill>
                        <a:latin typeface="Cambria Math" panose="02040503050406030204" pitchFamily="18" charset="0"/>
                      </a:rPr>
                      <m:t>(</m:t>
                    </m:r>
                    <m:r>
                      <a:rPr lang="en-US" sz="2800" b="0" i="1" smtClean="0">
                        <a:solidFill>
                          <a:srgbClr val="92D050"/>
                        </a:solidFill>
                        <a:latin typeface="Cambria Math" panose="02040503050406030204" pitchFamily="18" charset="0"/>
                      </a:rPr>
                      <m:t>𝑋</m:t>
                    </m:r>
                    <m:r>
                      <a:rPr lang="en-US" sz="2800" b="0" i="1" smtClean="0">
                        <a:solidFill>
                          <a:srgbClr val="92D050"/>
                        </a:solidFill>
                        <a:latin typeface="Cambria Math" panose="02040503050406030204" pitchFamily="18" charset="0"/>
                      </a:rPr>
                      <m:t>)</m:t>
                    </m:r>
                  </m:oMath>
                </a14:m>
                <a:r>
                  <a:rPr lang="en-US" sz="2800" dirty="0">
                    <a:solidFill>
                      <a:srgbClr val="92D050"/>
                    </a:solidFill>
                  </a:rPr>
                  <a:t>): </a:t>
                </a:r>
              </a:p>
            </p:txBody>
          </p:sp>
        </mc:Choice>
        <mc:Fallback xmlns="">
          <p:sp>
            <p:nvSpPr>
              <p:cNvPr id="8" name="TextBox 7">
                <a:extLst>
                  <a:ext uri="{FF2B5EF4-FFF2-40B4-BE49-F238E27FC236}">
                    <a16:creationId xmlns:a16="http://schemas.microsoft.com/office/drawing/2014/main" id="{84BAE61C-DEE9-410C-A489-353C8A68FDFB}"/>
                  </a:ext>
                </a:extLst>
              </p:cNvPr>
              <p:cNvSpPr txBox="1">
                <a:spLocks noRot="1" noChangeAspect="1" noMove="1" noResize="1" noEditPoints="1" noAdjustHandles="1" noChangeArrowheads="1" noChangeShapeType="1" noTextEdit="1"/>
              </p:cNvSpPr>
              <p:nvPr/>
            </p:nvSpPr>
            <p:spPr>
              <a:xfrm>
                <a:off x="383010" y="2077399"/>
                <a:ext cx="8972322" cy="523220"/>
              </a:xfrm>
              <a:prstGeom prst="rect">
                <a:avLst/>
              </a:prstGeom>
              <a:blipFill>
                <a:blip r:embed="rId3"/>
                <a:stretch>
                  <a:fillRect l="-1427"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AB6064-79E5-41D1-96A0-2CCB6C278A31}"/>
                  </a:ext>
                </a:extLst>
              </p:cNvPr>
              <p:cNvSpPr txBox="1"/>
              <p:nvPr/>
            </p:nvSpPr>
            <p:spPr>
              <a:xfrm>
                <a:off x="1704914" y="2750869"/>
                <a:ext cx="8972322" cy="1384995"/>
              </a:xfrm>
              <a:prstGeom prst="rect">
                <a:avLst/>
              </a:prstGeom>
              <a:noFill/>
            </p:spPr>
            <p:txBody>
              <a:bodyPr wrap="square" rtlCol="0">
                <a:spAutoFit/>
              </a:bodyPr>
              <a:lstStyle/>
              <a:p>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𝑋</m:t>
                        </m:r>
                      </m:e>
                    </m:d>
                    <m:r>
                      <a:rPr lang="en-US" sz="2800" b="0" i="0"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𝑑𝑜𝑚</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𝑋</m:t>
                        </m:r>
                      </m:e>
                    </m:d>
                    <m:r>
                      <a:rPr lang="en-US" sz="2800">
                        <a:solidFill>
                          <a:schemeClr val="bg1">
                            <a:lumMod val="95000"/>
                          </a:schemeClr>
                        </a:solidFill>
                        <a:latin typeface="Cambria Math" panose="02040503050406030204" pitchFamily="18" charset="0"/>
                        <a:ea typeface="Cambria Math" panose="02040503050406030204" pitchFamily="18" charset="0"/>
                      </a:rPr>
                      <m:t>⟼</m:t>
                    </m:r>
                    <m:r>
                      <a:rPr lang="en-US" sz="2800" i="0" smtClean="0">
                        <a:solidFill>
                          <a:schemeClr val="bg1">
                            <a:lumMod val="95000"/>
                          </a:schemeClr>
                        </a:solidFill>
                        <a:latin typeface="Cambria Math" panose="02040503050406030204" pitchFamily="18" charset="0"/>
                        <a:ea typeface="Cambria Math" panose="02040503050406030204" pitchFamily="18" charset="0"/>
                      </a:rPr>
                      <m:t>ℝ</m:t>
                    </m:r>
                  </m:oMath>
                </a14:m>
                <a:r>
                  <a:rPr lang="en-US" sz="2800" dirty="0">
                    <a:solidFill>
                      <a:schemeClr val="bg1">
                        <a:lumMod val="95000"/>
                      </a:schemeClr>
                    </a:solidFill>
                  </a:rPr>
                  <a:t> such that </a:t>
                </a:r>
              </a:p>
              <a:p>
                <a:r>
                  <a:rPr lang="en-US" sz="2800" dirty="0">
                    <a:solidFill>
                      <a:schemeClr val="bg1">
                        <a:lumMod val="95000"/>
                      </a:schemeClr>
                    </a:solidFill>
                  </a:rPr>
                  <a:t>for </a:t>
                </a:r>
                <a14:m>
                  <m:oMath xmlns:m="http://schemas.openxmlformats.org/officeDocument/2006/math">
                    <m:r>
                      <a:rPr lang="en-US" sz="2800" b="0" i="1" smtClean="0">
                        <a:solidFill>
                          <a:schemeClr val="bg1">
                            <a:lumMod val="95000"/>
                          </a:schemeClr>
                        </a:solidFill>
                        <a:latin typeface="Cambria Math" panose="02040503050406030204" pitchFamily="18" charset="0"/>
                      </a:rPr>
                      <m:t>𝑥</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𝑑𝑜𝑚</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𝑋</m:t>
                        </m:r>
                      </m:e>
                    </m:d>
                    <m:r>
                      <a:rPr lang="en-US" sz="2800" b="0" i="1" smtClean="0">
                        <a:solidFill>
                          <a:schemeClr val="bg1">
                            <a:lumMod val="95000"/>
                          </a:schemeClr>
                        </a:solidFill>
                        <a:latin typeface="Cambria Math" panose="02040503050406030204" pitchFamily="18" charset="0"/>
                      </a:rPr>
                      <m:t>, </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𝑥</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𝑋</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𝑥</m:t>
                        </m:r>
                      </m:e>
                    </m:d>
                  </m:oMath>
                </a14:m>
                <a:r>
                  <a:rPr lang="en-US" sz="2800" dirty="0">
                    <a:solidFill>
                      <a:schemeClr val="bg1">
                        <a:lumMod val="95000"/>
                      </a:schemeClr>
                    </a:solidFill>
                  </a:rPr>
                  <a:t> is the probability of proposition </a:t>
                </a:r>
                <a14:m>
                  <m:oMath xmlns:m="http://schemas.openxmlformats.org/officeDocument/2006/math">
                    <m:r>
                      <a:rPr lang="en-US" sz="2800" b="0" i="1" smtClean="0">
                        <a:solidFill>
                          <a:schemeClr val="bg1">
                            <a:lumMod val="95000"/>
                          </a:schemeClr>
                        </a:solidFill>
                        <a:latin typeface="Cambria Math" panose="02040503050406030204" pitchFamily="18" charset="0"/>
                      </a:rPr>
                      <m:t>𝑋</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𝑥</m:t>
                    </m:r>
                  </m:oMath>
                </a14:m>
                <a:endParaRPr lang="en-US" sz="2800" dirty="0">
                  <a:solidFill>
                    <a:schemeClr val="bg1">
                      <a:lumMod val="95000"/>
                    </a:schemeClr>
                  </a:solidFill>
                </a:endParaRPr>
              </a:p>
            </p:txBody>
          </p:sp>
        </mc:Choice>
        <mc:Fallback xmlns="">
          <p:sp>
            <p:nvSpPr>
              <p:cNvPr id="9" name="TextBox 8">
                <a:extLst>
                  <a:ext uri="{FF2B5EF4-FFF2-40B4-BE49-F238E27FC236}">
                    <a16:creationId xmlns:a16="http://schemas.microsoft.com/office/drawing/2014/main" id="{B0AB6064-79E5-41D1-96A0-2CCB6C278A31}"/>
                  </a:ext>
                </a:extLst>
              </p:cNvPr>
              <p:cNvSpPr txBox="1">
                <a:spLocks noRot="1" noChangeAspect="1" noMove="1" noResize="1" noEditPoints="1" noAdjustHandles="1" noChangeArrowheads="1" noChangeShapeType="1" noTextEdit="1"/>
              </p:cNvSpPr>
              <p:nvPr/>
            </p:nvSpPr>
            <p:spPr>
              <a:xfrm>
                <a:off x="1704914" y="2750869"/>
                <a:ext cx="8972322" cy="1384995"/>
              </a:xfrm>
              <a:prstGeom prst="rect">
                <a:avLst/>
              </a:prstGeom>
              <a:blipFill>
                <a:blip r:embed="rId4"/>
                <a:stretch>
                  <a:fillRect l="-1427" t="-3965" b="-11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59E0F4C-DF68-468F-B952-CEBAD85975A2}"/>
                  </a:ext>
                </a:extLst>
              </p:cNvPr>
              <p:cNvSpPr txBox="1"/>
              <p:nvPr/>
            </p:nvSpPr>
            <p:spPr>
              <a:xfrm>
                <a:off x="383010" y="4376651"/>
                <a:ext cx="8972322" cy="523220"/>
              </a:xfrm>
              <a:prstGeom prst="rect">
                <a:avLst/>
              </a:prstGeom>
              <a:noFill/>
            </p:spPr>
            <p:txBody>
              <a:bodyPr wrap="square" rtlCol="0">
                <a:spAutoFit/>
              </a:bodyPr>
              <a:lstStyle/>
              <a:p>
                <a:r>
                  <a:rPr lang="en-US" sz="2800" dirty="0">
                    <a:solidFill>
                      <a:srgbClr val="92D050"/>
                    </a:solidFill>
                  </a:rPr>
                  <a:t>Joint Probability Distribution (</a:t>
                </a:r>
                <a14:m>
                  <m:oMath xmlns:m="http://schemas.openxmlformats.org/officeDocument/2006/math">
                    <m:r>
                      <a:rPr lang="en-US" sz="2800" b="0" i="1" smtClean="0">
                        <a:solidFill>
                          <a:srgbClr val="92D050"/>
                        </a:solidFill>
                        <a:latin typeface="Cambria Math" panose="02040503050406030204" pitchFamily="18" charset="0"/>
                      </a:rPr>
                      <m:t>𝑃</m:t>
                    </m:r>
                    <m:r>
                      <a:rPr lang="en-US" sz="2800" b="0" i="1" smtClean="0">
                        <a:solidFill>
                          <a:srgbClr val="92D050"/>
                        </a:solidFill>
                        <a:latin typeface="Cambria Math" panose="02040503050406030204" pitchFamily="18" charset="0"/>
                      </a:rPr>
                      <m:t>(</m:t>
                    </m:r>
                    <m:r>
                      <a:rPr lang="en-US" sz="2800" b="0" i="1" smtClean="0">
                        <a:solidFill>
                          <a:srgbClr val="92D050"/>
                        </a:solidFill>
                        <a:latin typeface="Cambria Math" panose="02040503050406030204" pitchFamily="18" charset="0"/>
                      </a:rPr>
                      <m:t>𝑋</m:t>
                    </m:r>
                    <m:r>
                      <a:rPr lang="en-US" sz="2800" b="0" i="1" smtClean="0">
                        <a:solidFill>
                          <a:srgbClr val="92D050"/>
                        </a:solidFill>
                        <a:latin typeface="Cambria Math" panose="02040503050406030204" pitchFamily="18" charset="0"/>
                      </a:rPr>
                      <m:t>,</m:t>
                    </m:r>
                    <m:r>
                      <a:rPr lang="en-US" sz="2800" b="0" i="1" smtClean="0">
                        <a:solidFill>
                          <a:srgbClr val="92D050"/>
                        </a:solidFill>
                        <a:latin typeface="Cambria Math" panose="02040503050406030204" pitchFamily="18" charset="0"/>
                      </a:rPr>
                      <m:t>𝑌</m:t>
                    </m:r>
                    <m:r>
                      <a:rPr lang="en-US" sz="2800" b="0" i="1" smtClean="0">
                        <a:solidFill>
                          <a:srgbClr val="92D050"/>
                        </a:solidFill>
                        <a:latin typeface="Cambria Math" panose="02040503050406030204" pitchFamily="18" charset="0"/>
                      </a:rPr>
                      <m:t>)</m:t>
                    </m:r>
                  </m:oMath>
                </a14:m>
                <a:r>
                  <a:rPr lang="en-US" sz="2800" dirty="0">
                    <a:solidFill>
                      <a:srgbClr val="92D050"/>
                    </a:solidFill>
                  </a:rPr>
                  <a:t>): </a:t>
                </a:r>
              </a:p>
            </p:txBody>
          </p:sp>
        </mc:Choice>
        <mc:Fallback xmlns="">
          <p:sp>
            <p:nvSpPr>
              <p:cNvPr id="10" name="TextBox 9">
                <a:extLst>
                  <a:ext uri="{FF2B5EF4-FFF2-40B4-BE49-F238E27FC236}">
                    <a16:creationId xmlns:a16="http://schemas.microsoft.com/office/drawing/2014/main" id="{B59E0F4C-DF68-468F-B952-CEBAD85975A2}"/>
                  </a:ext>
                </a:extLst>
              </p:cNvPr>
              <p:cNvSpPr txBox="1">
                <a:spLocks noRot="1" noChangeAspect="1" noMove="1" noResize="1" noEditPoints="1" noAdjustHandles="1" noChangeArrowheads="1" noChangeShapeType="1" noTextEdit="1"/>
              </p:cNvSpPr>
              <p:nvPr/>
            </p:nvSpPr>
            <p:spPr>
              <a:xfrm>
                <a:off x="383010" y="4376651"/>
                <a:ext cx="8972322" cy="523220"/>
              </a:xfrm>
              <a:prstGeom prst="rect">
                <a:avLst/>
              </a:prstGeom>
              <a:blipFill>
                <a:blip r:embed="rId5"/>
                <a:stretch>
                  <a:fillRect l="-1427"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90A21C5-C433-415E-ABFB-5477C419493C}"/>
                  </a:ext>
                </a:extLst>
              </p:cNvPr>
              <p:cNvSpPr txBox="1"/>
              <p:nvPr/>
            </p:nvSpPr>
            <p:spPr>
              <a:xfrm>
                <a:off x="1704914" y="5050121"/>
                <a:ext cx="8972322" cy="1384995"/>
              </a:xfrm>
              <a:prstGeom prst="rect">
                <a:avLst/>
              </a:prstGeom>
              <a:noFill/>
            </p:spPr>
            <p:txBody>
              <a:bodyPr wrap="square" rtlCol="0">
                <a:spAutoFit/>
              </a:bodyPr>
              <a:lstStyle/>
              <a:p>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𝑋</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𝑌</m:t>
                        </m:r>
                      </m:e>
                    </m:d>
                    <m:r>
                      <a:rPr lang="en-US" sz="2800" b="0" i="0" smtClean="0">
                        <a:solidFill>
                          <a:schemeClr val="bg1">
                            <a:lumMod val="95000"/>
                          </a:schemeClr>
                        </a:solidFill>
                        <a:latin typeface="Cambria Math" panose="02040503050406030204" pitchFamily="18" charset="0"/>
                      </a:rPr>
                      <m:t>: </m:t>
                    </m:r>
                  </m:oMath>
                </a14:m>
                <a:r>
                  <a:rPr lang="en-US" sz="2800" dirty="0">
                    <a:solidFill>
                      <a:schemeClr val="bg1">
                        <a:lumMod val="95000"/>
                      </a:schemeClr>
                    </a:solidFill>
                  </a:rPr>
                  <a:t>distribution of probability of the expression </a:t>
                </a:r>
                <a14:m>
                  <m:oMath xmlns:m="http://schemas.openxmlformats.org/officeDocument/2006/math">
                    <m:r>
                      <a:rPr lang="en-US" sz="2800" b="0" i="1" smtClean="0">
                        <a:solidFill>
                          <a:schemeClr val="bg1">
                            <a:lumMod val="95000"/>
                          </a:schemeClr>
                        </a:solidFill>
                        <a:latin typeface="Cambria Math" panose="02040503050406030204" pitchFamily="18" charset="0"/>
                      </a:rPr>
                      <m:t>𝑋</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𝑥</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𝑌</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𝑦</m:t>
                    </m:r>
                  </m:oMath>
                </a14:m>
                <a:r>
                  <a:rPr lang="en-US" sz="2800" dirty="0">
                    <a:solidFill>
                      <a:schemeClr val="bg1">
                        <a:lumMod val="95000"/>
                      </a:schemeClr>
                    </a:solidFill>
                  </a:rPr>
                  <a:t> i.e., </a:t>
                </a:r>
                <a14:m>
                  <m:oMath xmlns:m="http://schemas.openxmlformats.org/officeDocument/2006/math">
                    <m:r>
                      <a:rPr lang="en-US" sz="2800" i="1">
                        <a:solidFill>
                          <a:schemeClr val="bg1">
                            <a:lumMod val="95000"/>
                          </a:schemeClr>
                        </a:solidFill>
                        <a:latin typeface="Cambria Math" panose="02040503050406030204" pitchFamily="18" charset="0"/>
                      </a:rPr>
                      <m:t>𝑃</m:t>
                    </m:r>
                    <m:d>
                      <m:dPr>
                        <m:ctrlPr>
                          <a:rPr lang="en-US" sz="2800" i="1">
                            <a:solidFill>
                              <a:schemeClr val="bg1">
                                <a:lumMod val="95000"/>
                              </a:schemeClr>
                            </a:solidFill>
                            <a:latin typeface="Cambria Math" panose="02040503050406030204" pitchFamily="18" charset="0"/>
                          </a:rPr>
                        </m:ctrlPr>
                      </m:dPr>
                      <m:e>
                        <m:r>
                          <a:rPr lang="en-US" sz="2800" i="1">
                            <a:solidFill>
                              <a:schemeClr val="bg1">
                                <a:lumMod val="95000"/>
                              </a:schemeClr>
                            </a:solidFill>
                            <a:latin typeface="Cambria Math" panose="02040503050406030204" pitchFamily="18" charset="0"/>
                          </a:rPr>
                          <m:t>𝑋</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𝑥</m:t>
                        </m:r>
                        <m:r>
                          <a:rPr lang="en-US" sz="2800" i="1">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𝑌</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𝑦</m:t>
                        </m:r>
                      </m:e>
                    </m:d>
                  </m:oMath>
                </a14:m>
                <a:endParaRPr lang="en-US" sz="2800" dirty="0">
                  <a:solidFill>
                    <a:schemeClr val="bg1">
                      <a:lumMod val="95000"/>
                    </a:schemeClr>
                  </a:solidFill>
                </a:endParaRPr>
              </a:p>
              <a:p>
                <a:r>
                  <a:rPr lang="en-US" sz="2800" dirty="0">
                    <a:solidFill>
                      <a:schemeClr val="bg1">
                        <a:lumMod val="95000"/>
                      </a:schemeClr>
                    </a:solidFill>
                  </a:rPr>
                  <a:t>for </a:t>
                </a:r>
                <a14:m>
                  <m:oMath xmlns:m="http://schemas.openxmlformats.org/officeDocument/2006/math">
                    <m:r>
                      <a:rPr lang="en-US" sz="2800" b="0" i="1" smtClean="0">
                        <a:solidFill>
                          <a:schemeClr val="bg1">
                            <a:lumMod val="95000"/>
                          </a:schemeClr>
                        </a:solidFill>
                        <a:latin typeface="Cambria Math" panose="02040503050406030204" pitchFamily="18" charset="0"/>
                      </a:rPr>
                      <m:t>𝑥</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𝑑𝑜𝑚</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𝑋</m:t>
                        </m:r>
                      </m:e>
                    </m:d>
                    <m:r>
                      <a:rPr lang="en-US" sz="2800" b="0" i="1" smtClean="0">
                        <a:solidFill>
                          <a:schemeClr val="bg1">
                            <a:lumMod val="95000"/>
                          </a:schemeClr>
                        </a:solidFill>
                        <a:latin typeface="Cambria Math" panose="02040503050406030204" pitchFamily="18" charset="0"/>
                      </a:rPr>
                      <m:t>, </m:t>
                    </m:r>
                    <m:r>
                      <a:rPr lang="en-US" sz="2800" b="0" i="1" smtClean="0">
                        <a:solidFill>
                          <a:schemeClr val="bg1">
                            <a:lumMod val="95000"/>
                          </a:schemeClr>
                        </a:solidFill>
                        <a:latin typeface="Cambria Math" panose="02040503050406030204" pitchFamily="18" charset="0"/>
                      </a:rPr>
                      <m:t>𝑦</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𝑑𝑜𝑚</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𝑌</m:t>
                    </m:r>
                    <m:r>
                      <a:rPr lang="en-US" sz="2800" b="0" i="1" smtClean="0">
                        <a:solidFill>
                          <a:schemeClr val="bg1">
                            <a:lumMod val="95000"/>
                          </a:schemeClr>
                        </a:solidFill>
                        <a:latin typeface="Cambria Math" panose="02040503050406030204" pitchFamily="18" charset="0"/>
                      </a:rPr>
                      <m:t>)</m:t>
                    </m:r>
                  </m:oMath>
                </a14:m>
                <a:endParaRPr lang="en-US" sz="2800" dirty="0">
                  <a:solidFill>
                    <a:schemeClr val="bg1">
                      <a:lumMod val="95000"/>
                    </a:schemeClr>
                  </a:solidFill>
                </a:endParaRPr>
              </a:p>
            </p:txBody>
          </p:sp>
        </mc:Choice>
        <mc:Fallback xmlns="">
          <p:sp>
            <p:nvSpPr>
              <p:cNvPr id="11" name="TextBox 10">
                <a:extLst>
                  <a:ext uri="{FF2B5EF4-FFF2-40B4-BE49-F238E27FC236}">
                    <a16:creationId xmlns:a16="http://schemas.microsoft.com/office/drawing/2014/main" id="{790A21C5-C433-415E-ABFB-5477C419493C}"/>
                  </a:ext>
                </a:extLst>
              </p:cNvPr>
              <p:cNvSpPr txBox="1">
                <a:spLocks noRot="1" noChangeAspect="1" noMove="1" noResize="1" noEditPoints="1" noAdjustHandles="1" noChangeArrowheads="1" noChangeShapeType="1" noTextEdit="1"/>
              </p:cNvSpPr>
              <p:nvPr/>
            </p:nvSpPr>
            <p:spPr>
              <a:xfrm>
                <a:off x="1704914" y="5050121"/>
                <a:ext cx="8972322" cy="1384995"/>
              </a:xfrm>
              <a:prstGeom prst="rect">
                <a:avLst/>
              </a:prstGeom>
              <a:blipFill>
                <a:blip r:embed="rId6"/>
                <a:stretch>
                  <a:fillRect l="-1427" t="-3947" b="-11404"/>
                </a:stretch>
              </a:blipFill>
            </p:spPr>
            <p:txBody>
              <a:bodyPr/>
              <a:lstStyle/>
              <a:p>
                <a:r>
                  <a:rPr lang="en-US">
                    <a:noFill/>
                  </a:rPr>
                  <a:t> </a:t>
                </a:r>
              </a:p>
            </p:txBody>
          </p:sp>
        </mc:Fallback>
      </mc:AlternateContent>
    </p:spTree>
    <p:extLst>
      <p:ext uri="{BB962C8B-B14F-4D97-AF65-F5344CB8AC3E}">
        <p14:creationId xmlns:p14="http://schemas.microsoft.com/office/powerpoint/2010/main" val="19041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B267-1B96-45E6-8973-12A5A784A6C4}"/>
              </a:ext>
            </a:extLst>
          </p:cNvPr>
          <p:cNvSpPr>
            <a:spLocks noGrp="1"/>
          </p:cNvSpPr>
          <p:nvPr>
            <p:ph type="title"/>
          </p:nvPr>
        </p:nvSpPr>
        <p:spPr/>
        <p:txBody>
          <a:bodyPr>
            <a:normAutofit fontScale="90000"/>
          </a:bodyPr>
          <a:lstStyle/>
          <a:p>
            <a:r>
              <a:rPr lang="en-US" dirty="0"/>
              <a:t>Probabilistic Knowledge Base: Axioms</a:t>
            </a:r>
          </a:p>
        </p:txBody>
      </p:sp>
      <p:sp>
        <p:nvSpPr>
          <p:cNvPr id="4" name="Slide Number Placeholder 3">
            <a:extLst>
              <a:ext uri="{FF2B5EF4-FFF2-40B4-BE49-F238E27FC236}">
                <a16:creationId xmlns:a16="http://schemas.microsoft.com/office/drawing/2014/main" id="{A906F37C-7B96-446C-93AA-0EDD76E9776E}"/>
              </a:ext>
            </a:extLst>
          </p:cNvPr>
          <p:cNvSpPr>
            <a:spLocks noGrp="1"/>
          </p:cNvSpPr>
          <p:nvPr>
            <p:ph type="sldNum" sz="quarter" idx="12"/>
          </p:nvPr>
        </p:nvSpPr>
        <p:spPr/>
        <p:txBody>
          <a:bodyPr/>
          <a:lstStyle/>
          <a:p>
            <a:fld id="{FF2BD96E-3838-45D2-9031-D3AF67C920A5}" type="slidenum">
              <a:rPr lang="en-US" smtClean="0"/>
              <a:pPr/>
              <a:t>9</a:t>
            </a:fld>
            <a:r>
              <a:rPr lang="en-US"/>
              <a:t>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5152C4-0594-4631-A81A-8FC4CF79A5A6}"/>
                  </a:ext>
                </a:extLst>
              </p:cNvPr>
              <p:cNvSpPr txBox="1"/>
              <p:nvPr/>
            </p:nvSpPr>
            <p:spPr>
              <a:xfrm>
                <a:off x="591731" y="1328652"/>
                <a:ext cx="8972322" cy="523220"/>
              </a:xfrm>
              <a:prstGeom prst="rect">
                <a:avLst/>
              </a:prstGeom>
              <a:noFill/>
            </p:spPr>
            <p:txBody>
              <a:bodyPr wrap="square" rtlCol="0">
                <a:spAutoFit/>
              </a:bodyPr>
              <a:lstStyle/>
              <a:p>
                <a:r>
                  <a:rPr lang="en-US" sz="2800" dirty="0">
                    <a:solidFill>
                      <a:srgbClr val="8DD848"/>
                    </a:solidFill>
                  </a:rPr>
                  <a:t>Axiom 1: </a:t>
                </a:r>
                <a14:m>
                  <m:oMath xmlns:m="http://schemas.openxmlformats.org/officeDocument/2006/math">
                    <m:r>
                      <a:rPr lang="en-US" sz="2800" b="0" i="1" smtClean="0">
                        <a:solidFill>
                          <a:schemeClr val="bg1">
                            <a:lumMod val="95000"/>
                          </a:schemeClr>
                        </a:solidFill>
                        <a:latin typeface="Cambria Math" panose="02040503050406030204" pitchFamily="18" charset="0"/>
                      </a:rPr>
                      <m:t>0≤</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oMath>
                </a14:m>
                <a:r>
                  <a:rPr lang="en-US" sz="2800" dirty="0">
                    <a:solidFill>
                      <a:srgbClr val="92D050"/>
                    </a:solidFill>
                  </a:rPr>
                  <a:t> </a:t>
                </a:r>
                <a:r>
                  <a:rPr lang="en-US" sz="2800" dirty="0">
                    <a:solidFill>
                      <a:schemeClr val="bg1">
                        <a:lumMod val="95000"/>
                      </a:schemeClr>
                    </a:solidFill>
                  </a:rPr>
                  <a:t>for any proposition </a:t>
                </a:r>
                <a14:m>
                  <m:oMath xmlns:m="http://schemas.openxmlformats.org/officeDocument/2006/math">
                    <m:r>
                      <a:rPr lang="en-US" sz="2800" b="0" i="1" smtClean="0">
                        <a:solidFill>
                          <a:schemeClr val="bg1">
                            <a:lumMod val="95000"/>
                          </a:schemeClr>
                        </a:solidFill>
                        <a:latin typeface="Cambria Math" panose="02040503050406030204" pitchFamily="18" charset="0"/>
                      </a:rPr>
                      <m:t>𝛼</m:t>
                    </m:r>
                  </m:oMath>
                </a14:m>
                <a:endParaRPr lang="en-US" sz="2800" dirty="0">
                  <a:solidFill>
                    <a:srgbClr val="92D050"/>
                  </a:solidFill>
                </a:endParaRPr>
              </a:p>
            </p:txBody>
          </p:sp>
        </mc:Choice>
        <mc:Fallback xmlns="">
          <p:sp>
            <p:nvSpPr>
              <p:cNvPr id="5" name="TextBox 4">
                <a:extLst>
                  <a:ext uri="{FF2B5EF4-FFF2-40B4-BE49-F238E27FC236}">
                    <a16:creationId xmlns:a16="http://schemas.microsoft.com/office/drawing/2014/main" id="{DA5152C4-0594-4631-A81A-8FC4CF79A5A6}"/>
                  </a:ext>
                </a:extLst>
              </p:cNvPr>
              <p:cNvSpPr txBox="1">
                <a:spLocks noRot="1" noChangeAspect="1" noMove="1" noResize="1" noEditPoints="1" noAdjustHandles="1" noChangeArrowheads="1" noChangeShapeType="1" noTextEdit="1"/>
              </p:cNvSpPr>
              <p:nvPr/>
            </p:nvSpPr>
            <p:spPr>
              <a:xfrm>
                <a:off x="591731" y="1328652"/>
                <a:ext cx="8972322" cy="523220"/>
              </a:xfrm>
              <a:prstGeom prst="rect">
                <a:avLst/>
              </a:prstGeom>
              <a:blipFill>
                <a:blip r:embed="rId2"/>
                <a:stretch>
                  <a:fillRect l="-1359"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C5648A3-FE55-461A-8F4A-BDCE753B5A80}"/>
                  </a:ext>
                </a:extLst>
              </p:cNvPr>
              <p:cNvSpPr txBox="1"/>
              <p:nvPr/>
            </p:nvSpPr>
            <p:spPr>
              <a:xfrm>
                <a:off x="591731" y="1943507"/>
                <a:ext cx="8972322" cy="523220"/>
              </a:xfrm>
              <a:prstGeom prst="rect">
                <a:avLst/>
              </a:prstGeom>
              <a:noFill/>
            </p:spPr>
            <p:txBody>
              <a:bodyPr wrap="square" rtlCol="0">
                <a:spAutoFit/>
              </a:bodyPr>
              <a:lstStyle/>
              <a:p>
                <a:r>
                  <a:rPr lang="en-US" sz="2800" dirty="0">
                    <a:solidFill>
                      <a:srgbClr val="8DD848"/>
                    </a:solidFill>
                  </a:rPr>
                  <a:t>Axiom 2: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𝜏</m:t>
                        </m:r>
                      </m:e>
                    </m:d>
                    <m:r>
                      <a:rPr lang="en-US" sz="2800" b="0" i="1" smtClean="0">
                        <a:solidFill>
                          <a:schemeClr val="bg1">
                            <a:lumMod val="95000"/>
                          </a:schemeClr>
                        </a:solidFill>
                        <a:latin typeface="Cambria Math" panose="02040503050406030204" pitchFamily="18" charset="0"/>
                      </a:rPr>
                      <m:t>=1</m:t>
                    </m:r>
                  </m:oMath>
                </a14:m>
                <a:r>
                  <a:rPr lang="en-US" sz="2800" dirty="0">
                    <a:solidFill>
                      <a:srgbClr val="92D050"/>
                    </a:solidFill>
                  </a:rPr>
                  <a:t> </a:t>
                </a:r>
                <a:r>
                  <a:rPr lang="en-US" sz="2800" dirty="0">
                    <a:solidFill>
                      <a:schemeClr val="bg1">
                        <a:lumMod val="95000"/>
                      </a:schemeClr>
                    </a:solidFill>
                  </a:rPr>
                  <a:t>if </a:t>
                </a:r>
                <a14:m>
                  <m:oMath xmlns:m="http://schemas.openxmlformats.org/officeDocument/2006/math">
                    <m:r>
                      <a:rPr lang="en-US" sz="2800" b="0" i="1" smtClean="0">
                        <a:solidFill>
                          <a:schemeClr val="bg1">
                            <a:lumMod val="95000"/>
                          </a:schemeClr>
                        </a:solidFill>
                        <a:latin typeface="Cambria Math" panose="02040503050406030204" pitchFamily="18" charset="0"/>
                      </a:rPr>
                      <m:t>𝜏</m:t>
                    </m:r>
                  </m:oMath>
                </a14:m>
                <a:r>
                  <a:rPr lang="en-US" sz="2800" dirty="0">
                    <a:solidFill>
                      <a:srgbClr val="92D050"/>
                    </a:solidFill>
                  </a:rPr>
                  <a:t> </a:t>
                </a:r>
                <a:r>
                  <a:rPr lang="en-US" sz="2800" dirty="0">
                    <a:solidFill>
                      <a:schemeClr val="bg1">
                        <a:lumMod val="95000"/>
                      </a:schemeClr>
                    </a:solidFill>
                  </a:rPr>
                  <a:t>is a tautology</a:t>
                </a:r>
              </a:p>
            </p:txBody>
          </p:sp>
        </mc:Choice>
        <mc:Fallback xmlns="">
          <p:sp>
            <p:nvSpPr>
              <p:cNvPr id="12" name="TextBox 11">
                <a:extLst>
                  <a:ext uri="{FF2B5EF4-FFF2-40B4-BE49-F238E27FC236}">
                    <a16:creationId xmlns:a16="http://schemas.microsoft.com/office/drawing/2014/main" id="{0C5648A3-FE55-461A-8F4A-BDCE753B5A80}"/>
                  </a:ext>
                </a:extLst>
              </p:cNvPr>
              <p:cNvSpPr txBox="1">
                <a:spLocks noRot="1" noChangeAspect="1" noMove="1" noResize="1" noEditPoints="1" noAdjustHandles="1" noChangeArrowheads="1" noChangeShapeType="1" noTextEdit="1"/>
              </p:cNvSpPr>
              <p:nvPr/>
            </p:nvSpPr>
            <p:spPr>
              <a:xfrm>
                <a:off x="591731" y="1943507"/>
                <a:ext cx="8972322" cy="523220"/>
              </a:xfrm>
              <a:prstGeom prst="rect">
                <a:avLst/>
              </a:prstGeom>
              <a:blipFill>
                <a:blip r:embed="rId3"/>
                <a:stretch>
                  <a:fillRect l="-1359"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FE7A12C-DE53-41BE-AB0E-64325E6A1FF3}"/>
                  </a:ext>
                </a:extLst>
              </p:cNvPr>
              <p:cNvSpPr txBox="1"/>
              <p:nvPr/>
            </p:nvSpPr>
            <p:spPr>
              <a:xfrm>
                <a:off x="591730" y="2558362"/>
                <a:ext cx="11151219" cy="954107"/>
              </a:xfrm>
              <a:prstGeom prst="rect">
                <a:avLst/>
              </a:prstGeom>
              <a:noFill/>
            </p:spPr>
            <p:txBody>
              <a:bodyPr wrap="square" rtlCol="0">
                <a:spAutoFit/>
              </a:bodyPr>
              <a:lstStyle/>
              <a:p>
                <a:r>
                  <a:rPr lang="en-US" sz="2800" dirty="0">
                    <a:solidFill>
                      <a:srgbClr val="8DD848"/>
                    </a:solidFill>
                  </a:rPr>
                  <a:t>Axiom 3: </a:t>
                </a:r>
                <a:r>
                  <a:rPr lang="en-US" sz="2800" dirty="0">
                    <a:solidFill>
                      <a:schemeClr val="bg1">
                        <a:lumMod val="95000"/>
                      </a:schemeClr>
                    </a:solidFill>
                  </a:rPr>
                  <a:t>If </a:t>
                </a:r>
                <a14:m>
                  <m:oMath xmlns:m="http://schemas.openxmlformats.org/officeDocument/2006/math">
                    <m:r>
                      <a:rPr lang="en-US" sz="2800" b="0" i="1" smtClean="0">
                        <a:solidFill>
                          <a:schemeClr val="bg1">
                            <a:lumMod val="95000"/>
                          </a:schemeClr>
                        </a:solidFill>
                        <a:latin typeface="Cambria Math" panose="02040503050406030204" pitchFamily="18" charset="0"/>
                      </a:rPr>
                      <m:t>𝛼</m:t>
                    </m:r>
                  </m:oMath>
                </a14:m>
                <a:r>
                  <a:rPr lang="en-US" sz="2800" dirty="0">
                    <a:solidFill>
                      <a:schemeClr val="bg1">
                        <a:lumMod val="95000"/>
                      </a:schemeClr>
                    </a:solidFill>
                  </a:rPr>
                  <a:t> and </a:t>
                </a:r>
                <a14:m>
                  <m:oMath xmlns:m="http://schemas.openxmlformats.org/officeDocument/2006/math">
                    <m:r>
                      <a:rPr lang="en-US" sz="2800" b="0" i="1" smtClean="0">
                        <a:solidFill>
                          <a:schemeClr val="bg1">
                            <a:lumMod val="95000"/>
                          </a:schemeClr>
                        </a:solidFill>
                        <a:latin typeface="Cambria Math" panose="02040503050406030204" pitchFamily="18" charset="0"/>
                      </a:rPr>
                      <m:t>𝛽</m:t>
                    </m:r>
                  </m:oMath>
                </a14:m>
                <a:r>
                  <a:rPr lang="en-US" sz="2800" dirty="0">
                    <a:solidFill>
                      <a:schemeClr val="bg1">
                        <a:lumMod val="95000"/>
                      </a:schemeClr>
                    </a:solidFill>
                  </a:rPr>
                  <a:t> are mutually exclusive [</a:t>
                </a:r>
                <a14:m>
                  <m:oMath xmlns:m="http://schemas.openxmlformats.org/officeDocument/2006/math">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r>
                      <a:rPr lang="en-US" sz="2800" b="0" i="1" smtClean="0">
                        <a:solidFill>
                          <a:schemeClr val="bg1">
                            <a:lumMod val="95000"/>
                          </a:schemeClr>
                        </a:solidFill>
                        <a:latin typeface="Cambria Math" panose="02040503050406030204" pitchFamily="18" charset="0"/>
                      </a:rPr>
                      <m:t>)</m:t>
                    </m:r>
                  </m:oMath>
                </a14:m>
                <a:r>
                  <a:rPr lang="en-US" sz="2800" dirty="0">
                    <a:solidFill>
                      <a:schemeClr val="bg1">
                        <a:lumMod val="95000"/>
                      </a:schemeClr>
                    </a:solidFill>
                  </a:rPr>
                  <a:t> is a tautology]</a:t>
                </a:r>
              </a:p>
              <a:p>
                <a:r>
                  <a:rPr lang="en-US" sz="2800" dirty="0">
                    <a:solidFill>
                      <a:schemeClr val="bg1">
                        <a:lumMod val="95000"/>
                      </a:schemeClr>
                    </a:solidFill>
                  </a:rPr>
                  <a:t>				</a:t>
                </a:r>
                <a:r>
                  <a:rPr lang="en-US" sz="2800" b="0" dirty="0">
                    <a:solidFill>
                      <a:schemeClr val="bg1">
                        <a:lumMod val="95000"/>
                      </a:schemeClr>
                    </a:solidFill>
                  </a:rPr>
                  <a:t>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r>
                      <a:rPr lang="en-US" sz="2800" b="0" i="1" smtClean="0">
                        <a:solidFill>
                          <a:schemeClr val="bg1">
                            <a:lumMod val="95000"/>
                          </a:schemeClr>
                        </a:solidFill>
                        <a:latin typeface="Cambria Math" panose="02040503050406030204" pitchFamily="18" charset="0"/>
                      </a:rPr>
                      <m:t>)</m:t>
                    </m:r>
                  </m:oMath>
                </a14:m>
                <a:r>
                  <a:rPr lang="en-US" sz="2800" dirty="0">
                    <a:solidFill>
                      <a:srgbClr val="92D050"/>
                    </a:solidFill>
                  </a:rPr>
                  <a:t> </a:t>
                </a:r>
                <a:endParaRPr lang="en-US" sz="2800" dirty="0">
                  <a:solidFill>
                    <a:schemeClr val="bg1">
                      <a:lumMod val="95000"/>
                    </a:schemeClr>
                  </a:solidFill>
                </a:endParaRPr>
              </a:p>
            </p:txBody>
          </p:sp>
        </mc:Choice>
        <mc:Fallback xmlns="">
          <p:sp>
            <p:nvSpPr>
              <p:cNvPr id="13" name="TextBox 12">
                <a:extLst>
                  <a:ext uri="{FF2B5EF4-FFF2-40B4-BE49-F238E27FC236}">
                    <a16:creationId xmlns:a16="http://schemas.microsoft.com/office/drawing/2014/main" id="{BFE7A12C-DE53-41BE-AB0E-64325E6A1FF3}"/>
                  </a:ext>
                </a:extLst>
              </p:cNvPr>
              <p:cNvSpPr txBox="1">
                <a:spLocks noRot="1" noChangeAspect="1" noMove="1" noResize="1" noEditPoints="1" noAdjustHandles="1" noChangeArrowheads="1" noChangeShapeType="1" noTextEdit="1"/>
              </p:cNvSpPr>
              <p:nvPr/>
            </p:nvSpPr>
            <p:spPr>
              <a:xfrm>
                <a:off x="591730" y="2558362"/>
                <a:ext cx="11151219" cy="954107"/>
              </a:xfrm>
              <a:prstGeom prst="rect">
                <a:avLst/>
              </a:prstGeom>
              <a:blipFill>
                <a:blip r:embed="rId4"/>
                <a:stretch>
                  <a:fillRect l="-1093" t="-6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F6B428E-184C-469F-B756-55C28E1EB52D}"/>
                  </a:ext>
                </a:extLst>
              </p:cNvPr>
              <p:cNvSpPr txBox="1"/>
              <p:nvPr/>
            </p:nvSpPr>
            <p:spPr>
              <a:xfrm>
                <a:off x="520391" y="3962121"/>
                <a:ext cx="3246540" cy="523220"/>
              </a:xfrm>
              <a:prstGeom prst="rect">
                <a:avLst/>
              </a:prstGeom>
              <a:noFill/>
            </p:spPr>
            <p:txBody>
              <a:bodyPr wrap="square" rtlCol="0">
                <a:spAutoFit/>
              </a:bodyPr>
              <a:lstStyle/>
              <a:p>
                <a:r>
                  <a:rPr lang="en-US" sz="2800" b="0" dirty="0">
                    <a:solidFill>
                      <a:schemeClr val="bg1">
                        <a:lumMod val="95000"/>
                      </a:schemeClr>
                    </a:solidFill>
                  </a:rPr>
                  <a:t> </a:t>
                </a:r>
                <a14:m>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𝛼</m:t>
                        </m:r>
                      </m:e>
                    </m:d>
                    <m:r>
                      <a:rPr lang="en-US" sz="2800" b="0" i="1" smtClean="0">
                        <a:solidFill>
                          <a:schemeClr val="bg1">
                            <a:lumMod val="95000"/>
                          </a:schemeClr>
                        </a:solidFill>
                        <a:latin typeface="Cambria Math" panose="02040503050406030204" pitchFamily="18" charset="0"/>
                      </a:rPr>
                      <m:t>=1−</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e>
                    </m:d>
                  </m:oMath>
                </a14:m>
                <a:endParaRPr lang="en-US" sz="28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3F6B428E-184C-469F-B756-55C28E1EB52D}"/>
                  </a:ext>
                </a:extLst>
              </p:cNvPr>
              <p:cNvSpPr txBox="1">
                <a:spLocks noRot="1" noChangeAspect="1" noMove="1" noResize="1" noEditPoints="1" noAdjustHandles="1" noChangeArrowheads="1" noChangeShapeType="1" noTextEdit="1"/>
              </p:cNvSpPr>
              <p:nvPr/>
            </p:nvSpPr>
            <p:spPr>
              <a:xfrm>
                <a:off x="520391" y="3962121"/>
                <a:ext cx="324654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FDD97D-EE9C-4B2B-A389-CB16F2EF6B35}"/>
                  </a:ext>
                </a:extLst>
              </p:cNvPr>
              <p:cNvSpPr txBox="1"/>
              <p:nvPr/>
            </p:nvSpPr>
            <p:spPr>
              <a:xfrm>
                <a:off x="591731" y="4614548"/>
                <a:ext cx="3751670" cy="523220"/>
              </a:xfrm>
              <a:prstGeom prst="rect">
                <a:avLst/>
              </a:prstGeom>
              <a:noFill/>
            </p:spPr>
            <p:txBody>
              <a:bodyPr wrap="square" rtlCol="0">
                <a:spAutoFit/>
              </a:bodyPr>
              <a:lstStyle/>
              <a:p>
                <a:r>
                  <a:rPr lang="en-US" sz="2800" b="0" dirty="0">
                    <a:solidFill>
                      <a:schemeClr val="bg1">
                        <a:lumMod val="95000"/>
                      </a:schemeClr>
                    </a:solidFill>
                  </a:rPr>
                  <a:t>If </a:t>
                </a:r>
                <a14:m>
                  <m:oMath xmlns:m="http://schemas.openxmlformats.org/officeDocument/2006/math">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ea typeface="Cambria Math" panose="02040503050406030204" pitchFamily="18" charset="0"/>
                      </a:rPr>
                      <m:t>⟺</m:t>
                    </m:r>
                    <m:r>
                      <a:rPr lang="en-US" sz="2800" b="0" i="1" smtClean="0">
                        <a:solidFill>
                          <a:schemeClr val="bg1">
                            <a:lumMod val="95000"/>
                          </a:schemeClr>
                        </a:solidFill>
                        <a:latin typeface="Cambria Math" panose="02040503050406030204" pitchFamily="18" charset="0"/>
                        <a:ea typeface="Cambria Math" panose="02040503050406030204" pitchFamily="18" charset="0"/>
                      </a:rPr>
                      <m:t>𝛽</m:t>
                    </m:r>
                    <m:r>
                      <a:rPr lang="en-US" sz="2800" b="0" i="1" smtClean="0">
                        <a:solidFill>
                          <a:schemeClr val="bg1">
                            <a:lumMod val="95000"/>
                          </a:schemeClr>
                        </a:solidFill>
                        <a:latin typeface="Cambria Math" panose="02040503050406030204" pitchFamily="18" charset="0"/>
                        <a:ea typeface="Cambria Math" panose="02040503050406030204" pitchFamily="18" charset="0"/>
                      </a:rPr>
                      <m:t>, </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𝛽</m:t>
                        </m:r>
                      </m:e>
                    </m:d>
                  </m:oMath>
                </a14:m>
                <a:endParaRPr lang="en-US" sz="2800" dirty="0">
                  <a:solidFill>
                    <a:schemeClr val="bg1">
                      <a:lumMod val="95000"/>
                    </a:schemeClr>
                  </a:solidFill>
                </a:endParaRPr>
              </a:p>
            </p:txBody>
          </p:sp>
        </mc:Choice>
        <mc:Fallback xmlns="">
          <p:sp>
            <p:nvSpPr>
              <p:cNvPr id="15" name="TextBox 14">
                <a:extLst>
                  <a:ext uri="{FF2B5EF4-FFF2-40B4-BE49-F238E27FC236}">
                    <a16:creationId xmlns:a16="http://schemas.microsoft.com/office/drawing/2014/main" id="{4CFDD97D-EE9C-4B2B-A389-CB16F2EF6B35}"/>
                  </a:ext>
                </a:extLst>
              </p:cNvPr>
              <p:cNvSpPr txBox="1">
                <a:spLocks noRot="1" noChangeAspect="1" noMove="1" noResize="1" noEditPoints="1" noAdjustHandles="1" noChangeArrowheads="1" noChangeShapeType="1" noTextEdit="1"/>
              </p:cNvSpPr>
              <p:nvPr/>
            </p:nvSpPr>
            <p:spPr>
              <a:xfrm>
                <a:off x="591731" y="4614548"/>
                <a:ext cx="3751670" cy="523220"/>
              </a:xfrm>
              <a:prstGeom prst="rect">
                <a:avLst/>
              </a:prstGeom>
              <a:blipFill>
                <a:blip r:embed="rId6"/>
                <a:stretch>
                  <a:fillRect l="-3247"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E6C442-68C5-4641-A508-36C67583AD03}"/>
                  </a:ext>
                </a:extLst>
              </p:cNvPr>
              <p:cNvSpPr txBox="1"/>
              <p:nvPr/>
            </p:nvSpPr>
            <p:spPr>
              <a:xfrm>
                <a:off x="333312" y="5257436"/>
                <a:ext cx="527235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r>
                        <a:rPr lang="en-US" sz="2800" b="0" i="1" smtClean="0">
                          <a:solidFill>
                            <a:schemeClr val="bg1">
                              <a:lumMod val="95000"/>
                            </a:schemeClr>
                          </a:solidFill>
                          <a:latin typeface="Cambria Math" panose="02040503050406030204" pitchFamily="18" charset="0"/>
                        </a:rPr>
                        <m:t>)</m:t>
                      </m:r>
                    </m:oMath>
                  </m:oMathPara>
                </a14:m>
                <a:endParaRPr lang="en-US" sz="2800" dirty="0">
                  <a:solidFill>
                    <a:schemeClr val="bg1">
                      <a:lumMod val="95000"/>
                    </a:schemeClr>
                  </a:solidFill>
                </a:endParaRPr>
              </a:p>
            </p:txBody>
          </p:sp>
        </mc:Choice>
        <mc:Fallback xmlns="">
          <p:sp>
            <p:nvSpPr>
              <p:cNvPr id="16" name="TextBox 15">
                <a:extLst>
                  <a:ext uri="{FF2B5EF4-FFF2-40B4-BE49-F238E27FC236}">
                    <a16:creationId xmlns:a16="http://schemas.microsoft.com/office/drawing/2014/main" id="{DAE6C442-68C5-4641-A508-36C67583AD03}"/>
                  </a:ext>
                </a:extLst>
              </p:cNvPr>
              <p:cNvSpPr txBox="1">
                <a:spLocks noRot="1" noChangeAspect="1" noMove="1" noResize="1" noEditPoints="1" noAdjustHandles="1" noChangeArrowheads="1" noChangeShapeType="1" noTextEdit="1"/>
              </p:cNvSpPr>
              <p:nvPr/>
            </p:nvSpPr>
            <p:spPr>
              <a:xfrm>
                <a:off x="333312" y="5257436"/>
                <a:ext cx="5272357"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AF1703-B326-4EB8-9B6A-7DAFF3BDFB7C}"/>
                  </a:ext>
                </a:extLst>
              </p:cNvPr>
              <p:cNvSpPr txBox="1"/>
              <p:nvPr/>
            </p:nvSpPr>
            <p:spPr>
              <a:xfrm>
                <a:off x="5398954" y="3862519"/>
                <a:ext cx="6793046" cy="1193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bg1">
                                  <a:lumMod val="95000"/>
                                </a:schemeClr>
                              </a:solidFill>
                              <a:latin typeface="Cambria Math" panose="02040503050406030204" pitchFamily="18" charset="0"/>
                            </a:rPr>
                          </m:ctrlPr>
                        </m:sSubPr>
                        <m:e>
                          <m:r>
                            <a:rPr lang="en-US" sz="2800" b="0" i="1" smtClean="0">
                              <a:solidFill>
                                <a:schemeClr val="bg1">
                                  <a:lumMod val="95000"/>
                                </a:schemeClr>
                              </a:solidFill>
                              <a:latin typeface="Cambria Math" panose="02040503050406030204" pitchFamily="18" charset="0"/>
                            </a:rPr>
                            <m:t>∀</m:t>
                          </m:r>
                        </m:e>
                        <m:sub>
                          <m:r>
                            <a:rPr lang="en-US" sz="2800" b="0" i="1" smtClean="0">
                              <a:solidFill>
                                <a:schemeClr val="bg1">
                                  <a:lumMod val="95000"/>
                                </a:schemeClr>
                              </a:solidFill>
                              <a:latin typeface="Cambria Math" panose="02040503050406030204" pitchFamily="18" charset="0"/>
                            </a:rPr>
                            <m:t>𝛼</m:t>
                          </m:r>
                        </m:sub>
                      </m:sSub>
                      <m:r>
                        <a:rPr lang="en-US" sz="2800" b="0" i="1" smtClean="0">
                          <a:solidFill>
                            <a:schemeClr val="bg1">
                              <a:lumMod val="95000"/>
                            </a:schemeClr>
                          </a:solidFill>
                          <a:latin typeface="Cambria Math" panose="02040503050406030204" pitchFamily="18" charset="0"/>
                        </a:rPr>
                        <m:t> </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e>
                      </m:d>
                      <m:r>
                        <a:rPr lang="en-US" sz="2800" b="0" i="1" smtClean="0">
                          <a:solidFill>
                            <a:schemeClr val="bg1">
                              <a:lumMod val="95000"/>
                            </a:schemeClr>
                          </a:solidFill>
                          <a:latin typeface="Cambria Math" panose="02040503050406030204" pitchFamily="18" charset="0"/>
                        </a:rPr>
                        <m:t>=</m:t>
                      </m:r>
                      <m:nary>
                        <m:naryPr>
                          <m:chr m:val="∑"/>
                          <m:supHide m:val="on"/>
                          <m:ctrlPr>
                            <a:rPr lang="en-US" sz="2800" b="0" i="1" smtClean="0">
                              <a:solidFill>
                                <a:schemeClr val="bg1">
                                  <a:lumMod val="95000"/>
                                </a:schemeClr>
                              </a:solidFill>
                              <a:latin typeface="Cambria Math" panose="02040503050406030204" pitchFamily="18" charset="0"/>
                            </a:rPr>
                          </m:ctrlPr>
                        </m:naryPr>
                        <m:sub>
                          <m:r>
                            <m:rPr>
                              <m:brk m:alnAt="7"/>
                            </m:rPr>
                            <a:rPr lang="en-US" sz="2800" b="0" i="1" smtClean="0">
                              <a:solidFill>
                                <a:schemeClr val="bg1">
                                  <a:lumMod val="95000"/>
                                </a:schemeClr>
                              </a:solidFill>
                              <a:latin typeface="Cambria Math" panose="02040503050406030204" pitchFamily="18" charset="0"/>
                            </a:rPr>
                            <m:t>𝑑</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𝑑𝑜𝑚</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𝑉</m:t>
                          </m:r>
                          <m:r>
                            <a:rPr lang="en-US" sz="2800" b="0" i="1" smtClean="0">
                              <a:solidFill>
                                <a:schemeClr val="bg1">
                                  <a:lumMod val="95000"/>
                                </a:schemeClr>
                              </a:solidFill>
                              <a:latin typeface="Cambria Math" panose="02040503050406030204" pitchFamily="18" charset="0"/>
                            </a:rPr>
                            <m:t>)</m:t>
                          </m:r>
                        </m:sub>
                        <m:sup/>
                        <m:e>
                          <m:r>
                            <a:rPr lang="en-US" sz="2800" i="1">
                              <a:solidFill>
                                <a:schemeClr val="bg1">
                                  <a:lumMod val="95000"/>
                                </a:schemeClr>
                              </a:solidFill>
                              <a:latin typeface="Cambria Math" panose="02040503050406030204" pitchFamily="18" charset="0"/>
                            </a:rPr>
                            <m:t>𝑃</m:t>
                          </m:r>
                          <m:d>
                            <m:dPr>
                              <m:ctrlPr>
                                <a:rPr lang="en-US" sz="2800" i="1">
                                  <a:solidFill>
                                    <a:schemeClr val="bg1">
                                      <a:lumMod val="95000"/>
                                    </a:schemeClr>
                                  </a:solidFill>
                                  <a:latin typeface="Cambria Math" panose="02040503050406030204" pitchFamily="18" charset="0"/>
                                </a:rPr>
                              </m:ctrlPr>
                            </m:dPr>
                            <m:e>
                              <m:r>
                                <a:rPr lang="en-US" sz="2800" i="1">
                                  <a:solidFill>
                                    <a:schemeClr val="bg1">
                                      <a:lumMod val="95000"/>
                                    </a:schemeClr>
                                  </a:solidFill>
                                  <a:latin typeface="Cambria Math" panose="02040503050406030204" pitchFamily="18" charset="0"/>
                                </a:rPr>
                                <m:t>𝛼</m:t>
                              </m:r>
                              <m:r>
                                <a:rPr lang="en-US" sz="2800" i="1">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𝑉</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𝑑</m:t>
                              </m:r>
                            </m:e>
                          </m:d>
                        </m:e>
                      </m:nary>
                    </m:oMath>
                  </m:oMathPara>
                </a14:m>
                <a:endParaRPr lang="en-US" sz="28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F3AF1703-B326-4EB8-9B6A-7DAFF3BDFB7C}"/>
                  </a:ext>
                </a:extLst>
              </p:cNvPr>
              <p:cNvSpPr txBox="1">
                <a:spLocks noRot="1" noChangeAspect="1" noMove="1" noResize="1" noEditPoints="1" noAdjustHandles="1" noChangeArrowheads="1" noChangeShapeType="1" noTextEdit="1"/>
              </p:cNvSpPr>
              <p:nvPr/>
            </p:nvSpPr>
            <p:spPr>
              <a:xfrm>
                <a:off x="5398954" y="3862519"/>
                <a:ext cx="6793046" cy="119346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2AC7E6-70F7-437F-BDAD-75E3D793FF71}"/>
                  </a:ext>
                </a:extLst>
              </p:cNvPr>
              <p:cNvSpPr txBox="1"/>
              <p:nvPr/>
            </p:nvSpPr>
            <p:spPr>
              <a:xfrm>
                <a:off x="5836929" y="5286768"/>
                <a:ext cx="612381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d>
                        <m:dPr>
                          <m:ctrlPr>
                            <a:rPr lang="en-US" sz="2800" b="0" i="1" smtClean="0">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𝛼</m:t>
                          </m:r>
                        </m:e>
                      </m:d>
                      <m:r>
                        <a:rPr lang="en-US" sz="2800" i="1">
                          <a:solidFill>
                            <a:schemeClr val="bg1">
                              <a:lumMod val="95000"/>
                            </a:schemeClr>
                          </a:solidFill>
                          <a:latin typeface="Cambria Math" panose="02040503050406030204" pitchFamily="18" charset="0"/>
                        </a:rPr>
                        <m:t>+</m:t>
                      </m:r>
                      <m:r>
                        <a:rPr lang="en-US" sz="2800" i="1">
                          <a:solidFill>
                            <a:schemeClr val="bg1">
                              <a:lumMod val="95000"/>
                            </a:schemeClr>
                          </a:solidFill>
                          <a:latin typeface="Cambria Math" panose="02040503050406030204" pitchFamily="18" charset="0"/>
                        </a:rPr>
                        <m:t>𝑃</m:t>
                      </m:r>
                      <m:d>
                        <m:dPr>
                          <m:ctrlPr>
                            <a:rPr lang="en-US" sz="2800" i="1">
                              <a:solidFill>
                                <a:schemeClr val="bg1">
                                  <a:lumMod val="95000"/>
                                </a:schemeClr>
                              </a:solidFill>
                              <a:latin typeface="Cambria Math" panose="02040503050406030204" pitchFamily="18" charset="0"/>
                            </a:rPr>
                          </m:ctrlPr>
                        </m:dPr>
                        <m:e>
                          <m:r>
                            <a:rPr lang="en-US" sz="2800" b="0" i="1" smtClean="0">
                              <a:solidFill>
                                <a:schemeClr val="bg1">
                                  <a:lumMod val="95000"/>
                                </a:schemeClr>
                              </a:solidFill>
                              <a:latin typeface="Cambria Math" panose="02040503050406030204" pitchFamily="18" charset="0"/>
                            </a:rPr>
                            <m:t>𝛽</m:t>
                          </m:r>
                        </m:e>
                      </m:d>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𝑃</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𝛼</m:t>
                      </m:r>
                      <m:r>
                        <a:rPr lang="en-US" sz="2800" b="0" i="1" smtClean="0">
                          <a:solidFill>
                            <a:schemeClr val="bg1">
                              <a:lumMod val="95000"/>
                            </a:schemeClr>
                          </a:solidFill>
                          <a:latin typeface="Cambria Math" panose="02040503050406030204" pitchFamily="18" charset="0"/>
                        </a:rPr>
                        <m:t>∧</m:t>
                      </m:r>
                      <m:r>
                        <a:rPr lang="en-US" sz="2800" b="0" i="1" smtClean="0">
                          <a:solidFill>
                            <a:schemeClr val="bg1">
                              <a:lumMod val="95000"/>
                            </a:schemeClr>
                          </a:solidFill>
                          <a:latin typeface="Cambria Math" panose="02040503050406030204" pitchFamily="18" charset="0"/>
                        </a:rPr>
                        <m:t>𝛽</m:t>
                      </m:r>
                      <m:r>
                        <a:rPr lang="en-US" sz="2800" b="0" i="1" smtClean="0">
                          <a:solidFill>
                            <a:schemeClr val="bg1">
                              <a:lumMod val="95000"/>
                            </a:schemeClr>
                          </a:solidFill>
                          <a:latin typeface="Cambria Math" panose="02040503050406030204" pitchFamily="18" charset="0"/>
                        </a:rPr>
                        <m:t>)</m:t>
                      </m:r>
                    </m:oMath>
                  </m:oMathPara>
                </a14:m>
                <a:endParaRPr lang="en-US" sz="2800" dirty="0">
                  <a:solidFill>
                    <a:schemeClr val="bg1">
                      <a:lumMod val="95000"/>
                    </a:schemeClr>
                  </a:solidFill>
                </a:endParaRPr>
              </a:p>
            </p:txBody>
          </p:sp>
        </mc:Choice>
        <mc:Fallback xmlns="">
          <p:sp>
            <p:nvSpPr>
              <p:cNvPr id="18" name="TextBox 17">
                <a:extLst>
                  <a:ext uri="{FF2B5EF4-FFF2-40B4-BE49-F238E27FC236}">
                    <a16:creationId xmlns:a16="http://schemas.microsoft.com/office/drawing/2014/main" id="{9F2AC7E6-70F7-437F-BDAD-75E3D793FF71}"/>
                  </a:ext>
                </a:extLst>
              </p:cNvPr>
              <p:cNvSpPr txBox="1">
                <a:spLocks noRot="1" noChangeAspect="1" noMove="1" noResize="1" noEditPoints="1" noAdjustHandles="1" noChangeArrowheads="1" noChangeShapeType="1" noTextEdit="1"/>
              </p:cNvSpPr>
              <p:nvPr/>
            </p:nvSpPr>
            <p:spPr>
              <a:xfrm>
                <a:off x="5836929" y="5286768"/>
                <a:ext cx="6123810" cy="52322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5939366"/>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30542</TotalTime>
  <Words>2438</Words>
  <Application>Microsoft Office PowerPoint</Application>
  <PresentationFormat>Widescreen</PresentationFormat>
  <Paragraphs>602</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Avenir Next LT Pro</vt:lpstr>
      <vt:lpstr>Calibri</vt:lpstr>
      <vt:lpstr>Cambria Math</vt:lpstr>
      <vt:lpstr>Courier New</vt:lpstr>
      <vt:lpstr>Goudy Old Style</vt:lpstr>
      <vt:lpstr>Wingdings</vt:lpstr>
      <vt:lpstr>FrostyVTI</vt:lpstr>
      <vt:lpstr>Reasoning with Uncertainty</vt:lpstr>
      <vt:lpstr>PowerPoint Presentation</vt:lpstr>
      <vt:lpstr>Agent in Uncertain World</vt:lpstr>
      <vt:lpstr>Agent in Uncertain World: Example</vt:lpstr>
      <vt:lpstr>Agent in face of Uncertainty</vt:lpstr>
      <vt:lpstr>Certain vs. Uncertain World</vt:lpstr>
      <vt:lpstr>PowerPoint Presentation</vt:lpstr>
      <vt:lpstr>Probabilistic Knowledge Base</vt:lpstr>
      <vt:lpstr>Probabilistic Knowledge Base: Axioms</vt:lpstr>
      <vt:lpstr>Conditional Probability</vt:lpstr>
      <vt:lpstr>Conditional Probability: Diagnostic Assistant</vt:lpstr>
      <vt:lpstr>Joint Probability </vt:lpstr>
      <vt:lpstr>Joint Probability: Event</vt:lpstr>
      <vt:lpstr>Joint Probability: Marginal Distribution</vt:lpstr>
      <vt:lpstr>Joint to Conditional Distribution</vt:lpstr>
      <vt:lpstr>Bayes’ Rule</vt:lpstr>
      <vt:lpstr>Independence</vt:lpstr>
      <vt:lpstr>Independence</vt:lpstr>
      <vt:lpstr>Independence</vt:lpstr>
      <vt:lpstr>Conditional Independence</vt:lpstr>
      <vt:lpstr>Conditional Independence </vt:lpstr>
      <vt:lpstr>Conditional Independence</vt:lpstr>
      <vt:lpstr>PowerPoint Presentation</vt:lpstr>
      <vt:lpstr>Conditional Independence &amp; Chain Rule</vt:lpstr>
      <vt:lpstr>Conditional Independence &amp; Chain Rule</vt:lpstr>
      <vt:lpstr>Bayes’ Rule: Revisited</vt:lpstr>
      <vt:lpstr>Bayesian Networks</vt:lpstr>
      <vt:lpstr>Bayesian Networks</vt:lpstr>
      <vt:lpstr>Bayesian Networks</vt:lpstr>
      <vt:lpstr>Bayesian Networks: Example</vt:lpstr>
      <vt:lpstr>Bayesian Networks: Example</vt:lpstr>
      <vt:lpstr>Bayesian Networks: Example</vt:lpstr>
      <vt:lpstr>Bayesian Networks: Example</vt:lpstr>
      <vt:lpstr>Bayesian Networks: Example</vt:lpstr>
      <vt:lpstr>Bayesian Networks: Example</vt:lpstr>
      <vt:lpstr>Bayesian Networks: Construction Issues</vt:lpstr>
      <vt:lpstr>Bayesian Networks: CI and BN Topology</vt:lpstr>
      <vt:lpstr>D-Separation: Causal Chains</vt:lpstr>
      <vt:lpstr>Common Cause</vt:lpstr>
      <vt:lpstr>Common Effect (V-Structure)</vt:lpstr>
      <vt:lpstr>D-Separation</vt:lpstr>
      <vt:lpstr>Path Patterns</vt:lpstr>
      <vt:lpstr>Path Pattern &amp; CI: Examples</vt:lpstr>
      <vt:lpstr>Path Pattern &amp; CI: Examples</vt:lpstr>
      <vt:lpstr>Path Pattern &amp; CI: Examples</vt:lpstr>
      <vt:lpstr>Topology &amp; Distribution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Neural Networks</dc:title>
  <dc:creator>Plaban Kumar Bhowmick</dc:creator>
  <cp:lastModifiedBy>Plaban Kumar Bhowmick</cp:lastModifiedBy>
  <cp:revision>407</cp:revision>
  <dcterms:created xsi:type="dcterms:W3CDTF">2021-07-28T12:05:26Z</dcterms:created>
  <dcterms:modified xsi:type="dcterms:W3CDTF">2022-10-25T06:10:06Z</dcterms:modified>
</cp:coreProperties>
</file>