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Thin"/>
      <p:regular r:id="rId51"/>
      <p:bold r:id="rId52"/>
      <p:italic r:id="rId53"/>
      <p:boldItalic r:id="rId54"/>
    </p:embeddedFont>
    <p:embeddedFont>
      <p:font typeface="Roboto Medium"/>
      <p:regular r:id="rId55"/>
      <p:bold r:id="rId56"/>
      <p:italic r:id="rId57"/>
      <p:boldItalic r:id="rId58"/>
    </p:embeddedFont>
    <p:embeddedFont>
      <p:font typeface="Roboto"/>
      <p:regular r:id="rId59"/>
      <p:bold r:id="rId60"/>
      <p:italic r:id="rId61"/>
      <p:boldItalic r:id="rId62"/>
    </p:embeddedFont>
    <p:embeddedFont>
      <p:font typeface="Nunito"/>
      <p:regular r:id="rId63"/>
      <p:bold r:id="rId64"/>
      <p:italic r:id="rId65"/>
      <p:boldItalic r:id="rId66"/>
    </p:embeddedFont>
    <p:embeddedFont>
      <p:font typeface="Maven Pro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5.xml"/><Relationship Id="rId64" Type="http://schemas.openxmlformats.org/officeDocument/2006/relationships/font" Target="fonts/Nunito-bold.fntdata"/><Relationship Id="rId63" Type="http://schemas.openxmlformats.org/officeDocument/2006/relationships/font" Target="fonts/Nunito-regular.fntdata"/><Relationship Id="rId22" Type="http://schemas.openxmlformats.org/officeDocument/2006/relationships/slide" Target="slides/slide17.xml"/><Relationship Id="rId66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65" Type="http://schemas.openxmlformats.org/officeDocument/2006/relationships/font" Target="fonts/Nunito-italic.fntdata"/><Relationship Id="rId24" Type="http://schemas.openxmlformats.org/officeDocument/2006/relationships/slide" Target="slides/slide19.xml"/><Relationship Id="rId68" Type="http://schemas.openxmlformats.org/officeDocument/2006/relationships/font" Target="fonts/MavenPro-bold.fntdata"/><Relationship Id="rId23" Type="http://schemas.openxmlformats.org/officeDocument/2006/relationships/slide" Target="slides/slide18.xml"/><Relationship Id="rId67" Type="http://schemas.openxmlformats.org/officeDocument/2006/relationships/font" Target="fonts/MavenPro-regular.fntdata"/><Relationship Id="rId60" Type="http://schemas.openxmlformats.org/officeDocument/2006/relationships/font" Target="fonts/Robo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Thin-regular.fntdata"/><Relationship Id="rId50" Type="http://schemas.openxmlformats.org/officeDocument/2006/relationships/slide" Target="slides/slide45.xml"/><Relationship Id="rId53" Type="http://schemas.openxmlformats.org/officeDocument/2006/relationships/font" Target="fonts/RobotoThin-italic.fntdata"/><Relationship Id="rId52" Type="http://schemas.openxmlformats.org/officeDocument/2006/relationships/font" Target="fonts/RobotoThin-bold.fntdata"/><Relationship Id="rId11" Type="http://schemas.openxmlformats.org/officeDocument/2006/relationships/slide" Target="slides/slide6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54" Type="http://schemas.openxmlformats.org/officeDocument/2006/relationships/font" Target="fonts/RobotoThin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59" Type="http://schemas.openxmlformats.org/officeDocument/2006/relationships/font" Target="fonts/Roboto-regular.fntdata"/><Relationship Id="rId14" Type="http://schemas.openxmlformats.org/officeDocument/2006/relationships/slide" Target="slides/slide9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9ae21830de_6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9ae21830de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aca62ba4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aca62ba4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a8d9f93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a8d9f93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a8d9f93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9a8d9f93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aca62ba4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aca62ba4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a8d9f93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a8d9f93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ae21830de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ae21830de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ae21830de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ae21830de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ae21830de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9ae21830de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ae21830de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ae21830de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aca62ba4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aca62ba4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ae21830de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ae21830de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ae21830de_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ae21830de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aca62ba4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9aca62ba4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aca62ba4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aca62ba4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aca62ba44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aca62ba44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9aca62ba44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9aca62ba44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aca62ba44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aca62ba44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9aca62ba44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9aca62ba44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aca62ba44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aca62ba44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aca62ba44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aca62ba44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ae21830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ae21830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9aca62ba44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9aca62ba44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aca62ba4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aca62ba4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aca62ba44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aca62ba44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aca62ba44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aca62ba44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9aca62ba44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9aca62ba44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aca62ba44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9aca62ba44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9aca62ba4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9aca62ba4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aca62ba4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aca62ba4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a8d9f93d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a8d9f93d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a8d9f93d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9a8d9f93d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ae21830d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ae21830d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a8d9f93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9a8d9f93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a8d9f93d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a8d9f93d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a8d9f93d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a8d9f93d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a8d9f93d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a8d9f93d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9a8d9f93d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9a8d9f93d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9a8d9f93d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9a8d9f93d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ae21830de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9ae21830de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ae21830d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ae21830d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ae21830d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ae21830d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ae21830de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ae21830de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ae21830de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ae21830de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537625"/>
            <a:ext cx="45450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Review (I/O)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453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Advances in Operating System Design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2955250" y="3504200"/>
            <a:ext cx="44262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Atishay Jain 20CS30008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Gaurav Malakar 20CS10029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Roopak Priydarshi 20CS30042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Siripuram Bhanu Teja 20CS10059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065300" y="1382325"/>
            <a:ext cx="70392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Asynchronous I/O Stack: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A Low-latency Kernel I/O Stack for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Ultra-Low Latency SSDs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00"/>
          </a:p>
        </p:txBody>
      </p:sp>
      <p:sp>
        <p:nvSpPr>
          <p:cNvPr id="345" name="Google Shape;345;p22"/>
          <p:cNvSpPr txBox="1"/>
          <p:nvPr>
            <p:ph idx="4294967295" type="body"/>
          </p:nvPr>
        </p:nvSpPr>
        <p:spPr>
          <a:xfrm>
            <a:off x="6128100" y="3550425"/>
            <a:ext cx="2782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00">
                <a:solidFill>
                  <a:srgbClr val="FFFFFF"/>
                </a:solidFill>
              </a:rPr>
              <a:t>Included in the Proceedings of the 2019 USENIX Annual Technical Conference.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00">
                <a:solidFill>
                  <a:srgbClr val="FFFFFF"/>
                </a:solidFill>
              </a:rPr>
              <a:t>(USENIX ATC '19)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065300" y="772725"/>
            <a:ext cx="70392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Asynchronous I/O Stack: 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A Low-latency Kernel I/O Stack for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00"/>
              <a:t>Ultra-Low Latency SSDs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00"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5975700" y="2636025"/>
            <a:ext cx="27822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600"/>
              <a:t>Included in the Proceedings of the 2019 USENIX Annual Technical Conference.</a:t>
            </a:r>
            <a:endParaRPr sz="16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600"/>
              <a:t>(USENIX ATC '19)</a:t>
            </a:r>
            <a:endParaRPr sz="16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6878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How an I/O request is handled</a:t>
            </a:r>
            <a:endParaRPr sz="2500"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423950"/>
            <a:ext cx="75078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-GB" sz="1440"/>
              <a:t>Layered Process:</a:t>
            </a:r>
            <a:r>
              <a:rPr lang="en-GB" sz="1440"/>
              <a:t> An I/O request traverses multiple layers, including the file system, block layer, and device driver.</a:t>
            </a:r>
            <a:endParaRPr sz="144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●"/>
            </a:pPr>
            <a:r>
              <a:rPr lang="en-GB" sz="1440">
                <a:solidFill>
                  <a:schemeClr val="accent2"/>
                </a:solidFill>
              </a:rPr>
              <a:t>Handling of a single I/O request needs completion of multiple kernel level operations </a:t>
            </a:r>
            <a:r>
              <a:rPr lang="en-GB" sz="1440">
                <a:solidFill>
                  <a:schemeClr val="accent2"/>
                </a:solidFill>
              </a:rPr>
              <a:t>before</a:t>
            </a:r>
            <a:r>
              <a:rPr lang="en-GB" sz="1440">
                <a:solidFill>
                  <a:schemeClr val="accent2"/>
                </a:solidFill>
              </a:rPr>
              <a:t> </a:t>
            </a:r>
            <a:r>
              <a:rPr lang="en-GB" sz="1440">
                <a:solidFill>
                  <a:schemeClr val="accent2"/>
                </a:solidFill>
              </a:rPr>
              <a:t>that.</a:t>
            </a:r>
            <a:endParaRPr sz="1440">
              <a:solidFill>
                <a:schemeClr val="accent2"/>
              </a:solidFill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b="1" lang="en-GB" sz="1440"/>
              <a:t>Synchronous Operations:</a:t>
            </a:r>
            <a:r>
              <a:rPr lang="en-GB" sz="1440"/>
              <a:t> Key operations like page allocation and DMA mapping occur in a synchronous manner before the actual I/O command.</a:t>
            </a:r>
            <a:endParaRPr sz="1440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GB" sz="1440"/>
              <a:t>The device driver handles the final submission and completion of I/O commands.</a:t>
            </a:r>
            <a:endParaRPr sz="144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4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40"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818100" y="4236050"/>
            <a:ext cx="75078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i="1" lang="en-GB" sz="1440">
                <a:solidFill>
                  <a:srgbClr val="3C78D8"/>
                </a:solidFill>
              </a:rPr>
              <a:t>“ For traditional storage devices, the time spent on kernel operations is relatively negligible compared to the time consumed by the device itself “</a:t>
            </a:r>
            <a:endParaRPr i="1" sz="144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4535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Kernel I/O Stack Overhead</a:t>
            </a:r>
            <a:endParaRPr sz="2500"/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8575"/>
            <a:ext cx="7500076" cy="35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45555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Asynchronous I/O Stack</a:t>
            </a:r>
            <a:endParaRPr sz="250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25" y="1227275"/>
            <a:ext cx="7738075" cy="32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1303800" y="4587300"/>
            <a:ext cx="75870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rgbClr val="FF0000"/>
                </a:solidFill>
              </a:rPr>
              <a:t>Kernel operations during I/O are largely device-independent and can be parallelized.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1492625" y="4587300"/>
            <a:ext cx="7202400" cy="418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1303800" y="598575"/>
            <a:ext cx="4819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Traditional Read Path</a:t>
            </a:r>
            <a:endParaRPr sz="2500"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1303800" y="1454650"/>
            <a:ext cx="76554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Buffered Read System Calls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Entry through </a:t>
            </a:r>
            <a:r>
              <a:rPr i="1" lang="en-GB" sz="1400"/>
              <a:t>read()</a:t>
            </a:r>
            <a:r>
              <a:rPr lang="en-GB" sz="1400"/>
              <a:t> and </a:t>
            </a:r>
            <a:r>
              <a:rPr i="1" lang="en-GB" sz="1400"/>
              <a:t>pread()</a:t>
            </a:r>
            <a:r>
              <a:rPr lang="en-GB" sz="1400"/>
              <a:t> calls.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Leads to Virtual File System (VFS) function which </a:t>
            </a:r>
            <a:r>
              <a:rPr lang="en-GB" sz="1400"/>
              <a:t>in turn</a:t>
            </a:r>
            <a:r>
              <a:rPr lang="en-GB" sz="1400"/>
              <a:t> leads to cache layer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Page Cache Process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Cache miss triggers allocation and indexing of a new page in the page cache.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DMA Mapping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Creation of Direct Memory Access (DMA) mapping for the allocated pages.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accent2"/>
                </a:solidFill>
              </a:rPr>
              <a:t>“</a:t>
            </a:r>
            <a:r>
              <a:rPr b="1" i="1" lang="en-GB" sz="1400">
                <a:solidFill>
                  <a:schemeClr val="accent2"/>
                </a:solidFill>
              </a:rPr>
              <a:t>The synchronous nature of these operations leads to inefficiencies</a:t>
            </a:r>
            <a:r>
              <a:rPr b="1" lang="en-GB" sz="1400">
                <a:solidFill>
                  <a:schemeClr val="accent2"/>
                </a:solidFill>
              </a:rPr>
              <a:t>”</a:t>
            </a:r>
            <a:endParaRPr b="1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63969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Asynchronous Read Path</a:t>
            </a:r>
            <a:r>
              <a:rPr lang="en-GB" sz="2500"/>
              <a:t> </a:t>
            </a:r>
            <a:endParaRPr sz="2500"/>
          </a:p>
        </p:txBody>
      </p:sp>
      <p:sp>
        <p:nvSpPr>
          <p:cNvPr id="384" name="Google Shape;384;p28"/>
          <p:cNvSpPr txBox="1"/>
          <p:nvPr>
            <p:ph idx="1" type="body"/>
          </p:nvPr>
        </p:nvSpPr>
        <p:spPr>
          <a:xfrm>
            <a:off x="1303800" y="1345875"/>
            <a:ext cx="76788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Shift to Asynchronous Operations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Overlaps CPU and device I/O tasks to reduce end-to-end I/O latency.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Efficient Page Management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Asynchronous page allocation and DMA mapping performed parallel to device I/O.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Lazy DMA Unmapping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Delays DMA unmapping to idle times, reducing critical path duration.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Lightweight Block I/O Layer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Customized LBIO layer for NVMe SSDs minimizes I/O request submission delay.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00" y="1442125"/>
            <a:ext cx="8839201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63969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Comparison of</a:t>
            </a:r>
            <a:r>
              <a:rPr lang="en-GB" sz="2500"/>
              <a:t> Read Paths </a:t>
            </a:r>
            <a:endParaRPr sz="2500"/>
          </a:p>
        </p:txBody>
      </p:sp>
      <p:sp>
        <p:nvSpPr>
          <p:cNvPr id="391" name="Google Shape;391;p29"/>
          <p:cNvSpPr txBox="1"/>
          <p:nvPr>
            <p:ph type="title"/>
          </p:nvPr>
        </p:nvSpPr>
        <p:spPr>
          <a:xfrm>
            <a:off x="6535125" y="4099875"/>
            <a:ext cx="21288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>
                <a:solidFill>
                  <a:srgbClr val="3C78D8"/>
                </a:solidFill>
              </a:rPr>
              <a:t>21% latency reduction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69951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Linux Block I/O Layer</a:t>
            </a:r>
            <a:endParaRPr sz="2500"/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1220700" y="1415775"/>
            <a:ext cx="7800600" cy="24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Multi-Queue Architecture:</a:t>
            </a:r>
            <a:r>
              <a:rPr lang="en-GB" sz="1400"/>
              <a:t>  Designed for NVMe SSDs, scales well with  multi-core CPUs</a:t>
            </a:r>
            <a:endParaRPr sz="1400"/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Core Functionalities:</a:t>
            </a:r>
            <a:r>
              <a:rPr lang="en-GB" sz="1400"/>
              <a:t> Handles block I/O submission/completion, request merging/reordering, I/O scheduling, and command tagging.</a:t>
            </a:r>
            <a:endParaRPr sz="1400"/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I/O Scheduling and Merging:</a:t>
            </a:r>
            <a:r>
              <a:rPr lang="en-GB" sz="1400"/>
              <a:t> Supports various I/O schedulers; default often set to 'noop' for fast storage devices.</a:t>
            </a:r>
            <a:endParaRPr sz="1400"/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Challenges with Ultra-Low Latency SSDs:</a:t>
            </a:r>
            <a:r>
              <a:rPr lang="en-GB" sz="1400"/>
              <a:t> Time spent in block layer becomes significant part of total I/O latency. ( About </a:t>
            </a:r>
            <a:r>
              <a:rPr b="1" lang="en-GB" sz="1400"/>
              <a:t>15%</a:t>
            </a:r>
            <a:r>
              <a:rPr lang="en-GB" sz="1400"/>
              <a:t> of the device time 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88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Light-weight Block I/O Layer</a:t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1303800" y="1563775"/>
            <a:ext cx="76089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Simplified Operations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Focuses on essential functions: I/O submission/completion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Eliminates complex operations like bio-to-request transformation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Efficient Data Structure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Utilizes a single lbio memory object for each block I/O request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Features a global lbio array, with dedicated rows for each core and NVMe queue pair, so locks are no longer needed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Direct Command Dispatch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Enables threads to directly dispatch NVMe I/O commands, bypassing I/O merging and scheduling.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Efficient and Safe I/O Operations For Intermittent Systems</a:t>
            </a:r>
            <a:endParaRPr sz="32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Included in the Proceedings of 2023 EuroSys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3758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I/O Layers Compared</a:t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36125"/>
            <a:ext cx="3078209" cy="34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684" y="1521600"/>
            <a:ext cx="3078209" cy="3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1303800" y="598575"/>
            <a:ext cx="72204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Performance Results</a:t>
            </a:r>
            <a:endParaRPr/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00" y="1750475"/>
            <a:ext cx="6635249" cy="30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824000" y="992200"/>
            <a:ext cx="7154400" cy="20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GIFT: A Coupon Based Throttle-and-Reward Mechanism for Fair and Efficient I/O Bandwidth Management on Parallel Storage Systems</a:t>
            </a:r>
            <a:endParaRPr/>
          </a:p>
        </p:txBody>
      </p:sp>
      <p:sp>
        <p:nvSpPr>
          <p:cNvPr id="422" name="Google Shape;422;p34"/>
          <p:cNvSpPr txBox="1"/>
          <p:nvPr>
            <p:ph idx="4294967295" type="subTitle"/>
          </p:nvPr>
        </p:nvSpPr>
        <p:spPr>
          <a:xfrm>
            <a:off x="4431625" y="3782425"/>
            <a:ext cx="40608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Included in the Proceedings of the 18th USENIX Conference on File and Storage Technologies (FAST ’20)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1303800" y="676775"/>
            <a:ext cx="52836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High Performance Computing</a:t>
            </a:r>
            <a:endParaRPr sz="2500"/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550" y="1286075"/>
            <a:ext cx="5710800" cy="34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1303800" y="1769425"/>
            <a:ext cx="18879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Intensive parallel applications switch between compute and I/O phases.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architecture of a typical parallel storage system of a high performance computing system is given in the diagram.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I/O in parallel applications</a:t>
            </a:r>
            <a:endParaRPr sz="2500"/>
          </a:p>
        </p:txBody>
      </p:sp>
      <p:sp>
        <p:nvSpPr>
          <p:cNvPr id="435" name="Google Shape;435;p36"/>
          <p:cNvSpPr txBox="1"/>
          <p:nvPr>
            <p:ph idx="1" type="body"/>
          </p:nvPr>
        </p:nvSpPr>
        <p:spPr>
          <a:xfrm>
            <a:off x="1303800" y="1435650"/>
            <a:ext cx="33120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Parallel applications can cause unmanaged and unpredictable I/O interference!</a:t>
            </a:r>
            <a:br>
              <a:rPr lang="en-GB"/>
            </a:br>
            <a:br>
              <a:rPr lang="en-GB"/>
            </a:br>
            <a:r>
              <a:rPr lang="en-GB"/>
              <a:t>One application performs I/O concurrently to multiple OSTs:</a:t>
            </a:r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25" y="3008550"/>
            <a:ext cx="2590650" cy="15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6"/>
          <p:cNvSpPr txBox="1"/>
          <p:nvPr>
            <p:ph idx="1" type="body"/>
          </p:nvPr>
        </p:nvSpPr>
        <p:spPr>
          <a:xfrm>
            <a:off x="1303800" y="4521450"/>
            <a:ext cx="331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Object Storage Targets (OSTs)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51" y="1210600"/>
            <a:ext cx="2663300" cy="25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5519788" y="4194150"/>
            <a:ext cx="331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Inefficient</a:t>
            </a:r>
            <a:r>
              <a:rPr lang="en-GB"/>
              <a:t> I/O bandwidth utilization</a:t>
            </a:r>
            <a:endParaRPr/>
          </a:p>
        </p:txBody>
      </p:sp>
      <p:sp>
        <p:nvSpPr>
          <p:cNvPr id="440" name="Google Shape;440;p36"/>
          <p:cNvSpPr txBox="1"/>
          <p:nvPr>
            <p:ph idx="1" type="body"/>
          </p:nvPr>
        </p:nvSpPr>
        <p:spPr>
          <a:xfrm>
            <a:off x="5519788" y="3790650"/>
            <a:ext cx="331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OST 1	</a:t>
            </a:r>
            <a:r>
              <a:rPr b="1" lang="en-GB"/>
              <a:t>	</a:t>
            </a:r>
            <a:r>
              <a:rPr b="1" lang="en-GB"/>
              <a:t>OST 2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Working of GIFT</a:t>
            </a:r>
            <a:endParaRPr sz="2500"/>
          </a:p>
        </p:txBody>
      </p:sp>
      <p:sp>
        <p:nvSpPr>
          <p:cNvPr id="446" name="Google Shape;446;p37"/>
          <p:cNvSpPr txBox="1"/>
          <p:nvPr>
            <p:ph idx="1" type="body"/>
          </p:nvPr>
        </p:nvSpPr>
        <p:spPr>
          <a:xfrm>
            <a:off x="1303800" y="4597650"/>
            <a:ext cx="331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accent1"/>
                </a:solidFill>
              </a:rPr>
              <a:t>Traditional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447" name="Google Shape;4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00" y="1210600"/>
            <a:ext cx="2556404" cy="338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050" y="1034175"/>
            <a:ext cx="3353343" cy="35634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4840050" y="4597650"/>
            <a:ext cx="331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GIFT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Why does it work?</a:t>
            </a:r>
            <a:endParaRPr sz="2500"/>
          </a:p>
        </p:txBody>
      </p:sp>
      <p:sp>
        <p:nvSpPr>
          <p:cNvPr id="455" name="Google Shape;455;p38"/>
          <p:cNvSpPr txBox="1"/>
          <p:nvPr>
            <p:ph idx="1" type="body"/>
          </p:nvPr>
        </p:nvSpPr>
        <p:spPr>
          <a:xfrm>
            <a:off x="1303800" y="1435650"/>
            <a:ext cx="67338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HPC applications run repeatedly, are frequent, and exhibit similar I/O behavior across different runs:</a:t>
            </a:r>
            <a:endParaRPr/>
          </a:p>
        </p:txBody>
      </p:sp>
      <p:pic>
        <p:nvPicPr>
          <p:cNvPr id="456" name="Google Shape;4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38" y="2438475"/>
            <a:ext cx="7858523" cy="21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GIFT challenges</a:t>
            </a:r>
            <a:endParaRPr sz="2500"/>
          </a:p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943650" y="1130850"/>
            <a:ext cx="7836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Parallel applications suffer from non-synchronous I/O progress leading to bandwidth wastage.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 for synchronous I/O progress in parallel applications poses new challenges in maintaining efficiency and fairness in I/O bandwidth allocation. Some bandwidth allocation policies:</a:t>
            </a:r>
            <a:endParaRPr/>
          </a:p>
        </p:txBody>
      </p:sp>
      <p:pic>
        <p:nvPicPr>
          <p:cNvPr id="463" name="Google Shape;4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25" y="2457775"/>
            <a:ext cx="7151025" cy="18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 txBox="1"/>
          <p:nvPr>
            <p:ph idx="1" type="body"/>
          </p:nvPr>
        </p:nvSpPr>
        <p:spPr>
          <a:xfrm>
            <a:off x="1747925" y="2054275"/>
            <a:ext cx="18051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Per-OST Fair share</a:t>
            </a:r>
            <a:endParaRPr b="1" sz="1400"/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6232375" y="1939650"/>
            <a:ext cx="2022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Minimum Bandwidth Wastage</a:t>
            </a:r>
            <a:endParaRPr b="1" sz="1400"/>
          </a:p>
        </p:txBody>
      </p:sp>
      <p:sp>
        <p:nvSpPr>
          <p:cNvPr id="466" name="Google Shape;466;p39"/>
          <p:cNvSpPr txBox="1"/>
          <p:nvPr>
            <p:ph idx="1" type="body"/>
          </p:nvPr>
        </p:nvSpPr>
        <p:spPr>
          <a:xfrm>
            <a:off x="4302100" y="1939650"/>
            <a:ext cx="18051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/>
              <a:t>Basic Synchronous I/O progress</a:t>
            </a:r>
            <a:endParaRPr b="1" sz="1400"/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1747925" y="4239050"/>
            <a:ext cx="18051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</a:rPr>
              <a:t>Fair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</a:rPr>
              <a:t>Not </a:t>
            </a:r>
            <a:r>
              <a:rPr b="1" lang="en-GB" sz="1200">
                <a:solidFill>
                  <a:schemeClr val="accent2"/>
                </a:solidFill>
              </a:rPr>
              <a:t>Synchronous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</a:rPr>
              <a:t>B/W waste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468" name="Google Shape;468;p39"/>
          <p:cNvSpPr txBox="1"/>
          <p:nvPr>
            <p:ph idx="1" type="body"/>
          </p:nvPr>
        </p:nvSpPr>
        <p:spPr>
          <a:xfrm>
            <a:off x="4135375" y="4239050"/>
            <a:ext cx="18051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</a:rPr>
              <a:t>Fair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</a:rPr>
              <a:t>Synchronous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</a:rPr>
              <a:t>B/W waste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6293600" y="4239050"/>
            <a:ext cx="18051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</a:rPr>
              <a:t>Not Fair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</a:rPr>
              <a:t>Synchronous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1"/>
                </a:solidFill>
              </a:rPr>
              <a:t>No </a:t>
            </a:r>
            <a:r>
              <a:rPr b="1" lang="en-GB" sz="1200">
                <a:solidFill>
                  <a:schemeClr val="accent1"/>
                </a:solidFill>
              </a:rPr>
              <a:t>B/W waste</a:t>
            </a:r>
            <a:endParaRPr b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Key ingredients of GIFT:</a:t>
            </a:r>
            <a:endParaRPr sz="2500"/>
          </a:p>
        </p:txBody>
      </p:sp>
      <p:grpSp>
        <p:nvGrpSpPr>
          <p:cNvPr id="475" name="Google Shape;475;p40"/>
          <p:cNvGrpSpPr/>
          <p:nvPr/>
        </p:nvGrpSpPr>
        <p:grpSpPr>
          <a:xfrm>
            <a:off x="1303854" y="3589053"/>
            <a:ext cx="7213916" cy="988673"/>
            <a:chOff x="1593000" y="2322568"/>
            <a:chExt cx="5957975" cy="643500"/>
          </a:xfrm>
        </p:grpSpPr>
        <p:sp>
          <p:nvSpPr>
            <p:cNvPr id="476" name="Google Shape;476;p4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Minimize Bandwidth Wastage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532823" y="2323748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Follows “throttle-and-reward” mechanism that picks “throttle-friendly” applications, issues them coupons to reduce bandwidth wastage at a given time, and “reward” them later.</a:t>
              </a:r>
              <a:endParaRPr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1303854" y="2582530"/>
            <a:ext cx="7213916" cy="988673"/>
            <a:chOff x="1593000" y="2322568"/>
            <a:chExt cx="5957975" cy="643500"/>
          </a:xfrm>
        </p:grpSpPr>
        <p:sp>
          <p:nvSpPr>
            <p:cNvPr id="484" name="Google Shape;484;p4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Synchronous</a:t>
              </a: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I/O Progress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532823" y="2323747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GIFT’s initial allocation is the same as BSIP scheme and any subsequent readjustments ensure that this property is preserved.</a:t>
              </a:r>
              <a:endParaRPr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1303854" y="1575993"/>
            <a:ext cx="7213916" cy="988673"/>
            <a:chOff x="1593000" y="2322568"/>
            <a:chExt cx="5957975" cy="643500"/>
          </a:xfrm>
        </p:grpSpPr>
        <p:sp>
          <p:nvSpPr>
            <p:cNvPr id="492" name="Google Shape;492;p4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Fairness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4532822" y="2323755"/>
              <a:ext cx="2826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GIFT breaks away from instantaneous fairness and maintains fairness over a long time-window.</a:t>
              </a:r>
              <a:endParaRPr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GIFT workflow:</a:t>
            </a:r>
            <a:endParaRPr sz="2500"/>
          </a:p>
        </p:txBody>
      </p:sp>
      <p:pic>
        <p:nvPicPr>
          <p:cNvPr id="504" name="Google Shape;5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0" y="1884825"/>
            <a:ext cx="8216349" cy="20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689150" y="619975"/>
            <a:ext cx="7343700" cy="22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 the Predictions of more than a trillion IOT things by 2035,the concerns for cost and 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maintenance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have been raised.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devices doesn’t rely on a continuous and reliable power supply,instead they harvest energy from environment and compute only when enough power is buffered up ,they compute intermittently.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Power failures can occur at any time during the execution, so they have to restart the execution from the saved state which often leads to several problems.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paper aims to address those challenges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75" y="3271600"/>
            <a:ext cx="2667500" cy="14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66" y="3006675"/>
            <a:ext cx="2771384" cy="18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1045175" y="316025"/>
            <a:ext cx="499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Intermittent Computing</a:t>
            </a:r>
            <a:endParaRPr b="1" sz="2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Throttling applications:</a:t>
            </a:r>
            <a:endParaRPr sz="2500"/>
          </a:p>
        </p:txBody>
      </p:sp>
      <p:sp>
        <p:nvSpPr>
          <p:cNvPr id="510" name="Google Shape;510;p42"/>
          <p:cNvSpPr txBox="1"/>
          <p:nvPr>
            <p:ph idx="1" type="body"/>
          </p:nvPr>
        </p:nvSpPr>
        <p:spPr>
          <a:xfrm>
            <a:off x="1303800" y="1435650"/>
            <a:ext cx="30879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Careful design leads to minimal system regret budget (compute hours given out due to unfair treatment in long term).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Throttle-friendly apps can also be expanded if deemed beneficial.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Set of throttle-friendly applications changes over time.</a:t>
            </a:r>
            <a:endParaRPr sz="1500"/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700" y="1351425"/>
            <a:ext cx="4447500" cy="301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Coupon redemption:</a:t>
            </a:r>
            <a:endParaRPr sz="2500"/>
          </a:p>
        </p:txBody>
      </p:sp>
      <p:sp>
        <p:nvSpPr>
          <p:cNvPr id="517" name="Google Shape;517;p43"/>
          <p:cNvSpPr txBox="1"/>
          <p:nvPr>
            <p:ph idx="1" type="body"/>
          </p:nvPr>
        </p:nvSpPr>
        <p:spPr>
          <a:xfrm>
            <a:off x="1303800" y="1435650"/>
            <a:ext cx="73011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GIFT redeems coupons only when it does not require throttling other applications:</a:t>
            </a:r>
            <a:endParaRPr sz="1500"/>
          </a:p>
        </p:txBody>
      </p:sp>
      <p:pic>
        <p:nvPicPr>
          <p:cNvPr id="518" name="Google Shape;518;p43"/>
          <p:cNvPicPr preferRelativeResize="0"/>
          <p:nvPr/>
        </p:nvPicPr>
        <p:blipFill rotWithShape="1">
          <a:blip r:embed="rId3">
            <a:alphaModFix/>
          </a:blip>
          <a:srcRect b="0" l="2368" r="1754" t="0"/>
          <a:stretch/>
        </p:blipFill>
        <p:spPr>
          <a:xfrm>
            <a:off x="764625" y="2899125"/>
            <a:ext cx="7614748" cy="18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3"/>
          <p:cNvSpPr txBox="1"/>
          <p:nvPr>
            <p:ph idx="1" type="body"/>
          </p:nvPr>
        </p:nvSpPr>
        <p:spPr>
          <a:xfrm>
            <a:off x="803900" y="2057375"/>
            <a:ext cx="226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Spare B/W available.</a:t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A has an outstanding coupon worth 15%.</a:t>
            </a:r>
            <a:endParaRPr b="1" sz="1400"/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431300" y="2153375"/>
            <a:ext cx="2262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Equal division possible, but GIFT does not.</a:t>
            </a:r>
            <a:endParaRPr b="1" sz="1400"/>
          </a:p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6058700" y="2057375"/>
            <a:ext cx="226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Instead, GIFT (partially) redeems A’s coupon, but doesn’t throttle C. </a:t>
            </a:r>
            <a:endParaRPr b="1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716240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95450" y="651250"/>
            <a:ext cx="16572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chemeClr val="accent2"/>
                </a:solidFill>
                <a:highlight>
                  <a:schemeClr val="lt1"/>
                </a:highlight>
              </a:rPr>
              <a:t>BSIP</a:t>
            </a:r>
            <a:endParaRPr b="1" sz="3700"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  <p:sp>
        <p:nvSpPr>
          <p:cNvPr id="528" name="Google Shape;528;p44"/>
          <p:cNvSpPr txBox="1"/>
          <p:nvPr>
            <p:ph idx="1" type="body"/>
          </p:nvPr>
        </p:nvSpPr>
        <p:spPr>
          <a:xfrm>
            <a:off x="95450" y="3245150"/>
            <a:ext cx="16572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solidFill>
                  <a:schemeClr val="accent1"/>
                </a:solidFill>
                <a:highlight>
                  <a:schemeClr val="lt1"/>
                </a:highlight>
              </a:rPr>
              <a:t>GIFT</a:t>
            </a:r>
            <a:endParaRPr b="1" sz="37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Optimal Bandwidth Allocation:</a:t>
            </a:r>
            <a:endParaRPr sz="2500"/>
          </a:p>
        </p:txBody>
      </p:sp>
      <p:sp>
        <p:nvSpPr>
          <p:cNvPr id="534" name="Google Shape;534;p45"/>
          <p:cNvSpPr txBox="1"/>
          <p:nvPr>
            <p:ph idx="1" type="body"/>
          </p:nvPr>
        </p:nvSpPr>
        <p:spPr>
          <a:xfrm>
            <a:off x="1151400" y="1435650"/>
            <a:ext cx="38427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Formulated as a linear programming optimization problem, subject to some constraints: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I/O requests of an application issued across all OSTs should get the same B/W for synch. I/O progress.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final B/W allocation should be fair.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OSTs are constrained by their full capacity.</a:t>
            </a:r>
            <a:endParaRPr sz="1500"/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25" y="1699700"/>
            <a:ext cx="3477300" cy="1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Competing strategies:</a:t>
            </a:r>
            <a:endParaRPr sz="2500"/>
          </a:p>
        </p:txBody>
      </p:sp>
      <p:pic>
        <p:nvPicPr>
          <p:cNvPr id="541" name="Google Shape;5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50" y="1368100"/>
            <a:ext cx="6995941" cy="35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/>
          <p:nvPr>
            <p:ph type="title"/>
          </p:nvPr>
        </p:nvSpPr>
        <p:spPr>
          <a:xfrm>
            <a:off x="1303800" y="666225"/>
            <a:ext cx="55089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Evaluation and Analysis:</a:t>
            </a:r>
            <a:endParaRPr sz="2500"/>
          </a:p>
        </p:txBody>
      </p:sp>
      <p:sp>
        <p:nvSpPr>
          <p:cNvPr id="547" name="Google Shape;547;p47"/>
          <p:cNvSpPr txBox="1"/>
          <p:nvPr>
            <p:ph idx="1" type="body"/>
          </p:nvPr>
        </p:nvSpPr>
        <p:spPr>
          <a:xfrm>
            <a:off x="1151400" y="1207050"/>
            <a:ext cx="72375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79999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GIFT real-system prototype improves the system bandwidth my more than 15% and app I/O time by more than 10%, compared to POFS. </a:t>
            </a:r>
            <a:endParaRPr sz="1400"/>
          </a:p>
        </p:txBody>
      </p:sp>
      <p:pic>
        <p:nvPicPr>
          <p:cNvPr id="548" name="Google Shape;5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1816050"/>
            <a:ext cx="7237499" cy="1668796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7"/>
          <p:cNvSpPr txBox="1"/>
          <p:nvPr>
            <p:ph idx="1" type="body"/>
          </p:nvPr>
        </p:nvSpPr>
        <p:spPr>
          <a:xfrm>
            <a:off x="1151400" y="3622300"/>
            <a:ext cx="72375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GIFT’s fairness is comparable to BSIP and is much fairer than MBW.</a:t>
            </a:r>
            <a:endParaRPr sz="1400"/>
          </a:p>
          <a:p>
            <a:pPr indent="0" lvl="0" marL="17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Simulation-based results (on Stampede2, MIRA and THETA supercomputers) confirm system prototype results.</a:t>
            </a:r>
            <a:endParaRPr sz="1400"/>
          </a:p>
          <a:p>
            <a:pPr indent="0" lvl="0" marL="17999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Rio: Order-Preserving and CPU-Efficient Remote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8"/>
          <p:cNvSpPr txBox="1"/>
          <p:nvPr>
            <p:ph idx="4294967295" type="body"/>
          </p:nvPr>
        </p:nvSpPr>
        <p:spPr>
          <a:xfrm>
            <a:off x="4521475" y="3811050"/>
            <a:ext cx="2782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-GB" sz="1600">
                <a:solidFill>
                  <a:schemeClr val="lt1"/>
                </a:solidFill>
              </a:rPr>
              <a:t>Included in the Proceedings of the 2023 EuroSys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Trend	</a:t>
            </a:r>
            <a:endParaRPr/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storage access has been increasingly popular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NVMe SSDs offer </a:t>
            </a:r>
            <a:r>
              <a:rPr lang="en-GB"/>
              <a:t>unparalleled</a:t>
            </a:r>
            <a:r>
              <a:rPr lang="en-GB"/>
              <a:t> efficiency compared to traditional storage 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Inefficient storage ordering guarantee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Almost synchronous</a:t>
            </a:r>
            <a:endParaRPr/>
          </a:p>
        </p:txBody>
      </p:sp>
      <p:pic>
        <p:nvPicPr>
          <p:cNvPr id="562" name="Google Shape;5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450" y="3285925"/>
            <a:ext cx="3707100" cy="14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1303800" y="598575"/>
            <a:ext cx="67038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and Related Work</a:t>
            </a:r>
            <a:endParaRPr/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1303800" y="1332775"/>
            <a:ext cx="33120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Remote Storage Access: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Two Componentes: Initiator and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preserve the storage order they still rely on synchronous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Synchronous transfer and FLUSH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cost of this traditional approach is expensive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Each layer of NVMe-oF is orderless.</a:t>
            </a:r>
            <a:endParaRPr/>
          </a:p>
        </p:txBody>
      </p:sp>
      <p:pic>
        <p:nvPicPr>
          <p:cNvPr id="569" name="Google Shape;5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475" y="1822450"/>
            <a:ext cx="2962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1303800" y="598575"/>
            <a:ext cx="62154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575" name="Google Shape;575;p51"/>
          <p:cNvSpPr txBox="1"/>
          <p:nvPr>
            <p:ph idx="1" type="body"/>
          </p:nvPr>
        </p:nvSpPr>
        <p:spPr>
          <a:xfrm>
            <a:off x="1303800" y="2309675"/>
            <a:ext cx="70515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lleviating the overhead of storage barrier instructions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Making data transfer asynchronous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Reducing CPU cycles whenever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826175" y="772725"/>
            <a:ext cx="69294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task based intermittent systems programs are divided into tasks,which have all or nothing semantics.So in case of power failure it will restart the task.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leads to following following 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challenges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Wasteful Repetitive I/O Operations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Idempotence Bugs.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Unsafe Program Execution. 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009825" y="414950"/>
            <a:ext cx="6696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Challenges Faced by Intermittent Systems</a:t>
            </a:r>
            <a:endParaRPr b="1" sz="2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50" y="2472038"/>
            <a:ext cx="2246750" cy="23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575" y="2636025"/>
            <a:ext cx="4021150" cy="21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 rotWithShape="1">
          <a:blip r:embed="rId5">
            <a:alphaModFix/>
          </a:blip>
          <a:srcRect b="-5820" l="-5820" r="0" t="0"/>
          <a:stretch/>
        </p:blipFill>
        <p:spPr>
          <a:xfrm>
            <a:off x="6407225" y="2642425"/>
            <a:ext cx="2710365" cy="21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Rio</a:t>
            </a:r>
            <a:endParaRPr/>
          </a:p>
        </p:txBody>
      </p:sp>
      <p:sp>
        <p:nvSpPr>
          <p:cNvPr id="581" name="Google Shape;581;p52"/>
          <p:cNvSpPr txBox="1"/>
          <p:nvPr>
            <p:ph idx="1" type="body"/>
          </p:nvPr>
        </p:nvSpPr>
        <p:spPr>
          <a:xfrm>
            <a:off x="1303800" y="2309025"/>
            <a:ext cx="4624200" cy="25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</a:t>
            </a:r>
            <a:r>
              <a:rPr lang="en-GB"/>
              <a:t>akes the storage stack conceptually similar to the CPU pipeline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Introduced the I/O pipeline that allows internal out-of-order and asynchronous execution for ordered write requests while offering intact external storage order to applications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interfaces with the block layer of the operating system, making it compatible with various file systems and storage protocols.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Rio Architecture</a:t>
            </a:r>
            <a:endParaRPr/>
          </a:p>
        </p:txBody>
      </p:sp>
      <p:sp>
        <p:nvSpPr>
          <p:cNvPr id="587" name="Google Shape;587;p5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Revised Storage Stack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Rio Sequencer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Ordered Write Requests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Concurrency and Scalability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Crash Consistency</a:t>
            </a:r>
            <a:endParaRPr/>
          </a:p>
        </p:txBody>
      </p:sp>
      <p:pic>
        <p:nvPicPr>
          <p:cNvPr id="588" name="Google Shape;5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50" y="1314300"/>
            <a:ext cx="5012550" cy="29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Rio Sequencer</a:t>
            </a:r>
            <a:endParaRPr/>
          </a:p>
        </p:txBody>
      </p:sp>
      <p:sp>
        <p:nvSpPr>
          <p:cNvPr id="594" name="Google Shape;594;p54"/>
          <p:cNvSpPr txBox="1"/>
          <p:nvPr>
            <p:ph idx="1" type="body"/>
          </p:nvPr>
        </p:nvSpPr>
        <p:spPr>
          <a:xfrm>
            <a:off x="1303800" y="2309675"/>
            <a:ext cx="33120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</a:t>
            </a:r>
            <a:r>
              <a:rPr lang="en-GB"/>
              <a:t>enerates a special persitent ordering attribute which is an identity of ordered request, and then dispatches the requests to the block layer asynchronously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finished and returned to Rio sequencer, Rio completes the requests in order using the ordering attributes</a:t>
            </a:r>
            <a:endParaRPr/>
          </a:p>
        </p:txBody>
      </p:sp>
      <p:pic>
        <p:nvPicPr>
          <p:cNvPr id="595" name="Google Shape;595;p54"/>
          <p:cNvPicPr preferRelativeResize="0"/>
          <p:nvPr/>
        </p:nvPicPr>
        <p:blipFill rotWithShape="1">
          <a:blip r:embed="rId3">
            <a:alphaModFix/>
          </a:blip>
          <a:srcRect b="23224" l="0" r="31759" t="0"/>
          <a:stretch/>
        </p:blipFill>
        <p:spPr>
          <a:xfrm>
            <a:off x="4381225" y="158696"/>
            <a:ext cx="4566249" cy="2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Crash Recovery</a:t>
            </a:r>
            <a:endParaRPr/>
          </a:p>
        </p:txBody>
      </p:sp>
      <p:sp>
        <p:nvSpPr>
          <p:cNvPr id="601" name="Google Shape;601;p5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Initiator Recovery: </a:t>
            </a:r>
            <a:r>
              <a:rPr lang="en-GB"/>
              <a:t>Collects per-server ordering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Creates a global ordering list and send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Target Recovery: </a:t>
            </a:r>
            <a:r>
              <a:rPr lang="en-GB"/>
              <a:t>Initiator reconnects and create the ordering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Connects the failed server until successful</a:t>
            </a:r>
            <a:endParaRPr/>
          </a:p>
        </p:txBody>
      </p:sp>
      <p:pic>
        <p:nvPicPr>
          <p:cNvPr id="602" name="Google Shape;6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00" y="485425"/>
            <a:ext cx="4446701" cy="20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pic>
        <p:nvPicPr>
          <p:cNvPr id="608" name="Google Shape;6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" y="1243575"/>
            <a:ext cx="8744373" cy="33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614" name="Google Shape;614;p57"/>
          <p:cNvSpPr txBox="1"/>
          <p:nvPr>
            <p:ph idx="1" type="body"/>
          </p:nvPr>
        </p:nvSpPr>
        <p:spPr>
          <a:xfrm>
            <a:off x="1303800" y="2309675"/>
            <a:ext cx="33120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primarily tailored for NVMe SSDs equipped with Persistent Memory Regions (PMR)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system's behavior in extremely high-load scenarios or in highly scalable environments has not been thoroughly explored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Incorporating it into existing systems may present complexities.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950600" y="422050"/>
            <a:ext cx="68067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The current intermittent runtimes lack programming language support to capture re-execution semantics ,leading to </a:t>
            </a:r>
            <a:r>
              <a:rPr lang="en-GB">
                <a:solidFill>
                  <a:schemeClr val="dk2"/>
                </a:solidFill>
              </a:rPr>
              <a:t>repeated</a:t>
            </a:r>
            <a:r>
              <a:rPr lang="en-GB">
                <a:solidFill>
                  <a:schemeClr val="dk2"/>
                </a:solidFill>
              </a:rPr>
              <a:t> I/O.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Ease I/O provides programming language semantics that allows programmer to specify the I/O re-execution semantics and a run time that uses this information avoiding </a:t>
            </a:r>
            <a:r>
              <a:rPr lang="en-GB">
                <a:solidFill>
                  <a:schemeClr val="dk2"/>
                </a:solidFill>
              </a:rPr>
              <a:t>repetitive</a:t>
            </a:r>
            <a:r>
              <a:rPr lang="en-GB">
                <a:solidFill>
                  <a:schemeClr val="dk2"/>
                </a:solidFill>
              </a:rPr>
              <a:t> I/O and memory inconsistencies.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Ease I/O introduces 3 keywords to specify re-execution semantics</a:t>
            </a:r>
            <a:r>
              <a:rPr b="1" lang="en-GB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-GB" sz="1300">
                <a:solidFill>
                  <a:schemeClr val="dk2"/>
                </a:solidFill>
              </a:rPr>
              <a:t>Single: </a:t>
            </a:r>
            <a:r>
              <a:rPr lang="en-GB" sz="1300">
                <a:solidFill>
                  <a:schemeClr val="dk2"/>
                </a:solidFill>
              </a:rPr>
              <a:t>This conveys the runtime that the I/O operation should only execute only once 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-GB" sz="1300">
                <a:solidFill>
                  <a:schemeClr val="dk2"/>
                </a:solidFill>
              </a:rPr>
              <a:t>Timely: </a:t>
            </a:r>
            <a:r>
              <a:rPr lang="en-GB" sz="1300">
                <a:solidFill>
                  <a:schemeClr val="dk2"/>
                </a:solidFill>
              </a:rPr>
              <a:t>This tells the runtime that the given I/O operation has timeliness constraints .In case the I/O operation succeeded previously and if the result is valid the I/O operation is need not be executed again.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-GB" sz="1300">
                <a:solidFill>
                  <a:schemeClr val="dk2"/>
                </a:solidFill>
              </a:rPr>
              <a:t>Always: </a:t>
            </a:r>
            <a:r>
              <a:rPr lang="en-GB" sz="1300">
                <a:solidFill>
                  <a:schemeClr val="dk2"/>
                </a:solidFill>
              </a:rPr>
              <a:t>This directs the runtime that the given I/O operation should be always re-executed upon power failure.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950600" y="-98925"/>
            <a:ext cx="56523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Ease IO Overview</a:t>
            </a:r>
            <a:endParaRPr b="1" sz="25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150" y="2846950"/>
            <a:ext cx="2754850" cy="16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88625" y="772725"/>
            <a:ext cx="6366900" cy="34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Ease I/O exposes programming interface for programmers to use the semantics mentioned before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__call_IO 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interface lets users to specify the re-execution semantics for the I/O operation 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_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_IO_block_begin/_IO_block_end 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interfaces define the the boundaries of atomic execution for multiple I/O functions.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__DMA_copy: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handles 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</a:t>
            </a: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block data copy via DMA peripheral ,dynamically adjusting the re-execution semantics based on  memory types to prevent inconsistency.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296275" y="242800"/>
            <a:ext cx="8598300" cy="8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Implementation details of Re-execution Semantics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1086025" y="1135600"/>
            <a:ext cx="76038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Single semantics are implemented using a dedicated boolean flag that keeps track of the completion of I/O operation.And to restore the correct return value of the function incase if it fails to get re-executed (i.e it completed execution in previous cycle)  it avoids data inconsistencies by maintaining  a non volatile copy of the return value.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Timely semantics are implemented by maintaining two non volatile variables one storing the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timestamp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last execution and other flag tracking the I/O completion.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Always semantics relies on task-based models and doesn’t need new logic to implement re-execution semantics.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5" y="3491148"/>
            <a:ext cx="3571875" cy="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88625" y="358450"/>
            <a:ext cx="63669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Evaluation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745700" y="1335400"/>
            <a:ext cx="77958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1.Energy Consumption</a:t>
            </a:r>
            <a:r>
              <a:rPr lang="en-GB">
                <a:solidFill>
                  <a:schemeClr val="dk2"/>
                </a:solidFill>
              </a:rPr>
              <a:t>: Energy consumed to finish the single execution of target  application.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2001450"/>
            <a:ext cx="4200100" cy="22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425" y="2048975"/>
            <a:ext cx="4316025" cy="21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" y="486875"/>
            <a:ext cx="9144001" cy="22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 rotWithShape="1">
          <a:blip r:embed="rId4">
            <a:alphaModFix/>
          </a:blip>
          <a:srcRect b="0" l="0" r="0" t="16597"/>
          <a:stretch/>
        </p:blipFill>
        <p:spPr>
          <a:xfrm>
            <a:off x="662600" y="2765675"/>
            <a:ext cx="7343900" cy="23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 txBox="1"/>
          <p:nvPr>
            <p:ph type="title"/>
          </p:nvPr>
        </p:nvSpPr>
        <p:spPr>
          <a:xfrm>
            <a:off x="865800" y="228600"/>
            <a:ext cx="63669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2.Wasted Work :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