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BB735C-3194-4204-B28C-72093A398155}">
  <a:tblStyle styleId="{2EBB735C-3194-4204-B28C-72093A3981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a0252616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a0252616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a0252616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a0252616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a0252616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a0252616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a0252616f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a0252616f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a7b64d8b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a7b64d8b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a7b64d8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a7b64d8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a7b64d8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a7b64d8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a87c9a3f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a87c9a3f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a87c9a3f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a87c9a3f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0252616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025261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0252616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0252616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a0252616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a0252616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a0252616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a0252616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0252616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a0252616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a0252616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a0252616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a0252616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a0252616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a0252616f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a0252616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AI/ML/RL based techniques for Judicial Analytics and Efficient Court Management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60"/>
              <a:t>BTP-1 Presentation by</a:t>
            </a:r>
            <a:endParaRPr sz="15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60"/>
              <a:t>Atishay Jain</a:t>
            </a:r>
            <a:endParaRPr sz="15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60"/>
              <a:t>20CS30008</a:t>
            </a:r>
            <a:endParaRPr sz="15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60"/>
              <a:t>Under the Supervision of</a:t>
            </a:r>
            <a:endParaRPr sz="15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60"/>
              <a:t>Prof. Partha Pratim Chakraborti</a:t>
            </a:r>
            <a:endParaRPr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99" y="592050"/>
            <a:ext cx="3667275" cy="42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1122463"/>
            <a:ext cx="2957550" cy="22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225" y="1078050"/>
            <a:ext cx="2957550" cy="221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775" y="1120550"/>
            <a:ext cx="2953512" cy="22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89500" y="3342550"/>
            <a:ext cx="2049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Accuracy: 0.742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547050" y="3342550"/>
            <a:ext cx="2049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Support Vector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Accuracy: 0.753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502575" y="3342550"/>
            <a:ext cx="2049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Naive Bayes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Accuracy: 0.734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Results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850" y="1124700"/>
            <a:ext cx="2953512" cy="222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600" y="1124712"/>
            <a:ext cx="2953512" cy="22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703400" y="3346704"/>
            <a:ext cx="2049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Max. Probability output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Accuracy: 0.746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482650" y="3346700"/>
            <a:ext cx="2049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Max. Accuracy output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Accuracy: 0.749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470925" y="4077800"/>
            <a:ext cx="15600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547050" y="4094300"/>
            <a:ext cx="2049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Dominant Output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Accuracy: 0.752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Issues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Classifiers giving similar outputs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No. of unique vectors getting formed is only 12% of the total documents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No. of words used in these vectors is even less (only 0.07!)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90% of these vectors encompass documents that give both bail granted and dismissed decisions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Synonyms and different forms of the same words are being considered different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extraction process is not holistic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850" y="118425"/>
            <a:ext cx="2050826" cy="15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Model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66325"/>
            <a:ext cx="85206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Lemmatization at the pre-processing stage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Considering only unique words within each document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Judge’s opinion section in the training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12 keywords from each document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topics and 4, 3 and 2 words </a:t>
            </a:r>
            <a:r>
              <a:rPr lang="en"/>
              <a:t>respectively</a:t>
            </a:r>
            <a:r>
              <a:rPr lang="en"/>
              <a:t> relating to them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only one Decision Tree Classifier (as it </a:t>
            </a:r>
            <a:r>
              <a:rPr lang="en"/>
              <a:t>doesn't</a:t>
            </a:r>
            <a:r>
              <a:rPr lang="en"/>
              <a:t> matter)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subset of data with 19,123 </a:t>
            </a:r>
            <a:r>
              <a:rPr lang="en"/>
              <a:t>documents 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00" y="128300"/>
            <a:ext cx="2523602" cy="18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075" y="1737125"/>
            <a:ext cx="6368725" cy="31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624" y="207200"/>
            <a:ext cx="1461202" cy="146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763500" y="3492000"/>
            <a:ext cx="2049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Accuracy: 0.716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1270000"/>
            <a:ext cx="2953512" cy="222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66325"/>
            <a:ext cx="8520600" cy="3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we have made efforts to address the concerns raised in the previous section, it is apparent that these challenges persist, albeit with reduced intensity</a:t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758225" y="15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{2EBB735C-3194-4204-B28C-72093A398155}</a:tableStyleId>
              </a:tblPr>
              <a:tblGrid>
                <a:gridCol w="1089650"/>
                <a:gridCol w="1089650"/>
                <a:gridCol w="1089650"/>
                <a:gridCol w="1089650"/>
                <a:gridCol w="1089650"/>
                <a:gridCol w="1089650"/>
                <a:gridCol w="1089650"/>
              </a:tblGrid>
              <a:tr h="7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Dictionary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Words in Vector(%)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Unique Vector(%)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75,600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32,400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524,682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406 (0.07%)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12,998 (12%)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Refined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13,386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5,737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179,966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526 (0.3%)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12,963 (68%)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900" y="209325"/>
            <a:ext cx="2095652" cy="117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word-to-vector representation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keyword extraction method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Employing even more keywords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Translation to english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to even more complicated cases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625" y="445025"/>
            <a:ext cx="3060276" cy="2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1842775"/>
            <a:ext cx="8520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0">
                <a:solidFill>
                  <a:srgbClr val="4C1130"/>
                </a:solidFill>
              </a:rPr>
              <a:t>Thank You</a:t>
            </a:r>
            <a:endParaRPr sz="70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25"/>
            <a:ext cx="685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LegalNLP, an emerging field, leveraging the advancements in language technology and NLP enhances legal processes.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AI-based Language Models, like Judgement Prediction, have recently been proposed for the legal sector.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 challenges persist in dealing with issues of hallucination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Models may pick up social biases from the training data.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000" y="1658750"/>
            <a:ext cx="1993299" cy="14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689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000">
                <a:solidFill>
                  <a:srgbClr val="0000FF"/>
                </a:solidFill>
              </a:rPr>
              <a:t>In-group bias in Indian Judiciary:</a:t>
            </a:r>
            <a:r>
              <a:rPr lang="en"/>
              <a:t> Analysis of a 5-million-case dataset from 7000 Indian district and subordinate courts (2010-2018) reveals almost negligible bias in criminal proceedings.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000">
                <a:solidFill>
                  <a:srgbClr val="0000FF"/>
                </a:solidFill>
              </a:rPr>
              <a:t>How ready are pre-trained abstractive models and llms for legal case judgement summarization?: </a:t>
            </a:r>
            <a:r>
              <a:rPr lang="en"/>
              <a:t>abstractive summarization models generally achieve slightly higher scores than extractive models, but are not yet ready for fully automatic deployment for case judgement summarization.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226" y="232650"/>
            <a:ext cx="2360827" cy="16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4.3 crore pending cases, primarily in district courts, the highest global record for case backlog.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model that predicts the outcome of bail requests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the results and find the scope for improvement.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methods and more parameters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925" y="214627"/>
            <a:ext cx="3205375" cy="13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tilized the concept of topic modeling for selecting a few keywords from a given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Augmented these with additional relevant terms to create a concise representation of the case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each case document is represented as a set of few keywords.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classifiers using these as input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the output of these classifiers to generate the best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the result and iterative improvements.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149" y="93275"/>
            <a:ext cx="1903150" cy="12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584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Hindi Legal Documents Corpus (HLDC)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912,568 r</a:t>
            </a:r>
            <a:r>
              <a:rPr lang="en"/>
              <a:t>aw documents in Hindi </a:t>
            </a:r>
            <a:r>
              <a:rPr lang="en"/>
              <a:t>from district courts of Uttar Pradesh </a:t>
            </a:r>
            <a:r>
              <a:rPr lang="en"/>
              <a:t>after OCR and NER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Segmented into facts-and-arguments and judge's opinion section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district, case number and bail decision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875" y="118525"/>
            <a:ext cx="2350800" cy="15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0" y="1266325"/>
            <a:ext cx="4098515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875" y="2046700"/>
            <a:ext cx="4537925" cy="17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using LDA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feature representation strategy that can enable interpretability in the later stages as well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Latent Dirichlet Allocation (LDA) is a topic modelling technique to extract latent topics in a document from a given text corpus using the idea that “a document is best described using a group of topics and topics are best described using a group of words”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 and soft clustering approach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25" y="236825"/>
            <a:ext cx="2683974" cy="150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Base Model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Pre-processing of the text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the LDA model with 85 categories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Assigning a dominant and a second dominant class to e</a:t>
            </a:r>
            <a:r>
              <a:rPr lang="en"/>
              <a:t>very document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3 and 2 words respectively from the documents relating to these topics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7 keywords(2 topics and 5 words) are representing a document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Decision Tree, Support Vector and Naive Bayes Classifiers using these as parameters and the bail decision as outcome.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424" y="95850"/>
            <a:ext cx="2500675" cy="15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