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08" r:id="rId2"/>
    <p:sldId id="537" r:id="rId3"/>
    <p:sldId id="600" r:id="rId4"/>
    <p:sldId id="538" r:id="rId5"/>
    <p:sldId id="518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635" r:id="rId14"/>
    <p:sldId id="602" r:id="rId15"/>
    <p:sldId id="589" r:id="rId16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 varScale="1">
        <p:scale>
          <a:sx n="75" d="100"/>
          <a:sy n="75" d="100"/>
        </p:scale>
        <p:origin x="1594" y="53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77B3A8-67C7-4473-9C1F-2BA18C2011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E134F7-90DD-4F1D-939E-74E2235546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F0B64970-62DD-4CCB-BE49-E6E4750AD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2F05AA2-C02A-41DD-8091-E72CDA86A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77" tIns="45784" rIns="91577" bIns="45784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3438" cy="3484563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399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95" tIns="45798" rIns="91595" bIns="45798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AB66-8BEC-4374-B582-654D4281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F4FC-889D-4209-8548-C1427F83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D285-3BD2-4F3B-BBAB-C04FC3DE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6FC5-CD46-443D-AF3B-EB208BB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EA3C-4E81-4614-B8B4-D60DFDC2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6C88-2B9E-4E1F-924E-B499BD4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AC3C-E6EB-4C75-9D16-CE1BFB8B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AD7E-CBEF-49AB-A4DD-E4595D3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2A53-3B60-466B-B1DF-038EAD1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35803-0B27-4F43-A185-3763EC4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A4356F-CD02-4726-A4AB-6FEC608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362CAB-4783-4D17-9D0F-38B6CF0F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836B-BBB1-49CD-806E-1ACF4971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71980-C1C8-4457-9F6A-96D532D2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DED4-8281-48BC-9DC3-53F66806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0355-5FEF-4FD5-BB07-08E8444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9272-297F-44FA-B478-6D02E40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30A7-4926-40A3-B3DC-AEB03245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1E5B-7ACA-4D12-B9E7-E8687F4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FC1F6-C458-46F6-B0BD-38DC3620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E49FB-57EF-466C-A8A9-2F28FBFC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90BEF-6253-4D72-8553-3D34C72D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D8E0-D346-419B-A9B5-A7B5A9C4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C7691-5F7E-46F5-A49D-15FBE797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D8DA-3FCD-4194-BB65-ED1ADB1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1DE60-975A-4778-9583-C8700479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6BDB-F234-47E6-A3EE-5A34D34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DA54-A986-4935-BD72-340598F0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136B6-70C4-4FD1-9FC9-C5CFEFAD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16EC6-558C-4173-89B4-4706DB97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8829-4BBA-4BC4-A745-E82BE7DD1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Data Mining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Classification: Basic Concepts and Techniques</a:t>
            </a:r>
            <a:endParaRPr lang="en-US" sz="2800" dirty="0">
              <a:cs typeface="+mj-cs"/>
            </a:endParaRP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017A54E0-3AFD-4279-BB59-91186E9B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49450"/>
            <a:ext cx="81534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Lecture Notes for Chapter 3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Introduction to Data Mining, 2</a:t>
            </a:r>
            <a:r>
              <a:rPr lang="en-US" altLang="en-US" sz="3200" b="0" baseline="30000"/>
              <a:t>nd</a:t>
            </a:r>
            <a:r>
              <a:rPr lang="en-US" altLang="en-US" sz="3200" b="0"/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/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/>
              <a:t>Tan, Steinbach, Karpatne, Kumar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grpSp>
        <p:nvGrpSpPr>
          <p:cNvPr id="4099" name="Group 7">
            <a:extLst>
              <a:ext uri="{FF2B5EF4-FFF2-40B4-BE49-F238E27FC236}">
                <a16:creationId xmlns:a16="http://schemas.microsoft.com/office/drawing/2014/main" id="{FA339C1D-8655-4C1E-BA2A-43370A6D923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4103" name="Rectangle 8">
              <a:extLst>
                <a:ext uri="{FF2B5EF4-FFF2-40B4-BE49-F238E27FC236}">
                  <a16:creationId xmlns:a16="http://schemas.microsoft.com/office/drawing/2014/main" id="{F3DCE9BF-8C6D-48E2-B368-2E45A8C2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104" name="Rectangle 9">
              <a:extLst>
                <a:ext uri="{FF2B5EF4-FFF2-40B4-BE49-F238E27FC236}">
                  <a16:creationId xmlns:a16="http://schemas.microsoft.com/office/drawing/2014/main" id="{53F9E187-85FC-45F6-940D-715D4E8A4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1050B-5B97-4A44-AE00-4839CE3932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96A76-0A06-4DED-8B91-B0EE654D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5DD6-4672-4F62-BD9E-D41CCA69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B5FB9-BC54-407B-B625-9BB964FB1D22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189845-0FAC-4C8A-9572-31A23A8A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6386" name="Line 3">
            <a:extLst>
              <a:ext uri="{FF2B5EF4-FFF2-40B4-BE49-F238E27FC236}">
                <a16:creationId xmlns:a16="http://schemas.microsoft.com/office/drawing/2014/main" id="{6654FDA8-72F4-4D9E-B29D-6F727DBF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44368EF9-2C0E-455C-A6F3-CCF08955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C631A44B-603B-4521-8C36-20C85C885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0DAFE3D3-63CA-44B4-AE2B-82F420AA5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3F74804A-7A96-4B96-87E2-09A4D26F6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AC8075D9-C9A2-48B5-BCB4-2D4791F51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FAB0D765-6F13-48B0-B577-41CBA063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E0C25DCC-6325-43C2-8087-9B8F569C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4" name="AutoShape 12">
            <a:extLst>
              <a:ext uri="{FF2B5EF4-FFF2-40B4-BE49-F238E27FC236}">
                <a16:creationId xmlns:a16="http://schemas.microsoft.com/office/drawing/2014/main" id="{468DE7B0-FDD7-42CC-ADC9-86D382BA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DABC81D7-2103-4EA9-9306-8BDB3DF0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6" name="AutoShape 14">
            <a:extLst>
              <a:ext uri="{FF2B5EF4-FFF2-40B4-BE49-F238E27FC236}">
                <a16:creationId xmlns:a16="http://schemas.microsoft.com/office/drawing/2014/main" id="{946D1A10-755F-4542-807A-00A40EE7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7" name="Text Box 15">
            <a:extLst>
              <a:ext uri="{FF2B5EF4-FFF2-40B4-BE49-F238E27FC236}">
                <a16:creationId xmlns:a16="http://schemas.microsoft.com/office/drawing/2014/main" id="{3070DA6E-BD1C-450C-99ED-2E2433E8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8" name="AutoShape 16">
            <a:extLst>
              <a:ext uri="{FF2B5EF4-FFF2-40B4-BE49-F238E27FC236}">
                <a16:creationId xmlns:a16="http://schemas.microsoft.com/office/drawing/2014/main" id="{7BA13988-E217-467B-BE7D-6D9BB058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9" name="Text Box 17">
            <a:extLst>
              <a:ext uri="{FF2B5EF4-FFF2-40B4-BE49-F238E27FC236}">
                <a16:creationId xmlns:a16="http://schemas.microsoft.com/office/drawing/2014/main" id="{88775961-4A12-4FE2-9D8F-C980F1D5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6400" name="AutoShape 18">
            <a:extLst>
              <a:ext uri="{FF2B5EF4-FFF2-40B4-BE49-F238E27FC236}">
                <a16:creationId xmlns:a16="http://schemas.microsoft.com/office/drawing/2014/main" id="{7C14FA3E-B966-49C0-9A59-A3B92583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FE456DF6-A29A-4A91-9FB7-8154021C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2" name="Text Box 20">
            <a:extLst>
              <a:ext uri="{FF2B5EF4-FFF2-40B4-BE49-F238E27FC236}">
                <a16:creationId xmlns:a16="http://schemas.microsoft.com/office/drawing/2014/main" id="{50D0CB85-8DB9-4236-B5F3-B701D980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3" name="Text Box 21">
            <a:extLst>
              <a:ext uri="{FF2B5EF4-FFF2-40B4-BE49-F238E27FC236}">
                <a16:creationId xmlns:a16="http://schemas.microsoft.com/office/drawing/2014/main" id="{58324734-18CC-406B-B866-BD7576D5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404" name="Text Box 22">
            <a:extLst>
              <a:ext uri="{FF2B5EF4-FFF2-40B4-BE49-F238E27FC236}">
                <a16:creationId xmlns:a16="http://schemas.microsoft.com/office/drawing/2014/main" id="{FC071BAD-0D75-4863-8163-D80876FC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0893316C-21F3-4B37-9942-0700AD30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6" name="Text Box 24">
            <a:extLst>
              <a:ext uri="{FF2B5EF4-FFF2-40B4-BE49-F238E27FC236}">
                <a16:creationId xmlns:a16="http://schemas.microsoft.com/office/drawing/2014/main" id="{0F440198-8C5F-40FD-949F-5DB9B4C7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D3E175E6-83AF-4B08-B14D-6BE5654C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6408" name="Object 26">
            <a:extLst>
              <a:ext uri="{FF2B5EF4-FFF2-40B4-BE49-F238E27FC236}">
                <a16:creationId xmlns:a16="http://schemas.microsoft.com/office/drawing/2014/main" id="{5AD7F2BF-2DD1-44E8-93CE-3F8CD9A91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Document" r:id="rId3" imgW="5054600" imgH="1600200" progId="Word.Document.8">
                  <p:embed/>
                </p:oleObj>
              </mc:Choice>
              <mc:Fallback>
                <p:oleObj name="Document" r:id="rId3" imgW="50546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>
            <a:extLst>
              <a:ext uri="{FF2B5EF4-FFF2-40B4-BE49-F238E27FC236}">
                <a16:creationId xmlns:a16="http://schemas.microsoft.com/office/drawing/2014/main" id="{5814FC83-E9AA-4A72-923A-B36CA112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9B60F30B-25F0-4E02-9205-9196E72DB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9">
            <a:extLst>
              <a:ext uri="{FF2B5EF4-FFF2-40B4-BE49-F238E27FC236}">
                <a16:creationId xmlns:a16="http://schemas.microsoft.com/office/drawing/2014/main" id="{782D7552-4A10-49EF-AA4E-FBC4DEE9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F8AD1-81E6-466A-A329-F412ABE3CB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B1CBD-DABB-4236-9028-F5951045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227FA-A692-4498-876D-E141937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0B55-7697-4C7B-89C2-F38D3ACF3205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F913686-F9A1-43CF-971D-57FD40452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7410" name="Line 3">
            <a:extLst>
              <a:ext uri="{FF2B5EF4-FFF2-40B4-BE49-F238E27FC236}">
                <a16:creationId xmlns:a16="http://schemas.microsoft.com/office/drawing/2014/main" id="{A5C44BA8-84B4-4329-B4FC-AA80BBE1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797895E3-BF9E-446D-9E4F-1641D1CBD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09581D5C-6807-48B8-AC2F-8E48F06FE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94B25752-DE6D-4333-B1E8-3A66014C1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2FC40FF1-CE46-4E85-B66E-8F5BD7489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E0AC857-653F-4E1C-A81F-4C632F7FE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31A188CD-F3E0-4270-BBA1-15965EB0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B088FB2D-4993-482E-92FF-F12075DE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8" name="AutoShape 12">
            <a:extLst>
              <a:ext uri="{FF2B5EF4-FFF2-40B4-BE49-F238E27FC236}">
                <a16:creationId xmlns:a16="http://schemas.microsoft.com/office/drawing/2014/main" id="{1F9C1CC1-F565-4255-996C-D3743FE57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956999A7-BB5C-470C-92AF-D68F154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0" name="AutoShape 14">
            <a:extLst>
              <a:ext uri="{FF2B5EF4-FFF2-40B4-BE49-F238E27FC236}">
                <a16:creationId xmlns:a16="http://schemas.microsoft.com/office/drawing/2014/main" id="{1C101A96-F92E-4F68-9D70-DADD2D5D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0376D1BD-C3DD-4253-AEEC-8937457BB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2" name="AutoShape 16">
            <a:extLst>
              <a:ext uri="{FF2B5EF4-FFF2-40B4-BE49-F238E27FC236}">
                <a16:creationId xmlns:a16="http://schemas.microsoft.com/office/drawing/2014/main" id="{B1823FFB-E289-4C8C-901F-55F3978A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3" name="Text Box 17">
            <a:extLst>
              <a:ext uri="{FF2B5EF4-FFF2-40B4-BE49-F238E27FC236}">
                <a16:creationId xmlns:a16="http://schemas.microsoft.com/office/drawing/2014/main" id="{953DB719-85F0-4BBA-B5BA-5D45B6EB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7424" name="AutoShape 18">
            <a:extLst>
              <a:ext uri="{FF2B5EF4-FFF2-40B4-BE49-F238E27FC236}">
                <a16:creationId xmlns:a16="http://schemas.microsoft.com/office/drawing/2014/main" id="{7837243C-859F-4CB3-9D4A-9F92C678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ED1B0FE0-BC53-4B69-A5F4-50CC2EDB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3B41FB1B-D4C9-4F5D-96D0-968FDC03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7" name="Text Box 21">
            <a:extLst>
              <a:ext uri="{FF2B5EF4-FFF2-40B4-BE49-F238E27FC236}">
                <a16:creationId xmlns:a16="http://schemas.microsoft.com/office/drawing/2014/main" id="{CA9CAFDA-E71A-4A2B-B9CD-37E59FFD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28" name="Text Box 22">
            <a:extLst>
              <a:ext uri="{FF2B5EF4-FFF2-40B4-BE49-F238E27FC236}">
                <a16:creationId xmlns:a16="http://schemas.microsoft.com/office/drawing/2014/main" id="{071D0BFD-351B-4C5C-84FD-11F209DC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7429" name="Text Box 23">
            <a:extLst>
              <a:ext uri="{FF2B5EF4-FFF2-40B4-BE49-F238E27FC236}">
                <a16:creationId xmlns:a16="http://schemas.microsoft.com/office/drawing/2014/main" id="{770EE8FE-0778-4053-9E39-C40CFA07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0" name="Text Box 24">
            <a:extLst>
              <a:ext uri="{FF2B5EF4-FFF2-40B4-BE49-F238E27FC236}">
                <a16:creationId xmlns:a16="http://schemas.microsoft.com/office/drawing/2014/main" id="{D2ABB308-17E1-4414-A45B-197C197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1" name="Text Box 25">
            <a:extLst>
              <a:ext uri="{FF2B5EF4-FFF2-40B4-BE49-F238E27FC236}">
                <a16:creationId xmlns:a16="http://schemas.microsoft.com/office/drawing/2014/main" id="{1E12C45D-75EC-4B1A-979F-6C12A5CE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7432" name="Object 26">
            <a:extLst>
              <a:ext uri="{FF2B5EF4-FFF2-40B4-BE49-F238E27FC236}">
                <a16:creationId xmlns:a16="http://schemas.microsoft.com/office/drawing/2014/main" id="{E020D34F-E07B-40D6-9CDD-CF254E264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Document" r:id="rId3" imgW="5270500" imgH="1562100" progId="Word.Document.8">
                  <p:embed/>
                </p:oleObj>
              </mc:Choice>
              <mc:Fallback>
                <p:oleObj name="Document" r:id="rId3" imgW="52705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>
            <a:extLst>
              <a:ext uri="{FF2B5EF4-FFF2-40B4-BE49-F238E27FC236}">
                <a16:creationId xmlns:a16="http://schemas.microsoft.com/office/drawing/2014/main" id="{99F29EE8-4751-46EC-8D7E-1F20D651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7434" name="Line 28">
            <a:extLst>
              <a:ext uri="{FF2B5EF4-FFF2-40B4-BE49-F238E27FC236}">
                <a16:creationId xmlns:a16="http://schemas.microsoft.com/office/drawing/2014/main" id="{A44AE565-601F-42D4-8DC6-15A8D7B2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9">
            <a:extLst>
              <a:ext uri="{FF2B5EF4-FFF2-40B4-BE49-F238E27FC236}">
                <a16:creationId xmlns:a16="http://schemas.microsoft.com/office/drawing/2014/main" id="{BCB815D9-B2C1-478F-9E33-19EA73F1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6F20-2D52-417B-962D-2AF9AB48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50F69-DABC-42AD-A475-F05F8074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B7A5-BE48-456C-9BAB-189A8197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51604-57D2-428E-A2A7-786F957DB7C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Document" r:id="rId3" imgW="5168900" imgH="1562100" progId="Word.Document.8">
                  <p:embed/>
                </p:oleObj>
              </mc:Choice>
              <mc:Fallback>
                <p:oleObj name="Document" r:id="rId3" imgW="51689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Assign Defaulted to “No”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87E7-DF44-467E-B58D-798AAF2680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333F7-16EE-41B7-9E81-67BCD0E6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Another Example of Decision Tree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9906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6764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514600" y="14478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276600" y="16002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6698DAD6-3D77-467B-9B25-8C319A0B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4BE82DD1-A94F-4E25-92A5-6965E39D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909B3E2-F753-48A3-ABCD-2CA9A293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DEFA638-F2F5-4DA8-89DA-01B1BDEAC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44CFBC32-A04C-440D-AC60-3ACF9811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4A84FDFF-8D34-45A9-BBF8-3DF8508B9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FA7BE591-E656-46A7-AB21-D8336C06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0351834D-3E07-4EBA-B7BC-8AD514D0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470150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ED864B38-EA30-4D31-93FE-C30F87CB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D4A93664-3825-4697-91DB-A563E3CF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813C5F42-E294-446D-BAB8-BA73EF3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E001673C-3D0D-4DCB-97C9-F20B1C27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32FD8B4D-7EAF-43C7-8868-ABB7F8C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1BA0B396-4C82-4AB2-8E99-F8625E89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3F642F6A-0ADF-426D-B50A-0C81EB2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22A43E7-0F42-4BB2-8EAE-965DAC3711E8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0A9EB9A3-7B80-418D-B376-4D6B9124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62F00DFC-95BD-4E87-A989-CCC523B5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40D1C44F-1F9B-4B0E-8B32-64FB395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B8D78E17-DE33-4689-B0BD-63B9D299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1593510F-7176-4511-AFEC-EFC4843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88158606-A214-4401-8606-A6E72D8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BA678096-4A0D-4AA2-87F4-0E63B436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97B3FA1-172C-466A-AD3E-F367AA04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" y="2071688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0831DD03-DCFC-45C6-A1DC-D2714BE10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688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8102B-9290-40B9-902F-8D9BF8BF9E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71193-677B-465D-9306-B0E03246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A83EC-A45F-4EC0-B522-0C8F3E6CD1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6D156-1546-4409-874D-F94E9E6D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ID3, C4.5, C5.0, J4.8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2971E-063A-421F-B81A-C5AE59EFEE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01513-7FDD-475C-98BB-CF2E6B47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Classification: Definition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D5E82030-C269-4E19-A3DA-C9DC83A3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Given a collection of records (training set )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Each record is by characterized by a tuple (</a:t>
            </a:r>
            <a:r>
              <a:rPr lang="en-US" b="1" i="1">
                <a:latin typeface="Times New Roman" charset="0"/>
              </a:rPr>
              <a:t>x</a:t>
            </a:r>
            <a:r>
              <a:rPr lang="en-US"/>
              <a:t>,</a:t>
            </a:r>
            <a:r>
              <a:rPr lang="en-US" i="1">
                <a:latin typeface="Times New Roman" charset="0"/>
              </a:rPr>
              <a:t>y</a:t>
            </a:r>
            <a:r>
              <a:rPr lang="en-US"/>
              <a:t>), where </a:t>
            </a:r>
            <a:r>
              <a:rPr lang="en-US" b="1" i="1">
                <a:latin typeface="Times New Roman" charset="0"/>
              </a:rPr>
              <a:t>x </a:t>
            </a:r>
            <a:r>
              <a:rPr lang="en-US"/>
              <a:t>is the attribute set and </a:t>
            </a:r>
            <a:r>
              <a:rPr lang="en-US" i="1">
                <a:latin typeface="Times New Roman" charset="0"/>
              </a:rPr>
              <a:t>y </a:t>
            </a:r>
            <a:r>
              <a:rPr lang="en-US"/>
              <a:t>is the class label</a:t>
            </a:r>
          </a:p>
          <a:p>
            <a:pPr lvl="2">
              <a:buFont typeface="Wingdings" charset="0"/>
              <a:buChar char="u"/>
              <a:defRPr/>
            </a:pPr>
            <a:r>
              <a:rPr lang="en-US"/>
              <a:t> </a:t>
            </a:r>
            <a:r>
              <a:rPr lang="en-US" b="1" i="1">
                <a:latin typeface="Times New Roman" charset="0"/>
              </a:rPr>
              <a:t>x</a:t>
            </a:r>
            <a:r>
              <a:rPr lang="en-US"/>
              <a:t>: attribute, predictor, independent variable, input</a:t>
            </a:r>
          </a:p>
          <a:p>
            <a:pPr lvl="2">
              <a:buFont typeface="Wingdings" charset="0"/>
              <a:buChar char="u"/>
              <a:defRPr/>
            </a:pPr>
            <a:r>
              <a:rPr lang="en-US"/>
              <a:t> </a:t>
            </a:r>
            <a:r>
              <a:rPr lang="en-US" i="1">
                <a:latin typeface="Times New Roman" charset="0"/>
              </a:rPr>
              <a:t>y</a:t>
            </a:r>
            <a:r>
              <a:rPr lang="en-US"/>
              <a:t>: class, response, dependent variable, output</a:t>
            </a:r>
          </a:p>
          <a:p>
            <a:pPr lvl="4">
              <a:defRPr/>
            </a:pPr>
            <a:endParaRPr lang="en-US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Task: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Learn a model that maps each attribute set </a:t>
            </a:r>
            <a:r>
              <a:rPr lang="en-US" b="1" i="1">
                <a:latin typeface="Times New Roman" charset="0"/>
              </a:rPr>
              <a:t>x </a:t>
            </a:r>
            <a:r>
              <a:rPr lang="en-US"/>
              <a:t>into one of the predefined class labels </a:t>
            </a:r>
            <a:r>
              <a:rPr lang="en-US" i="1">
                <a:latin typeface="Times New Roman" charset="0"/>
              </a:rPr>
              <a:t>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2A8E8-34E1-49C0-938E-437D52E252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C378C-EF0B-4ED7-A0AF-229AA7AD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CC57B6-09B2-4859-968C-2D315575F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Examples of Classification Task</a:t>
            </a:r>
          </a:p>
        </p:txBody>
      </p:sp>
      <p:graphicFrame>
        <p:nvGraphicFramePr>
          <p:cNvPr id="919591" name="Group 39">
            <a:extLst>
              <a:ext uri="{FF2B5EF4-FFF2-40B4-BE49-F238E27FC236}">
                <a16:creationId xmlns:a16="http://schemas.microsoft.com/office/drawing/2014/main" id="{6E0B2BA6-834C-4F37-B8FC-CF6FAE691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63841"/>
              </p:ext>
            </p:extLst>
          </p:nvPr>
        </p:nvGraphicFramePr>
        <p:xfrm>
          <a:off x="381000" y="1371600"/>
          <a:ext cx="8504238" cy="4648200"/>
        </p:xfrm>
        <a:graphic>
          <a:graphicData uri="http://schemas.openxmlformats.org/drawingml/2006/table">
            <a:tbl>
              <a:tblPr/>
              <a:tblGrid>
                <a:gridCol w="19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 set,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label,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Categorizing email messages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email message header and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spam or non-spam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Identifying tumor cells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x-rays or MRI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malignant or benign cells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Cataloging galaxies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telescope images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Elliptical, spiral, or irregular-shaped galaxies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82C37-694C-4D2C-A565-B598115FE6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2E2BE-B5DD-4502-BE18-A23C8912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13CD-EBD5-4896-8FD8-CA06C19F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A57BE-260D-4199-AF6E-D0261B79CD6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9304AC4-68D1-439E-9010-1939C98A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General Approach for Building Classification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3B2C6-096E-43D2-A54D-F01C3BBE5B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E8C20-5521-4B20-A564-301DA80F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AC17-B677-4A28-992C-AAE865F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303AC-9DAF-4A0A-8404-C373509D0818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24205-C6DD-4289-9A38-FEB9720E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72" y="1284111"/>
            <a:ext cx="52607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1FE5F76-0189-4571-9D7B-DC99E8170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 Techniques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CD4B3303-47A0-4367-91DB-339D26A43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Base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Decision Tree 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Rule-based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Nearest-neighbor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Naïve Bayes and Bayesian Belief Networks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Support Vector Machines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Neural Networks, Deep Neural Nets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Ensemble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Boosting, Bagging, Random Forests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BF689-0405-4689-8AA8-F20C260879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6BBBF-2958-40EF-A85A-062680F2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A6AB2-31A3-4DB3-940B-BE07E3D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A5596-71A0-4179-8254-834A517C85E5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362200" y="13716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124200" y="15240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82EAE677-E585-4156-876E-0290EF4F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77ED1CC4-49CF-4F79-A87A-9B45606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52BA86D1-67C3-433A-AACE-C464A5A1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A7BED808-9C10-478B-9B3B-A9AC1809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80E001A5-6780-480F-ABAA-39BF0043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8D54B519-3549-4FC6-A7BA-9E2644A64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069D5BD2-820C-412A-B6B0-62846A9D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C8FDB0A-874F-41DF-874F-3ED923F4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0756A9E-17D5-4C9B-B6F1-3D7F0D6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FD2811B5-DCF5-4B53-8300-1207982C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666E12E6-A47F-4131-8ACB-CDA366AA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59367DB1-AA95-409A-BAB9-E1B9AC75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70F9981D-6F2D-4A8A-AC4E-50B624AC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90EC9A02-70FF-437E-A083-E036EBC7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8C2D9E2E-C19E-4553-9C99-F6A57301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46D93ED2-48A5-41B8-A320-78D0FAD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FE82CFED-1B96-4755-A8B2-8B44720B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386C606-B31B-495F-8C24-07187CCC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77EC554D-F790-49A4-B9EE-AE54664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E28D3DC4-73ED-4E15-A5DD-6639DB19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BDBC937C-75A1-46F9-8781-4F718344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E0C44E44-8289-4C7B-9727-148BF58F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6F73CB7E-83CF-4740-B92C-00CFC599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F4E39710-1A80-4186-BA53-52E339F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D43A1C32-B52E-4411-9CA0-91161532E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7749B7FD-180C-42E4-B610-574E3B2A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44E44-FB63-46B6-833E-C93F7C5017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9C8D7-84F6-408D-8B34-C8AFD82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Document" r:id="rId3" imgW="5092700" imgH="1562100" progId="Word.Document.8">
                  <p:embed/>
                </p:oleObj>
              </mc:Choice>
              <mc:Fallback>
                <p:oleObj name="Document" r:id="rId3" imgW="50927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Start from the root of tree.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981C-5DEE-425C-BDF5-8C2167962D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53184-1496-48BB-825B-EAAE9CEA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Document" r:id="rId3" imgW="5232400" imgH="1562100" progId="Word.Document.8">
                  <p:embed/>
                </p:oleObj>
              </mc:Choice>
              <mc:Fallback>
                <p:oleObj name="Document" r:id="rId3" imgW="52324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EB539-80C1-4112-B74F-9A76F3E5A1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5426D-612B-431A-AE31-090551F8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500862-0B0F-4476-B043-EB69CCE76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5362" name="Line 3">
            <a:extLst>
              <a:ext uri="{FF2B5EF4-FFF2-40B4-BE49-F238E27FC236}">
                <a16:creationId xmlns:a16="http://schemas.microsoft.com/office/drawing/2014/main" id="{82A8ADAA-CCDA-4312-9E67-3455102DB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4EC4C0D6-BDF2-445C-87F4-1C40D009B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A42839C7-9CF1-4A02-8FB5-906617682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52DA3C68-DE02-434B-B10E-89F873817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6A5CACC0-3644-4FBC-9F83-1D723E133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8DA73204-53C6-4A30-B336-60FA1AF72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0E64B6E4-17B0-4AD3-91DF-291F8B5B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39DACC15-A05A-4C39-AA3A-DEDDF011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0" name="AutoShape 12">
            <a:extLst>
              <a:ext uri="{FF2B5EF4-FFF2-40B4-BE49-F238E27FC236}">
                <a16:creationId xmlns:a16="http://schemas.microsoft.com/office/drawing/2014/main" id="{C7EF50E1-1C39-48C8-95DF-1EF8FA8C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CA80B343-AAD0-4560-A866-299F90A7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2" name="AutoShape 14">
            <a:extLst>
              <a:ext uri="{FF2B5EF4-FFF2-40B4-BE49-F238E27FC236}">
                <a16:creationId xmlns:a16="http://schemas.microsoft.com/office/drawing/2014/main" id="{C8BBC06F-05D5-4849-976E-C7E6D780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30CCC176-FBB9-4FA4-98F9-4D645EF81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4" name="AutoShape 16">
            <a:extLst>
              <a:ext uri="{FF2B5EF4-FFF2-40B4-BE49-F238E27FC236}">
                <a16:creationId xmlns:a16="http://schemas.microsoft.com/office/drawing/2014/main" id="{DC143013-C6EB-4F90-BB6E-9CDE718F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5B9032FF-678A-498E-80BD-1480159E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5376" name="AutoShape 18">
            <a:extLst>
              <a:ext uri="{FF2B5EF4-FFF2-40B4-BE49-F238E27FC236}">
                <a16:creationId xmlns:a16="http://schemas.microsoft.com/office/drawing/2014/main" id="{3A744CE6-8BB1-4F67-AE18-36B692D6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7" name="Text Box 19">
            <a:extLst>
              <a:ext uri="{FF2B5EF4-FFF2-40B4-BE49-F238E27FC236}">
                <a16:creationId xmlns:a16="http://schemas.microsoft.com/office/drawing/2014/main" id="{5C64B847-705F-4B1C-9890-A1207D70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8" name="Text Box 20">
            <a:extLst>
              <a:ext uri="{FF2B5EF4-FFF2-40B4-BE49-F238E27FC236}">
                <a16:creationId xmlns:a16="http://schemas.microsoft.com/office/drawing/2014/main" id="{691A2651-5243-4D95-A246-DF3792B55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D43D4DD6-3792-4914-9435-6A7ABE61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380" name="Text Box 22">
            <a:extLst>
              <a:ext uri="{FF2B5EF4-FFF2-40B4-BE49-F238E27FC236}">
                <a16:creationId xmlns:a16="http://schemas.microsoft.com/office/drawing/2014/main" id="{18A9BCD1-0990-4A0E-8E08-E636B690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81" name="Text Box 23">
            <a:extLst>
              <a:ext uri="{FF2B5EF4-FFF2-40B4-BE49-F238E27FC236}">
                <a16:creationId xmlns:a16="http://schemas.microsoft.com/office/drawing/2014/main" id="{FA7D88B2-342B-43B6-B21B-1EDC7689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2" name="Text Box 24">
            <a:extLst>
              <a:ext uri="{FF2B5EF4-FFF2-40B4-BE49-F238E27FC236}">
                <a16:creationId xmlns:a16="http://schemas.microsoft.com/office/drawing/2014/main" id="{0B10F677-30F4-408E-82D7-9DA7A4F3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3" name="Text Box 25">
            <a:extLst>
              <a:ext uri="{FF2B5EF4-FFF2-40B4-BE49-F238E27FC236}">
                <a16:creationId xmlns:a16="http://schemas.microsoft.com/office/drawing/2014/main" id="{112A6B55-8DC1-4C86-8E9F-961BA729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5384" name="Object 26">
            <a:extLst>
              <a:ext uri="{FF2B5EF4-FFF2-40B4-BE49-F238E27FC236}">
                <a16:creationId xmlns:a16="http://schemas.microsoft.com/office/drawing/2014/main" id="{6CBCE12D-0A7E-461B-BAD9-7D9815A20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Document" r:id="rId3" imgW="5143500" imgH="1600200" progId="Word.Document.8">
                  <p:embed/>
                </p:oleObj>
              </mc:Choice>
              <mc:Fallback>
                <p:oleObj name="Document" r:id="rId3" imgW="51435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>
            <a:extLst>
              <a:ext uri="{FF2B5EF4-FFF2-40B4-BE49-F238E27FC236}">
                <a16:creationId xmlns:a16="http://schemas.microsoft.com/office/drawing/2014/main" id="{2F709821-A106-4BE4-99B7-AE604DE1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5386" name="Line 28">
            <a:extLst>
              <a:ext uri="{FF2B5EF4-FFF2-40B4-BE49-F238E27FC236}">
                <a16:creationId xmlns:a16="http://schemas.microsoft.com/office/drawing/2014/main" id="{A92EC166-4110-4F14-99E2-A753E9821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33">
            <a:extLst>
              <a:ext uri="{FF2B5EF4-FFF2-40B4-BE49-F238E27FC236}">
                <a16:creationId xmlns:a16="http://schemas.microsoft.com/office/drawing/2014/main" id="{D80BA117-04E5-4D25-8053-C681B78F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9FD10-0A33-4956-BDBE-AB42698458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AE56F-575B-4B90-8E9A-AFEB9177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0529-DB81-49F5-90C2-BC901E99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92193-6115-4B4C-A949-FD144E791A6E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647</TotalTime>
  <Pages>3</Pages>
  <Words>606</Words>
  <Application>Microsoft Office PowerPoint</Application>
  <PresentationFormat>On-screen Show (4:3)</PresentationFormat>
  <Paragraphs>226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Monotype Sorts</vt:lpstr>
      <vt:lpstr>Tahoma</vt:lpstr>
      <vt:lpstr>Times New Roman</vt:lpstr>
      <vt:lpstr>Wingdings</vt:lpstr>
      <vt:lpstr>LC.BRev.FY97</vt:lpstr>
      <vt:lpstr>Document</vt:lpstr>
      <vt:lpstr>Visio</vt:lpstr>
      <vt:lpstr>Data Mining  Classification: Basic Concepts and Techniques</vt:lpstr>
      <vt:lpstr>Classification: Definition</vt:lpstr>
      <vt:lpstr>Examples of Classification Task</vt:lpstr>
      <vt:lpstr>General Approach for Building Classification Model</vt:lpstr>
      <vt:lpstr>Classification Techniques</vt:lpstr>
      <vt:lpstr>Example of a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Another Example of Decision Tree</vt:lpstr>
      <vt:lpstr>Decision Tree Classification Task</vt:lpstr>
      <vt:lpstr>Decision Tree Induction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Özgür, Atilla</cp:lastModifiedBy>
  <cp:revision>75</cp:revision>
  <cp:lastPrinted>2019-08-23T17:53:06Z</cp:lastPrinted>
  <dcterms:created xsi:type="dcterms:W3CDTF">2018-02-14T20:41:00Z</dcterms:created>
  <dcterms:modified xsi:type="dcterms:W3CDTF">2021-11-09T13:10:56Z</dcterms:modified>
</cp:coreProperties>
</file>