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15" r:id="rId2"/>
    <p:sldId id="586" r:id="rId3"/>
    <p:sldId id="576" r:id="rId4"/>
    <p:sldId id="583" r:id="rId5"/>
    <p:sldId id="517" r:id="rId6"/>
    <p:sldId id="531" r:id="rId7"/>
    <p:sldId id="556" r:id="rId8"/>
    <p:sldId id="557" r:id="rId9"/>
    <p:sldId id="534" r:id="rId10"/>
    <p:sldId id="558" r:id="rId11"/>
    <p:sldId id="536" r:id="rId12"/>
    <p:sldId id="539" r:id="rId13"/>
    <p:sldId id="560" r:id="rId14"/>
    <p:sldId id="561" r:id="rId15"/>
    <p:sldId id="562" r:id="rId16"/>
    <p:sldId id="564" r:id="rId17"/>
    <p:sldId id="565" r:id="rId18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8" autoAdjust="0"/>
    <p:restoredTop sz="94537" autoAdjust="0"/>
  </p:normalViewPr>
  <p:slideViewPr>
    <p:cSldViewPr>
      <p:cViewPr varScale="1">
        <p:scale>
          <a:sx n="75" d="100"/>
          <a:sy n="75" d="100"/>
        </p:scale>
        <p:origin x="1445" y="5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F8A0DCA-A24E-4B38-BDE4-F7F837B319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01" tIns="47952" rIns="95901" bIns="47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EBAA231-AB97-456F-843D-09B7545C2A4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91050" cy="3443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C699FB14-F579-468E-8C9B-E417550D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5325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728E09C1-0672-4FEF-B0D4-8D2A79CF2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49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15" tIns="45354" rIns="90715" bIns="45354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928B569-9AA5-4870-A77D-0D74CD4E1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05338" cy="3455987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6F321A0-B158-48CD-96AD-E75DDB46C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8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34" tIns="45367" rIns="90734" bIns="4536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FEDFAF2-D14D-4A3D-8D7E-16ADCF3C8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05338" cy="3455987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1B99D64-463E-46D4-B4A2-1D7153DEA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8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34" tIns="45367" rIns="90734" bIns="4536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C699FB14-F579-468E-8C9B-E417550D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5325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728E09C1-0672-4FEF-B0D4-8D2A79CF2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49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15" tIns="45354" rIns="90715" bIns="45354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A7A7B54-4DC5-4E80-A99C-AA029F137E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7623346-6731-4450-99A5-0302BAD92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95874" tIns="47939" rIns="95874" bIns="47939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104C0BD-4AE4-4E8A-9FA7-1EA23C6E2883}"/>
              </a:ext>
            </a:extLst>
          </p:cNvPr>
          <p:cNvSpPr txBox="1">
            <a:spLocks noGrp="1"/>
          </p:cNvSpPr>
          <p:nvPr/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5" tIns="45393" rIns="90785" bIns="45393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3E86E9-1C2A-455D-ACAD-D24058B87AE0}" type="slidenum">
              <a:rPr lang="en-US" altLang="en-US" b="0">
                <a:cs typeface="Arial" panose="020B0604020202020204" pitchFamily="34" charset="0"/>
              </a:rPr>
              <a:pPr eaLnBrk="1" hangingPunct="1"/>
              <a:t>3</a:t>
            </a:fld>
            <a:endParaRPr lang="en-US" altLang="en-US" b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C4862368-9591-42C8-BADD-47C207ED86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51B5434-DE5C-401C-A762-59A2BCEC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3A1CFB0-9753-4876-BFE0-1C7797FF45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5987"/>
          </a:xfrm>
          <a:solidFill>
            <a:srgbClr val="FFFFFF"/>
          </a:solidFill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9E16533-DEB5-46E0-A2C6-C0DF6FB5F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8138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42" tIns="45370" rIns="90742" bIns="4537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8DCEB33-68FC-4550-9885-59B78A57E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5987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E13C376-8525-4F4E-B261-0849046E8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8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30" tIns="45361" rIns="90730" bIns="45361"/>
          <a:lstStyle/>
          <a:p>
            <a:pPr defTabSz="908050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9C56E68-8DB4-4E07-9582-0090E126F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05338" cy="3455987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C56C27C-E5A8-4463-A992-51C78E078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8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21" tIns="45360" rIns="90721" bIns="45360"/>
          <a:lstStyle/>
          <a:p>
            <a:pPr defTabSz="908050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C8F6DE3-B78C-4FDE-A943-C17870162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05338" cy="3455987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2778F17-29F2-4773-BE0C-B5B38A62E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8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34" tIns="45367" rIns="90734" bIns="4536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0A0525-7443-4ED1-9F2A-9B97FF791B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5987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7B656E9-41BC-4991-B8D4-9F180DAC7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8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2" tIns="45370" rIns="90742" bIns="4537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22B01FC6-699F-49B7-8F9C-25701234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3117957-4102-4152-9511-6A2D845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B761CE8-5ACF-4086-B319-DF28CF61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123DC-DFBA-4B53-859F-D576C850A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8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AD772FD-3338-4EDA-AD8B-5BF72CD2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9F2BB22-BFF5-4FB2-B7D4-11CF281F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227B879-3707-4624-A2EA-7AA1989D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B62A1-22B8-42FD-9E04-8138F77E95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03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71E59568-71B5-40E4-820C-9A24BD1C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78E8C8-960B-4B8D-8F0A-66346630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4559B14-3CDC-4C94-A4A1-C6E75B4B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B7742-315A-4223-A578-4A01A42EE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74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5EC695CA-D314-40D9-A89D-EB35F49A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DD70CF-0016-4814-B9EA-199B604C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A0872A6-FCE4-442D-974F-9A0EF495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7EB2A-6236-4A15-9E28-8DA517D22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515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02A3E25-37E2-4EBF-AA00-20427AD6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D181E6C-6CD9-453F-9DFC-071F945A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8EC058AC-8AA5-4208-8257-0025469E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23DAB-C2B0-4648-82BD-93DD305D8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4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011C0F4-A3D7-43F1-BAEF-9F4DBE6C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8583683-79E4-4784-ABE4-70446FD5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FA437EA-A9A6-4B5C-B95E-437257CE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64E48-8EBF-45D4-86A6-5BE6085358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6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EE064036-A042-4113-975C-D76A3649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B147E8E-F86A-4774-8D73-6FE3C77D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4EEA2EB-317C-4B1E-B1C8-0E0FC2C8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D179D-0692-4F36-8F87-24A7D81E41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6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A7971844-4CB4-4ECB-9E1C-A3DF3AF7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C8536-041E-402E-A442-25C4A80B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44090ABC-BA65-4379-91B6-854FBE19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406F3-FDF8-41E1-AD13-82948F2FC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4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59B0-126F-4BFF-B699-BE2C6911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6A513-321A-4EA0-AE52-91FAD8FD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8DDFD-33AF-4D51-A783-6BF653E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0B3D3-437E-4EF5-8B9B-4613008D4C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4A136CB0-DB4A-456D-8188-F5395553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1944C8-6F59-4CE6-91A8-8DE1B11B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BD66B6DA-5BBB-4267-A1CA-1AB7006C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62368-7041-4862-85B1-46B2CE2296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1CC76518-94F5-430B-8269-487369ED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1D03084-C5B2-4825-80A0-9C8CF8CD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60C2E84D-775D-40F9-AF46-5C2567F4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C5D0A-68C6-4F5E-8CA4-09CFA6B2E2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85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560DB81E-E90B-415B-8CEB-3AD41C91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8A6511-7667-462C-AB86-CB62951B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7A10B0C-2780-4D92-A33E-15513B7C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E8911-AB9F-4C99-AEC6-0A0FC62501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9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E2E6433-A668-4571-8366-99B3FC5B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44604E-C32E-4096-B1BF-25ADE7A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4170D21-281D-43C0-9E15-4498BD3C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9B355-62F4-4B95-9A45-052A9753D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D03D88-203D-4D90-A5F8-3075BB602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337DF7-7AE7-4A85-9AB5-C07543178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79A345F1-6B59-44A5-A4AB-70C24FF0D8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BD383B36-B313-4AA9-9734-0C1E41612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D2E097D8-70EE-4739-BF27-511BF22A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AA8FC-8B9A-4F89-B53E-DA8A78061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2BAC-A326-4F1C-931E-786ECA143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3D021-AF87-4F25-983B-0FADEE54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E630134-C3B3-4B59-A84B-52E65CCBE6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8.gi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jpeg"/><Relationship Id="rId12" Type="http://schemas.openxmlformats.org/officeDocument/2006/relationships/image" Target="../media/image7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2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3.jpeg"/><Relationship Id="rId9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D4B4E482-64A6-49FD-B0F9-49F701E10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/>
          <a:lstStyle/>
          <a:p>
            <a:pPr algn="ctr"/>
            <a:r>
              <a:rPr lang="en-US" altLang="en-US" dirty="0"/>
              <a:t>Data Mining and Machine Learning: Introduction</a:t>
            </a: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23794AE8-7F0B-44B0-8DCA-F4F17DB6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48097"/>
            <a:ext cx="8153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sp>
        <p:nvSpPr>
          <p:cNvPr id="3076" name="Slide Number Placeholder 6">
            <a:extLst>
              <a:ext uri="{FF2B5EF4-FFF2-40B4-BE49-F238E27FC236}">
                <a16:creationId xmlns:a16="http://schemas.microsoft.com/office/drawing/2014/main" id="{07D6713F-E355-468F-B722-773F596B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117A7A0-6EFA-49E2-9643-E6DCA302B19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08DEB-201A-426A-B6F5-A7BA7013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667C-05BF-40C7-8AC6-AD630088E1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2021-11-09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B6E5263C-8CC4-4BAA-8CAA-3C4A43480C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6477000" cy="5410200"/>
          </a:xfrm>
        </p:spPr>
        <p:txBody>
          <a:bodyPr/>
          <a:lstStyle/>
          <a:p>
            <a:pPr marL="1828800" lvl="4" indent="0">
              <a:lnSpc>
                <a:spcPct val="80000"/>
              </a:lnSpc>
              <a:buFontTx/>
              <a:buNone/>
              <a:defRPr/>
            </a:pPr>
            <a:endParaRPr lang="en-US" altLang="en-US" dirty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r>
              <a:rPr lang="en-US" altLang="en-US" sz="2000" dirty="0"/>
              <a:t>Classifying credit card transactions </a:t>
            </a:r>
            <a:br>
              <a:rPr lang="en-US" altLang="en-US" sz="2000" dirty="0"/>
            </a:br>
            <a:r>
              <a:rPr lang="en-US" altLang="en-US" sz="2000" dirty="0"/>
              <a:t>as legitimate or fraudulent</a:t>
            </a:r>
          </a:p>
          <a:p>
            <a:pPr lvl="4">
              <a:lnSpc>
                <a:spcPct val="80000"/>
              </a:lnSpc>
              <a:defRPr/>
            </a:pPr>
            <a:endParaRPr lang="en-US" altLang="en-US" dirty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r>
              <a:rPr lang="en-US" altLang="en-US" sz="2000" dirty="0"/>
              <a:t>Classifying land covers (water bodies, urban areas, forests, etc.) using satellite data</a:t>
            </a:r>
          </a:p>
          <a:p>
            <a:pPr lvl="4">
              <a:lnSpc>
                <a:spcPct val="80000"/>
              </a:lnSpc>
              <a:defRPr/>
            </a:pPr>
            <a:endParaRPr lang="en-US" altLang="en-US" dirty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r>
              <a:rPr lang="en-US" altLang="en-US" sz="2000" dirty="0"/>
              <a:t>Categorizing news stories as finance, </a:t>
            </a:r>
            <a:br>
              <a:rPr lang="en-US" altLang="en-US" sz="2000" dirty="0"/>
            </a:br>
            <a:r>
              <a:rPr lang="en-US" altLang="en-US" sz="2000" dirty="0"/>
              <a:t>weather, entertainment, sports, etc</a:t>
            </a:r>
          </a:p>
          <a:p>
            <a:pPr marL="342900" indent="-342900">
              <a:lnSpc>
                <a:spcPct val="80000"/>
              </a:lnSpc>
              <a:buFont typeface="Monotype Sorts"/>
              <a:buNone/>
              <a:defRPr/>
            </a:pPr>
            <a:endParaRPr lang="en-US" altLang="en-US" sz="2000" dirty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r>
              <a:rPr lang="en-US" altLang="en-US" sz="2000" dirty="0"/>
              <a:t>Identifying intruders in the cyberspace</a:t>
            </a:r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endParaRPr lang="en-US" altLang="en-US" sz="2000" dirty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r>
              <a:rPr lang="en-US" altLang="en-US" sz="2000" dirty="0"/>
              <a:t>Predicting tumor cells as benign or malignant</a:t>
            </a:r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endParaRPr lang="en-US" altLang="en-US" sz="2000" dirty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r>
              <a:rPr lang="en-US" altLang="en-US" sz="2000" dirty="0"/>
              <a:t>Classifying secondary structures of protein </a:t>
            </a:r>
            <a:br>
              <a:rPr lang="en-US" altLang="en-US" sz="2000" dirty="0"/>
            </a:br>
            <a:r>
              <a:rPr lang="en-US" altLang="en-US" sz="2000" dirty="0"/>
              <a:t>as alpha-helix, beta-sheet, or random  coil</a:t>
            </a:r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endParaRPr lang="en-US" altLang="en-US" sz="1800" dirty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endParaRPr lang="en-US" altLang="en-US" sz="1800" dirty="0"/>
          </a:p>
        </p:txBody>
      </p:sp>
      <p:grpSp>
        <p:nvGrpSpPr>
          <p:cNvPr id="25603" name="Group 4">
            <a:extLst>
              <a:ext uri="{FF2B5EF4-FFF2-40B4-BE49-F238E27FC236}">
                <a16:creationId xmlns:a16="http://schemas.microsoft.com/office/drawing/2014/main" id="{F7CECC4B-FCE3-4E0C-AAFC-BFCBA63C1BB9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143000"/>
            <a:ext cx="2057400" cy="1417638"/>
            <a:chOff x="3360" y="768"/>
            <a:chExt cx="1296" cy="893"/>
          </a:xfrm>
        </p:grpSpPr>
        <p:pic>
          <p:nvPicPr>
            <p:cNvPr id="25610" name="Picture 5" descr="story-3dimensional-2">
              <a:extLst>
                <a:ext uri="{FF2B5EF4-FFF2-40B4-BE49-F238E27FC236}">
                  <a16:creationId xmlns:a16="http://schemas.microsoft.com/office/drawing/2014/main" id="{8E47B39C-1CE7-4D4B-8B7C-9AD2C2921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768"/>
              <a:ext cx="1238" cy="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611" name="Object 6">
              <a:extLst>
                <a:ext uri="{FF2B5EF4-FFF2-40B4-BE49-F238E27FC236}">
                  <a16:creationId xmlns:a16="http://schemas.microsoft.com/office/drawing/2014/main" id="{B0392E80-20BA-4A95-A29A-2F2AB40DD8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0" y="1155"/>
            <a:ext cx="43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9" name="VISIO" r:id="rId4" imgW="617220" imgH="615696" progId="Visio.Drawing.6">
                    <p:embed/>
                  </p:oleObj>
                </mc:Choice>
                <mc:Fallback>
                  <p:oleObj name="VISIO" r:id="rId4" imgW="617220" imgH="615696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155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7">
              <a:extLst>
                <a:ext uri="{FF2B5EF4-FFF2-40B4-BE49-F238E27FC236}">
                  <a16:creationId xmlns:a16="http://schemas.microsoft.com/office/drawing/2014/main" id="{3F49EA0B-61D8-4AAE-A23B-AB65574CA7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912"/>
            <a:ext cx="43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0" name="VISIO" r:id="rId6" imgW="806196" imgH="662940" progId="Visio.Drawing.6">
                    <p:embed/>
                  </p:oleObj>
                </mc:Choice>
                <mc:Fallback>
                  <p:oleObj name="VISIO" r:id="rId6" imgW="806196" imgH="662940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912"/>
                          <a:ext cx="432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4" name="Rectangle 9">
            <a:extLst>
              <a:ext uri="{FF2B5EF4-FFF2-40B4-BE49-F238E27FC236}">
                <a16:creationId xmlns:a16="http://schemas.microsoft.com/office/drawing/2014/main" id="{C9DAC8F8-7AB8-4883-B872-3FF2D72A0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Classification Task</a:t>
            </a:r>
          </a:p>
        </p:txBody>
      </p:sp>
      <p:sp>
        <p:nvSpPr>
          <p:cNvPr id="25605" name="Slide Number Placeholder 11">
            <a:extLst>
              <a:ext uri="{FF2B5EF4-FFF2-40B4-BE49-F238E27FC236}">
                <a16:creationId xmlns:a16="http://schemas.microsoft.com/office/drawing/2014/main" id="{BD0000CB-091F-4575-88F4-15118758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372CC1-7CD7-49CD-9A09-57EDC69B49E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A7CC8F-DDB4-47FA-88A9-5F9EB414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pic>
        <p:nvPicPr>
          <p:cNvPr id="25607" name="Picture 8" descr="http://biomasshub.com/wp-content/uploads/2010/03/ILUC1.jpg">
            <a:extLst>
              <a:ext uri="{FF2B5EF4-FFF2-40B4-BE49-F238E27FC236}">
                <a16:creationId xmlns:a16="http://schemas.microsoft.com/office/drawing/2014/main" id="{C2C6F17D-1029-41CD-A093-31D7A8002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2963863"/>
            <a:ext cx="21748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 descr="pro">
            <a:extLst>
              <a:ext uri="{FF2B5EF4-FFF2-40B4-BE49-F238E27FC236}">
                <a16:creationId xmlns:a16="http://schemas.microsoft.com/office/drawing/2014/main" id="{743DCF8F-16F6-4CE2-BED7-BBAFFB9666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8638" y="4648200"/>
            <a:ext cx="1490662" cy="1914525"/>
          </a:xfrm>
          <a:noFill/>
        </p:spPr>
      </p:pic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38731D84-610F-4DED-98F9-FCD0D7E908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F96EFD-ACEA-465D-AA99-8C3442D91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Classification: Application 1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BAC08B1-9A9E-4F0D-A8E6-79720AFAE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17195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/>
              <a:t>Fraud Detection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b="1"/>
              <a:t>Goal:</a:t>
            </a:r>
            <a:r>
              <a:rPr lang="en-US" altLang="en-US" sz="2400"/>
              <a:t> Predict fraudulent cases in credit card transactions.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b="1"/>
              <a:t>Approach:</a:t>
            </a:r>
          </a:p>
          <a:p>
            <a:pPr marL="1206500" lvl="2" indent="-292100">
              <a:lnSpc>
                <a:spcPct val="90000"/>
              </a:lnSpc>
            </a:pPr>
            <a:r>
              <a:rPr lang="en-US" altLang="en-US"/>
              <a:t>Use credit card transactions and the information on its account-holder as attributes.</a:t>
            </a:r>
          </a:p>
          <a:p>
            <a:pPr lvl="3">
              <a:lnSpc>
                <a:spcPct val="90000"/>
              </a:lnSpc>
            </a:pPr>
            <a:r>
              <a:rPr lang="en-US" altLang="en-US" sz="2400"/>
              <a:t>When does a customer buy, what does he buy, how often he pays on time, etc</a:t>
            </a:r>
          </a:p>
          <a:p>
            <a:pPr marL="1206500" lvl="2" indent="-292100">
              <a:lnSpc>
                <a:spcPct val="90000"/>
              </a:lnSpc>
            </a:pPr>
            <a:r>
              <a:rPr lang="en-US" altLang="en-US"/>
              <a:t>Label past transactions as fraud or fair transactions. This forms the class attribute.</a:t>
            </a:r>
          </a:p>
          <a:p>
            <a:pPr marL="1206500" lvl="2" indent="-292100">
              <a:lnSpc>
                <a:spcPct val="90000"/>
              </a:lnSpc>
            </a:pPr>
            <a:r>
              <a:rPr lang="en-US" altLang="en-US"/>
              <a:t>Learn a model for the class of the transactions.</a:t>
            </a:r>
          </a:p>
          <a:p>
            <a:pPr marL="1206500" lvl="2" indent="-292100">
              <a:lnSpc>
                <a:spcPct val="90000"/>
              </a:lnSpc>
            </a:pPr>
            <a:r>
              <a:rPr lang="en-US" altLang="en-US"/>
              <a:t>Use this model to detect fraud by observing credit card transactions on an account.</a:t>
            </a:r>
          </a:p>
        </p:txBody>
      </p:sp>
      <p:sp>
        <p:nvSpPr>
          <p:cNvPr id="26628" name="Slide Number Placeholder 6">
            <a:extLst>
              <a:ext uri="{FF2B5EF4-FFF2-40B4-BE49-F238E27FC236}">
                <a16:creationId xmlns:a16="http://schemas.microsoft.com/office/drawing/2014/main" id="{FF4E6C67-AB49-43EE-BF7D-2D6F6294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F4CA77F-E6E5-4241-918E-E739DFB6255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30F5A-AE1D-496D-B0FC-B7D6EB86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26D04AA-9BBC-4828-85C6-E401465E19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EE6216C-EB2A-40B9-BBBF-31EBB7BCF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Classifying Galaxies</a:t>
            </a:r>
          </a:p>
        </p:txBody>
      </p:sp>
      <p:pic>
        <p:nvPicPr>
          <p:cNvPr id="30723" name="Picture 3" descr="early">
            <a:extLst>
              <a:ext uri="{FF2B5EF4-FFF2-40B4-BE49-F238E27FC236}">
                <a16:creationId xmlns:a16="http://schemas.microsoft.com/office/drawing/2014/main" id="{413194C2-0F34-499E-9B3F-B17C85B7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25908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intermediate">
            <a:extLst>
              <a:ext uri="{FF2B5EF4-FFF2-40B4-BE49-F238E27FC236}">
                <a16:creationId xmlns:a16="http://schemas.microsoft.com/office/drawing/2014/main" id="{78ECCB42-15DC-4A5D-9314-14430B955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2590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 descr="late">
            <a:extLst>
              <a:ext uri="{FF2B5EF4-FFF2-40B4-BE49-F238E27FC236}">
                <a16:creationId xmlns:a16="http://schemas.microsoft.com/office/drawing/2014/main" id="{A8567D98-4BA7-47AF-8D51-093E9CCD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98925"/>
            <a:ext cx="264318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6">
            <a:extLst>
              <a:ext uri="{FF2B5EF4-FFF2-40B4-BE49-F238E27FC236}">
                <a16:creationId xmlns:a16="http://schemas.microsoft.com/office/drawing/2014/main" id="{433232C9-B8DB-43A7-913F-C2A911850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7640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1"/>
              <a:t>Early</a:t>
            </a:r>
            <a:endParaRPr lang="en-US" altLang="en-US"/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DA4D1D9D-9634-486E-849A-FB7E153D7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1"/>
              <a:t>Intermediate</a:t>
            </a:r>
            <a:endParaRPr lang="en-US" altLang="en-US" sz="2400" i="1"/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7001A58D-0FC4-48DF-870D-A1FB36003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7338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1"/>
              <a:t>Late</a:t>
            </a:r>
            <a:endParaRPr lang="en-US" altLang="en-US"/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30B7E856-7A29-4A20-AAD3-4B0AA36C7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398621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173038" indent="-173038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Data Size: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>
                <a:latin typeface="Tahoma" panose="020B0604030504040204" pitchFamily="34" charset="0"/>
              </a:rPr>
              <a:t>72 million stars, 20 million galaxies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>
                <a:latin typeface="Tahoma" panose="020B0604030504040204" pitchFamily="34" charset="0"/>
              </a:rPr>
              <a:t>Object Catalog: 9 GB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>
                <a:latin typeface="Tahoma" panose="020B0604030504040204" pitchFamily="34" charset="0"/>
              </a:rPr>
              <a:t>Image Database: 150 GB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1B0E4D60-1406-42F5-8AFC-59FD86D97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76400"/>
            <a:ext cx="25161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Class: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>
                <a:latin typeface="Tahoma" panose="020B0604030504040204" pitchFamily="34" charset="0"/>
              </a:rPr>
              <a:t>Stages of Formation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DC0DF90B-6F07-403C-9EB1-C4FE84884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1671638"/>
            <a:ext cx="289083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Attributes: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>
                <a:latin typeface="Tahoma" panose="020B0604030504040204" pitchFamily="34" charset="0"/>
              </a:rPr>
              <a:t>Image features,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>
                <a:latin typeface="Tahoma" panose="020B0604030504040204" pitchFamily="34" charset="0"/>
              </a:rPr>
              <a:t>Characteristics of light waves received, etc.</a:t>
            </a: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81112340-EEE2-4BC5-8D49-CE8542D46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2744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Courtesy: http://aps.umn.edu</a:t>
            </a:r>
          </a:p>
        </p:txBody>
      </p:sp>
      <p:sp>
        <p:nvSpPr>
          <p:cNvPr id="30733" name="Slide Number Placeholder 15">
            <a:extLst>
              <a:ext uri="{FF2B5EF4-FFF2-40B4-BE49-F238E27FC236}">
                <a16:creationId xmlns:a16="http://schemas.microsoft.com/office/drawing/2014/main" id="{2F1F3861-B258-4517-814D-8AF26538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B2533AF-B055-4DF0-A680-1B429A057E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A429989-6AF5-45FA-89D4-FE0206BF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7D6F5E7F-EC3B-4633-AE62-E1335B06B2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7B1F235-9A10-46AD-88A5-AABDE8662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1563646-BAC5-4AD9-9A51-41DEA1EE2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286250"/>
          </a:xfrm>
        </p:spPr>
        <p:txBody>
          <a:bodyPr/>
          <a:lstStyle/>
          <a:p>
            <a:pPr marL="342900" indent="-342900"/>
            <a:r>
              <a:rPr lang="en-US" altLang="en-US" sz="2400"/>
              <a:t>Predict a value of a given continuous valued variable based on the values of other variables, assuming a linear or nonlinear model of dependency.</a:t>
            </a:r>
          </a:p>
          <a:p>
            <a:pPr marL="342900" indent="-342900"/>
            <a:r>
              <a:rPr lang="en-US" altLang="en-US" sz="2400"/>
              <a:t>Extensively studied in statistics, neural network fields.</a:t>
            </a:r>
          </a:p>
          <a:p>
            <a:pPr marL="342900" indent="-342900"/>
            <a:r>
              <a:rPr lang="en-US" altLang="en-US" sz="2400"/>
              <a:t>Examples:</a:t>
            </a:r>
          </a:p>
          <a:p>
            <a:pPr marL="742950" lvl="1" indent="-285750"/>
            <a:r>
              <a:rPr lang="en-US" altLang="en-US" sz="2400"/>
              <a:t>Predicting sales amounts of new product based on advetising expenditure.</a:t>
            </a:r>
          </a:p>
          <a:p>
            <a:pPr marL="742950" lvl="1" indent="-285750"/>
            <a:r>
              <a:rPr lang="en-US" altLang="en-US" sz="2400"/>
              <a:t>Predicting wind velocities as a function of temperature, humidity, air pressure, etc.</a:t>
            </a:r>
          </a:p>
          <a:p>
            <a:pPr marL="742950" lvl="1" indent="-285750"/>
            <a:r>
              <a:rPr lang="en-US" altLang="en-US" sz="2400"/>
              <a:t>Time series prediction of stock market indices.</a:t>
            </a:r>
            <a:endParaRPr lang="en-US" altLang="en-US" sz="3200"/>
          </a:p>
        </p:txBody>
      </p:sp>
      <p:sp>
        <p:nvSpPr>
          <p:cNvPr id="31748" name="Slide Number Placeholder 6">
            <a:extLst>
              <a:ext uri="{FF2B5EF4-FFF2-40B4-BE49-F238E27FC236}">
                <a16:creationId xmlns:a16="http://schemas.microsoft.com/office/drawing/2014/main" id="{7BFBA043-6FB8-4C20-B89B-BF6067CB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E2197DB-211E-4863-B7C7-DC713368038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1F63A-8650-4444-ACA9-74AF0C8D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7CDA028E-6BDF-41E5-9247-D4DA4E9A77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21D2E1BF-595A-4356-BFCD-C9DEC8252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09800"/>
          </a:xfrm>
        </p:spPr>
        <p:txBody>
          <a:bodyPr/>
          <a:lstStyle/>
          <a:p>
            <a:pPr marL="342900" indent="-342900"/>
            <a:r>
              <a:rPr lang="en-US" altLang="en-US" sz="2400"/>
              <a:t>Finding groups of objects such that the objects in a group will be similar (or related) to one another and different from (or unrelated to) the objects in other groups</a:t>
            </a:r>
          </a:p>
          <a:p>
            <a:pPr marL="342900" indent="-342900"/>
            <a:endParaRPr lang="en-US" altLang="en-US" sz="2400"/>
          </a:p>
        </p:txBody>
      </p:sp>
      <p:grpSp>
        <p:nvGrpSpPr>
          <p:cNvPr id="33795" name="Group 4">
            <a:extLst>
              <a:ext uri="{FF2B5EF4-FFF2-40B4-BE49-F238E27FC236}">
                <a16:creationId xmlns:a16="http://schemas.microsoft.com/office/drawing/2014/main" id="{20990101-F45F-40FA-A168-9A42F12D743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3810" name="Line 5">
              <a:extLst>
                <a:ext uri="{FF2B5EF4-FFF2-40B4-BE49-F238E27FC236}">
                  <a16:creationId xmlns:a16="http://schemas.microsoft.com/office/drawing/2014/main" id="{75C58A0E-66A3-45C0-BE5A-D82C69B02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6">
              <a:extLst>
                <a:ext uri="{FF2B5EF4-FFF2-40B4-BE49-F238E27FC236}">
                  <a16:creationId xmlns:a16="http://schemas.microsoft.com/office/drawing/2014/main" id="{205278EC-EB1A-4E27-826F-68EBE023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Freeform 7">
              <a:extLst>
                <a:ext uri="{FF2B5EF4-FFF2-40B4-BE49-F238E27FC236}">
                  <a16:creationId xmlns:a16="http://schemas.microsoft.com/office/drawing/2014/main" id="{526B1EA7-CE56-486E-9C50-55FEB7FD1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AutoShape 8">
              <a:extLst>
                <a:ext uri="{FF2B5EF4-FFF2-40B4-BE49-F238E27FC236}">
                  <a16:creationId xmlns:a16="http://schemas.microsoft.com/office/drawing/2014/main" id="{5ED11188-D70A-417B-B97A-7BCFB11DD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4" name="AutoShape 9">
              <a:extLst>
                <a:ext uri="{FF2B5EF4-FFF2-40B4-BE49-F238E27FC236}">
                  <a16:creationId xmlns:a16="http://schemas.microsoft.com/office/drawing/2014/main" id="{DFC6A445-F41D-449E-8B93-4B2727AEA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5" name="AutoShape 10">
              <a:extLst>
                <a:ext uri="{FF2B5EF4-FFF2-40B4-BE49-F238E27FC236}">
                  <a16:creationId xmlns:a16="http://schemas.microsoft.com/office/drawing/2014/main" id="{550B08FB-1E12-4719-813C-BE6F533C3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6" name="AutoShape 11">
              <a:extLst>
                <a:ext uri="{FF2B5EF4-FFF2-40B4-BE49-F238E27FC236}">
                  <a16:creationId xmlns:a16="http://schemas.microsoft.com/office/drawing/2014/main" id="{0DC9AE6B-8FDF-4585-9C8F-330DC68E8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7" name="AutoShape 12">
              <a:extLst>
                <a:ext uri="{FF2B5EF4-FFF2-40B4-BE49-F238E27FC236}">
                  <a16:creationId xmlns:a16="http://schemas.microsoft.com/office/drawing/2014/main" id="{AE33FD11-EBC1-4A93-B4AD-9CF7B7B0D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8" name="AutoShape 13">
              <a:extLst>
                <a:ext uri="{FF2B5EF4-FFF2-40B4-BE49-F238E27FC236}">
                  <a16:creationId xmlns:a16="http://schemas.microsoft.com/office/drawing/2014/main" id="{B41720B9-D165-4CB6-862D-2904102A6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9" name="AutoShape 14">
              <a:extLst>
                <a:ext uri="{FF2B5EF4-FFF2-40B4-BE49-F238E27FC236}">
                  <a16:creationId xmlns:a16="http://schemas.microsoft.com/office/drawing/2014/main" id="{41774A8F-DEF4-4AAC-9CBD-3089C4FB2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20" name="AutoShape 15">
              <a:extLst>
                <a:ext uri="{FF2B5EF4-FFF2-40B4-BE49-F238E27FC236}">
                  <a16:creationId xmlns:a16="http://schemas.microsoft.com/office/drawing/2014/main" id="{F3773440-5F75-4B83-AE2F-F805C67F7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21" name="AutoShape 16">
              <a:extLst>
                <a:ext uri="{FF2B5EF4-FFF2-40B4-BE49-F238E27FC236}">
                  <a16:creationId xmlns:a16="http://schemas.microsoft.com/office/drawing/2014/main" id="{A6CA5E8B-B1C2-4B40-B125-10D88E1E2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22" name="AutoShape 17">
              <a:extLst>
                <a:ext uri="{FF2B5EF4-FFF2-40B4-BE49-F238E27FC236}">
                  <a16:creationId xmlns:a16="http://schemas.microsoft.com/office/drawing/2014/main" id="{44EF255B-F15D-4EC0-92D3-5DFA5B96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23" name="AutoShape 18">
              <a:extLst>
                <a:ext uri="{FF2B5EF4-FFF2-40B4-BE49-F238E27FC236}">
                  <a16:creationId xmlns:a16="http://schemas.microsoft.com/office/drawing/2014/main" id="{F10E7BE8-AFA1-4268-820A-943177FAC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24" name="AutoShape 19">
              <a:extLst>
                <a:ext uri="{FF2B5EF4-FFF2-40B4-BE49-F238E27FC236}">
                  <a16:creationId xmlns:a16="http://schemas.microsoft.com/office/drawing/2014/main" id="{B6C180DE-E9A2-4FDA-B3F0-028F3290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25" name="AutoShape 20">
              <a:extLst>
                <a:ext uri="{FF2B5EF4-FFF2-40B4-BE49-F238E27FC236}">
                  <a16:creationId xmlns:a16="http://schemas.microsoft.com/office/drawing/2014/main" id="{D9531039-DE88-40EE-A421-6AB041E49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26" name="AutoShape 21">
              <a:extLst>
                <a:ext uri="{FF2B5EF4-FFF2-40B4-BE49-F238E27FC236}">
                  <a16:creationId xmlns:a16="http://schemas.microsoft.com/office/drawing/2014/main" id="{964811F3-8FFC-4213-A33C-A444D1CF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27" name="AutoShape 22">
              <a:extLst>
                <a:ext uri="{FF2B5EF4-FFF2-40B4-BE49-F238E27FC236}">
                  <a16:creationId xmlns:a16="http://schemas.microsoft.com/office/drawing/2014/main" id="{3BFA5561-C625-4DED-A606-A48A73D5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28" name="AutoShape 23">
              <a:extLst>
                <a:ext uri="{FF2B5EF4-FFF2-40B4-BE49-F238E27FC236}">
                  <a16:creationId xmlns:a16="http://schemas.microsoft.com/office/drawing/2014/main" id="{5B9598F6-BBBD-4B49-8695-B081DF71B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29" name="AutoShape 24">
              <a:extLst>
                <a:ext uri="{FF2B5EF4-FFF2-40B4-BE49-F238E27FC236}">
                  <a16:creationId xmlns:a16="http://schemas.microsoft.com/office/drawing/2014/main" id="{29440F43-EB8D-4C11-95A6-1CC9A1E7B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30" name="AutoShape 25">
              <a:extLst>
                <a:ext uri="{FF2B5EF4-FFF2-40B4-BE49-F238E27FC236}">
                  <a16:creationId xmlns:a16="http://schemas.microsoft.com/office/drawing/2014/main" id="{381B8F85-CC73-450D-9FA1-D4FF7E9A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31" name="AutoShape 26">
              <a:extLst>
                <a:ext uri="{FF2B5EF4-FFF2-40B4-BE49-F238E27FC236}">
                  <a16:creationId xmlns:a16="http://schemas.microsoft.com/office/drawing/2014/main" id="{840C3CD1-0EC9-466D-90A7-51BA3C1E9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32" name="AutoShape 27">
              <a:extLst>
                <a:ext uri="{FF2B5EF4-FFF2-40B4-BE49-F238E27FC236}">
                  <a16:creationId xmlns:a16="http://schemas.microsoft.com/office/drawing/2014/main" id="{7F6AA434-9DCA-40D4-B236-31A7E1945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33" name="AutoShape 28">
              <a:extLst>
                <a:ext uri="{FF2B5EF4-FFF2-40B4-BE49-F238E27FC236}">
                  <a16:creationId xmlns:a16="http://schemas.microsoft.com/office/drawing/2014/main" id="{D35A68FA-D994-40B4-8912-F413E151B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34" name="AutoShape 29">
              <a:extLst>
                <a:ext uri="{FF2B5EF4-FFF2-40B4-BE49-F238E27FC236}">
                  <a16:creationId xmlns:a16="http://schemas.microsoft.com/office/drawing/2014/main" id="{B2D7B158-C0D8-4F85-9F6E-81F7D48941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35" name="AutoShape 30">
              <a:extLst>
                <a:ext uri="{FF2B5EF4-FFF2-40B4-BE49-F238E27FC236}">
                  <a16:creationId xmlns:a16="http://schemas.microsoft.com/office/drawing/2014/main" id="{1495FE00-FA72-4A11-BD91-74963EAE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1F5BFD5C-0012-4E46-B887-773BDA11275D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3808" name="Line 32">
              <a:extLst>
                <a:ext uri="{FF2B5EF4-FFF2-40B4-BE49-F238E27FC236}">
                  <a16:creationId xmlns:a16="http://schemas.microsoft.com/office/drawing/2014/main" id="{C6B2AF4D-94A0-4E3F-A58A-DB5BF9364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AutoShape 33">
              <a:extLst>
                <a:ext uri="{FF2B5EF4-FFF2-40B4-BE49-F238E27FC236}">
                  <a16:creationId xmlns:a16="http://schemas.microsoft.com/office/drawing/2014/main" id="{93632CAB-9CD4-421F-AE17-5676C9A69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4">
            <a:extLst>
              <a:ext uri="{FF2B5EF4-FFF2-40B4-BE49-F238E27FC236}">
                <a16:creationId xmlns:a16="http://schemas.microsoft.com/office/drawing/2014/main" id="{429BD399-DCBB-4398-8EC5-94DDE74C6E4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3805" name="Oval 35">
              <a:extLst>
                <a:ext uri="{FF2B5EF4-FFF2-40B4-BE49-F238E27FC236}">
                  <a16:creationId xmlns:a16="http://schemas.microsoft.com/office/drawing/2014/main" id="{D7863109-223A-4D30-9A7B-E31709552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06" name="Oval 36">
              <a:extLst>
                <a:ext uri="{FF2B5EF4-FFF2-40B4-BE49-F238E27FC236}">
                  <a16:creationId xmlns:a16="http://schemas.microsoft.com/office/drawing/2014/main" id="{A282DE0B-78AB-42A3-BDA4-6765A07E2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07" name="Oval 37">
              <a:extLst>
                <a:ext uri="{FF2B5EF4-FFF2-40B4-BE49-F238E27FC236}">
                  <a16:creationId xmlns:a16="http://schemas.microsoft.com/office/drawing/2014/main" id="{B44B5803-B810-432A-89A1-DC9249A69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1AE54792-52F0-4A72-8994-B0C9BA21C31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3803" name="Line 39">
              <a:extLst>
                <a:ext uri="{FF2B5EF4-FFF2-40B4-BE49-F238E27FC236}">
                  <a16:creationId xmlns:a16="http://schemas.microsoft.com/office/drawing/2014/main" id="{D4EDAFB2-3A72-4435-982B-BF6F654CB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AutoShape 40">
              <a:extLst>
                <a:ext uri="{FF2B5EF4-FFF2-40B4-BE49-F238E27FC236}">
                  <a16:creationId xmlns:a16="http://schemas.microsoft.com/office/drawing/2014/main" id="{F41C457C-E794-4DC3-878D-A7F33D56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ahoma" panose="020B0604030504040204" pitchFamily="34" charset="0"/>
                </a:rPr>
                <a:t>Intra-cluster distances are minimized</a:t>
              </a:r>
            </a:p>
          </p:txBody>
        </p:sp>
      </p:grpSp>
      <p:sp>
        <p:nvSpPr>
          <p:cNvPr id="33799" name="Rectangle 41">
            <a:extLst>
              <a:ext uri="{FF2B5EF4-FFF2-40B4-BE49-F238E27FC236}">
                <a16:creationId xmlns:a16="http://schemas.microsoft.com/office/drawing/2014/main" id="{14D13B94-1986-4C71-86E1-ADA3AFCD1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>
                <a:latin typeface="Tahoma" panose="020B0604030504040204" pitchFamily="34" charset="0"/>
              </a:rPr>
              <a:t>Clustering</a:t>
            </a:r>
          </a:p>
        </p:txBody>
      </p:sp>
      <p:sp>
        <p:nvSpPr>
          <p:cNvPr id="33800" name="Slide Number Placeholder 43">
            <a:extLst>
              <a:ext uri="{FF2B5EF4-FFF2-40B4-BE49-F238E27FC236}">
                <a16:creationId xmlns:a16="http://schemas.microsoft.com/office/drawing/2014/main" id="{EEC01952-3B30-4736-B2E2-1686A44F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2233CB6-32BB-4824-B74F-694721C26E9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21F027-D3B6-4EBA-97DA-6415F776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44" name="Date Placeholder 5">
            <a:extLst>
              <a:ext uri="{FF2B5EF4-FFF2-40B4-BE49-F238E27FC236}">
                <a16:creationId xmlns:a16="http://schemas.microsoft.com/office/drawing/2014/main" id="{783D1AD8-3556-4014-8F42-F98B410CC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>
            <a:extLst>
              <a:ext uri="{FF2B5EF4-FFF2-40B4-BE49-F238E27FC236}">
                <a16:creationId xmlns:a16="http://schemas.microsoft.com/office/drawing/2014/main" id="{6C3271E8-2BA0-40DF-A0A7-A5ED60E9AC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3810000" cy="4191000"/>
          </a:xfrm>
          <a:noFill/>
        </p:spPr>
        <p:txBody>
          <a:bodyPr lIns="91440" tIns="45720" rIns="91440" bIns="45720"/>
          <a:lstStyle/>
          <a:p>
            <a:pPr marL="342900" indent="-342900"/>
            <a:r>
              <a:rPr lang="en-US" altLang="en-US" sz="2000" b="1"/>
              <a:t>Understanding</a:t>
            </a:r>
          </a:p>
          <a:p>
            <a:pPr marL="742950" lvl="1" indent="-285750"/>
            <a:r>
              <a:rPr lang="en-US" altLang="en-US" sz="1600"/>
              <a:t>Custom profiling for targeted marketing </a:t>
            </a:r>
          </a:p>
          <a:p>
            <a:pPr marL="742950" lvl="1" indent="-285750"/>
            <a:r>
              <a:rPr lang="en-US" altLang="en-US" sz="1600"/>
              <a:t>Group related documents for browsing </a:t>
            </a:r>
          </a:p>
          <a:p>
            <a:pPr marL="742950" lvl="1" indent="-285750"/>
            <a:r>
              <a:rPr lang="en-US" altLang="en-US" sz="1600"/>
              <a:t>Group genes and proteins that have similar functionality</a:t>
            </a:r>
          </a:p>
          <a:p>
            <a:pPr marL="742950" lvl="1" indent="-285750"/>
            <a:r>
              <a:rPr lang="en-US" altLang="en-US" sz="1600"/>
              <a:t>Group stocks with similar price fluctuations</a:t>
            </a:r>
            <a:endParaRPr lang="en-US" altLang="en-US" sz="1800" b="1"/>
          </a:p>
          <a:p>
            <a:pPr marL="342900" indent="-342900"/>
            <a:r>
              <a:rPr lang="en-US" altLang="en-US" sz="2000" b="1"/>
              <a:t>Summarization</a:t>
            </a:r>
          </a:p>
          <a:p>
            <a:pPr marL="742950" lvl="1" indent="-285750"/>
            <a:r>
              <a:rPr lang="en-US" altLang="en-US" sz="1600"/>
              <a:t>Reduce the size of large data sets</a:t>
            </a:r>
          </a:p>
          <a:p>
            <a:pPr marL="342900" indent="-342900"/>
            <a:endParaRPr lang="en-US" altLang="en-US" sz="1800"/>
          </a:p>
          <a:p>
            <a:pPr marL="342900" indent="-342900">
              <a:spcBef>
                <a:spcPct val="50000"/>
              </a:spcBef>
              <a:buClr>
                <a:schemeClr val="bg1"/>
              </a:buClr>
              <a:buFontTx/>
              <a:buNone/>
            </a:pPr>
            <a:endParaRPr lang="en-US" altLang="en-US" sz="1800" b="1"/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8537FFC8-6293-4071-90A2-DFF9A0E40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80400" cy="533400"/>
          </a:xfrm>
        </p:spPr>
        <p:txBody>
          <a:bodyPr/>
          <a:lstStyle/>
          <a:p>
            <a:r>
              <a:rPr lang="en-US" altLang="en-US"/>
              <a:t>Applications of Cluster Analysis</a:t>
            </a:r>
          </a:p>
        </p:txBody>
      </p:sp>
      <p:grpSp>
        <p:nvGrpSpPr>
          <p:cNvPr id="34820" name="Group 12">
            <a:extLst>
              <a:ext uri="{FF2B5EF4-FFF2-40B4-BE49-F238E27FC236}">
                <a16:creationId xmlns:a16="http://schemas.microsoft.com/office/drawing/2014/main" id="{540C19E9-2911-4446-B1D0-5E80C65B4A2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30238"/>
            <a:ext cx="8534400" cy="152400"/>
            <a:chOff x="264" y="788"/>
            <a:chExt cx="5232" cy="124"/>
          </a:xfrm>
        </p:grpSpPr>
        <p:sp>
          <p:nvSpPr>
            <p:cNvPr id="34833" name="Rectangle 13">
              <a:extLst>
                <a:ext uri="{FF2B5EF4-FFF2-40B4-BE49-F238E27FC236}">
                  <a16:creationId xmlns:a16="http://schemas.microsoft.com/office/drawing/2014/main" id="{2CDA7776-A876-4F4F-89C4-85FE5206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4834" name="Rectangle 14">
              <a:extLst>
                <a:ext uri="{FF2B5EF4-FFF2-40B4-BE49-F238E27FC236}">
                  <a16:creationId xmlns:a16="http://schemas.microsoft.com/office/drawing/2014/main" id="{8AA98696-C989-46FF-8791-E9BAA2435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grpSp>
        <p:nvGrpSpPr>
          <p:cNvPr id="34821" name="Group 16">
            <a:extLst>
              <a:ext uri="{FF2B5EF4-FFF2-40B4-BE49-F238E27FC236}">
                <a16:creationId xmlns:a16="http://schemas.microsoft.com/office/drawing/2014/main" id="{1319A0C6-0EDA-4B67-A6E6-1AC8A737A5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6200" y="4724400"/>
            <a:ext cx="3549650" cy="2011363"/>
            <a:chOff x="2009" y="2256"/>
            <a:chExt cx="3559" cy="2017"/>
          </a:xfrm>
        </p:grpSpPr>
        <p:grpSp>
          <p:nvGrpSpPr>
            <p:cNvPr id="34829" name="Group 9">
              <a:extLst>
                <a:ext uri="{FF2B5EF4-FFF2-40B4-BE49-F238E27FC236}">
                  <a16:creationId xmlns:a16="http://schemas.microsoft.com/office/drawing/2014/main" id="{7950D71D-0001-41B9-A2FD-0620299677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09" y="2256"/>
              <a:ext cx="3222" cy="2017"/>
              <a:chOff x="-459" y="768"/>
              <a:chExt cx="5067" cy="3171"/>
            </a:xfrm>
          </p:grpSpPr>
          <p:pic>
            <p:nvPicPr>
              <p:cNvPr id="34831" name="Picture 10">
                <a:extLst>
                  <a:ext uri="{FF2B5EF4-FFF2-40B4-BE49-F238E27FC236}">
                    <a16:creationId xmlns:a16="http://schemas.microsoft.com/office/drawing/2014/main" id="{E839E9F6-34CB-4919-9F12-2C8FCD1039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59" y="768"/>
                <a:ext cx="4510" cy="3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32" name="Rectangle 11">
                <a:extLst>
                  <a:ext uri="{FF2B5EF4-FFF2-40B4-BE49-F238E27FC236}">
                    <a16:creationId xmlns:a16="http://schemas.microsoft.com/office/drawing/2014/main" id="{39EC22D9-A0EE-4F8F-B363-2454A32EB4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76" y="912"/>
                <a:ext cx="432" cy="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  <p:sp>
          <p:nvSpPr>
            <p:cNvPr id="34830" name="Rectangle 15">
              <a:extLst>
                <a:ext uri="{FF2B5EF4-FFF2-40B4-BE49-F238E27FC236}">
                  <a16:creationId xmlns:a16="http://schemas.microsoft.com/office/drawing/2014/main" id="{FB384F7A-2CC5-40C7-9661-145F4A609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592"/>
              <a:ext cx="624" cy="1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34822" name="Text Box 17">
            <a:extLst>
              <a:ext uri="{FF2B5EF4-FFF2-40B4-BE49-F238E27FC236}">
                <a16:creationId xmlns:a16="http://schemas.microsoft.com/office/drawing/2014/main" id="{EE831BF3-6052-4992-97A2-38D5B909B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876800"/>
            <a:ext cx="190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/>
              <a:t>Use of K-means to partition Sea Surface Temperature (SST) and Net Primary Production (NPP) into clusters that reflect the Northern and Southern Hemispheres. </a:t>
            </a:r>
          </a:p>
        </p:txBody>
      </p:sp>
      <p:pic>
        <p:nvPicPr>
          <p:cNvPr id="34823" name="Picture 7" descr="D1">
            <a:extLst>
              <a:ext uri="{FF2B5EF4-FFF2-40B4-BE49-F238E27FC236}">
                <a16:creationId xmlns:a16="http://schemas.microsoft.com/office/drawing/2014/main" id="{39A7A63E-11DF-49C4-A60B-A06694D03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9" r="13461" b="18495"/>
          <a:stretch>
            <a:fillRect/>
          </a:stretch>
        </p:blipFill>
        <p:spPr bwMode="auto">
          <a:xfrm>
            <a:off x="5029200" y="914400"/>
            <a:ext cx="38100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10">
            <a:extLst>
              <a:ext uri="{FF2B5EF4-FFF2-40B4-BE49-F238E27FC236}">
                <a16:creationId xmlns:a16="http://schemas.microsoft.com/office/drawing/2014/main" id="{401FE8C7-4F89-48E9-9CF0-26554BA86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27525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/>
              <a:t>Courtesy: Michael Eisen</a:t>
            </a:r>
          </a:p>
        </p:txBody>
      </p:sp>
      <p:graphicFrame>
        <p:nvGraphicFramePr>
          <p:cNvPr id="34825" name="Object 18">
            <a:extLst>
              <a:ext uri="{FF2B5EF4-FFF2-40B4-BE49-F238E27FC236}">
                <a16:creationId xmlns:a16="http://schemas.microsoft.com/office/drawing/2014/main" id="{396065DB-6ED9-471B-AB4A-D61950E1A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721225"/>
          <a:ext cx="34290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Bitmap Image" r:id="rId5" imgW="8580952" imgH="4963218" progId="Paint.Picture">
                  <p:embed/>
                </p:oleObj>
              </mc:Choice>
              <mc:Fallback>
                <p:oleObj name="Bitmap Image" r:id="rId5" imgW="8580952" imgH="4963218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1225"/>
                        <a:ext cx="34290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6A50D-9761-4241-A3A4-2AF3A9C2E1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</a:p>
        </p:txBody>
      </p:sp>
      <p:sp>
        <p:nvSpPr>
          <p:cNvPr id="34827" name="Slide Number Placeholder 3">
            <a:extLst>
              <a:ext uri="{FF2B5EF4-FFF2-40B4-BE49-F238E27FC236}">
                <a16:creationId xmlns:a16="http://schemas.microsoft.com/office/drawing/2014/main" id="{022C8B3D-43ED-4A65-9295-B5644EDC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B7C35C9-7CCD-4DA2-9452-AEE71F0CFE2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5B908-5CFC-45D9-8907-FBA5F887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188AB90-3789-4CDC-8302-70D0644FD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Clustering: Application 1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2FE8BE2-3A70-4EE9-AE71-6A32F58DC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17195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/>
              <a:t>Market Segmentation:</a:t>
            </a:r>
          </a:p>
          <a:p>
            <a:pPr marL="342900" indent="-342900">
              <a:lnSpc>
                <a:spcPct val="90000"/>
              </a:lnSpc>
            </a:pPr>
            <a:endParaRPr lang="en-US" altLang="en-US" sz="800"/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b="1"/>
              <a:t>Goal:</a:t>
            </a:r>
            <a:r>
              <a:rPr lang="en-US" altLang="en-US" sz="2400"/>
              <a:t> subdivide a market into distinct subsets of customers where any subset may conceivably be selected as a market target to be reached with a distinct marketing mix.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b="1"/>
              <a:t>Approach:</a:t>
            </a:r>
            <a:r>
              <a:rPr lang="en-US" altLang="en-US" sz="2400"/>
              <a:t> </a:t>
            </a:r>
          </a:p>
          <a:p>
            <a:pPr marL="1143000" lvl="2" indent="-279400">
              <a:lnSpc>
                <a:spcPct val="90000"/>
              </a:lnSpc>
            </a:pPr>
            <a:r>
              <a:rPr lang="en-US" altLang="en-US"/>
              <a:t>Collect different attributes of customers based on their geographical and lifestyle related information.</a:t>
            </a:r>
          </a:p>
          <a:p>
            <a:pPr marL="1143000" lvl="2" indent="-279400">
              <a:lnSpc>
                <a:spcPct val="90000"/>
              </a:lnSpc>
            </a:pPr>
            <a:r>
              <a:rPr lang="en-US" altLang="en-US"/>
              <a:t>Find clusters of similar customers.</a:t>
            </a:r>
          </a:p>
          <a:p>
            <a:pPr marL="1143000" lvl="2" indent="-279400">
              <a:lnSpc>
                <a:spcPct val="90000"/>
              </a:lnSpc>
            </a:pPr>
            <a:r>
              <a:rPr lang="en-US" altLang="en-US"/>
              <a:t>Measure the clustering quality by observing buying patterns of customers in same cluster vs. those from different clusters. </a:t>
            </a:r>
          </a:p>
        </p:txBody>
      </p:sp>
      <p:sp>
        <p:nvSpPr>
          <p:cNvPr id="35844" name="Slide Number Placeholder 6">
            <a:extLst>
              <a:ext uri="{FF2B5EF4-FFF2-40B4-BE49-F238E27FC236}">
                <a16:creationId xmlns:a16="http://schemas.microsoft.com/office/drawing/2014/main" id="{9D9BF3F8-C02A-4AAD-97F7-63859671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16F6F8F-8BA8-4DB8-AE2B-05332847AAA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E323D-DC99-4179-AE93-09A31729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A9DF38B6-3442-44F3-91E6-9615790D51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27C41E6-2A83-4EFB-88F6-7C2C174D3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Clustering: Application 2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4F0B1B3-C431-4B91-8069-351A58F8A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400"/>
              <a:t>Document Clustering:</a:t>
            </a:r>
          </a:p>
          <a:p>
            <a:pPr marL="342900" indent="-342900"/>
            <a:endParaRPr lang="en-US" altLang="en-US" sz="700"/>
          </a:p>
          <a:p>
            <a:pPr marL="742950" lvl="1" indent="-285750"/>
            <a:r>
              <a:rPr lang="en-US" altLang="en-US" sz="2400" b="1"/>
              <a:t>Goal:</a:t>
            </a:r>
            <a:r>
              <a:rPr lang="en-US" altLang="en-US" sz="2400"/>
              <a:t> To find groups of documents that are similar to each other based on the important terms appearing in them.</a:t>
            </a:r>
          </a:p>
          <a:p>
            <a:pPr marL="742950" lvl="1" indent="-285750"/>
            <a:endParaRPr lang="en-US" altLang="en-US" sz="1100"/>
          </a:p>
          <a:p>
            <a:pPr marL="742950" lvl="1" indent="-285750"/>
            <a:r>
              <a:rPr lang="en-US" altLang="en-US" sz="2400" b="1"/>
              <a:t>Approach:</a:t>
            </a:r>
            <a:r>
              <a:rPr lang="en-US" altLang="en-US" sz="2400"/>
              <a:t> To identify frequently occurring terms in each document. Form a similarity measure based on the frequencies of different terms. Use it to cluster.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5F666A36-2684-4960-B51C-61BE7E9B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741B07E-1FE4-4F52-9800-137481BF6C0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F8F20-FA7E-4192-A6A4-8ED53AB7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pic>
        <p:nvPicPr>
          <p:cNvPr id="37894" name="Picture 8">
            <a:extLst>
              <a:ext uri="{FF2B5EF4-FFF2-40B4-BE49-F238E27FC236}">
                <a16:creationId xmlns:a16="http://schemas.microsoft.com/office/drawing/2014/main" id="{F9E33FBD-C18B-4875-B1FD-A55ADA77C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73600"/>
            <a:ext cx="2895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TextBox 6">
            <a:extLst>
              <a:ext uri="{FF2B5EF4-FFF2-40B4-BE49-F238E27FC236}">
                <a16:creationId xmlns:a16="http://schemas.microsoft.com/office/drawing/2014/main" id="{D9D067DB-C8F5-47C7-90D1-DDE034FE0C4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325563" y="5219700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Enron email dataset 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DB023A41-079C-4373-ABCE-621333A250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D4B4E482-64A6-49FD-B0F9-49F701E10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/>
          <a:lstStyle/>
          <a:p>
            <a:pPr algn="ctr"/>
            <a:r>
              <a:rPr lang="en-US" altLang="en-US" dirty="0"/>
              <a:t>Data Mining and Machine Learning: Introduction</a:t>
            </a: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23794AE8-7F0B-44B0-8DCA-F4F17DB6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14488"/>
            <a:ext cx="81534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 dirty="0"/>
              <a:t>Lecture Notes Compiled from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 dirty="0"/>
              <a:t>Introduction to Data Mining,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 dirty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 dirty="0"/>
              <a:t>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sp>
        <p:nvSpPr>
          <p:cNvPr id="3076" name="Slide Number Placeholder 6">
            <a:extLst>
              <a:ext uri="{FF2B5EF4-FFF2-40B4-BE49-F238E27FC236}">
                <a16:creationId xmlns:a16="http://schemas.microsoft.com/office/drawing/2014/main" id="{07D6713F-E355-468F-B722-773F596B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117A7A0-6EFA-49E2-9643-E6DCA302B19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08DEB-201A-426A-B6F5-A7BA7013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667C-05BF-40C7-8AC6-AD630088E1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</a:p>
        </p:txBody>
      </p:sp>
    </p:spTree>
    <p:extLst>
      <p:ext uri="{BB962C8B-B14F-4D97-AF65-F5344CB8AC3E}">
        <p14:creationId xmlns:p14="http://schemas.microsoft.com/office/powerpoint/2010/main" val="7485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5" descr="story-3dimensional-2">
            <a:extLst>
              <a:ext uri="{FF2B5EF4-FFF2-40B4-BE49-F238E27FC236}">
                <a16:creationId xmlns:a16="http://schemas.microsoft.com/office/drawing/2014/main" id="{EE4BD35F-8EA6-4E9D-81D1-D209E166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95388"/>
            <a:ext cx="1676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>
            <a:extLst>
              <a:ext uri="{FF2B5EF4-FFF2-40B4-BE49-F238E27FC236}">
                <a16:creationId xmlns:a16="http://schemas.microsoft.com/office/drawing/2014/main" id="{621814AE-9A96-4D7C-88FB-FA98442BF5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Large-scale Data is Everywhere!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19660FF-264D-43C8-8FE9-348F38A08EC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11163" y="1143000"/>
            <a:ext cx="4084637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/>
              <a:t>There has been enormous data growth in both commercial and scientific databases due to advances in data generation and collection technologies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New mantra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Gather whatever data you can whenever and wherever possible.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Expectations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Gathered data will have value either for the purpose collected or for a purpose not envisioned.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alt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D4757DBE-D8FA-4A76-B812-2C699FBC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3" y="6019800"/>
            <a:ext cx="2293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itchFamily="34" charset="0"/>
                <a:cs typeface="Arial" panose="020B0604020202020204" pitchFamily="34" charset="0"/>
              </a:rPr>
              <a:t>Computational Simulations</a:t>
            </a:r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24D14490-4BE0-46A1-A6B9-E8022DF44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5" y="4267200"/>
            <a:ext cx="236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200" i="1">
                <a:latin typeface="Helvetica" pitchFamily="34" charset="0"/>
                <a:cs typeface="Arial" panose="020B0604020202020204" pitchFamily="34" charset="0"/>
              </a:rPr>
              <a:t>Social Networking: Twitter 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127" name="Picture 6" descr="crop">
            <a:extLst>
              <a:ext uri="{FF2B5EF4-FFF2-40B4-BE49-F238E27FC236}">
                <a16:creationId xmlns:a16="http://schemas.microsoft.com/office/drawing/2014/main" id="{EF19A9BB-A114-4246-A7F1-779828FD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76800"/>
            <a:ext cx="19050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3">
            <a:extLst>
              <a:ext uri="{FF2B5EF4-FFF2-40B4-BE49-F238E27FC236}">
                <a16:creationId xmlns:a16="http://schemas.microsoft.com/office/drawing/2014/main" id="{D2F8590B-6387-4657-B588-659FE17C1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2650" r="946" b="2745"/>
          <a:stretch>
            <a:fillRect/>
          </a:stretch>
        </p:blipFill>
        <p:spPr bwMode="auto">
          <a:xfrm>
            <a:off x="4824413" y="4800600"/>
            <a:ext cx="150018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Text Box 14">
            <a:extLst>
              <a:ext uri="{FF2B5EF4-FFF2-40B4-BE49-F238E27FC236}">
                <a16:creationId xmlns:a16="http://schemas.microsoft.com/office/drawing/2014/main" id="{7D7B641C-5365-499C-920A-45B0C7012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19800"/>
            <a:ext cx="1577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itchFamily="34" charset="0"/>
                <a:cs typeface="Arial" panose="020B0604020202020204" pitchFamily="34" charset="0"/>
              </a:rPr>
              <a:t>Sensor Networks</a:t>
            </a:r>
            <a:r>
              <a:rPr lang="en-US" altLang="en-US" sz="1200" i="1">
                <a:latin typeface="Helvetica" pitchFamily="34" charset="0"/>
                <a:cs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130" name="Picture 20">
            <a:extLst>
              <a:ext uri="{FF2B5EF4-FFF2-40B4-BE49-F238E27FC236}">
                <a16:creationId xmlns:a16="http://schemas.microsoft.com/office/drawing/2014/main" id="{D78F6E39-69BA-4B0E-A988-927C910A1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334" r="5765" b="969"/>
          <a:stretch>
            <a:fillRect/>
          </a:stretch>
        </p:blipFill>
        <p:spPr bwMode="auto">
          <a:xfrm>
            <a:off x="4876800" y="1219200"/>
            <a:ext cx="17780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Text Box 21">
            <a:extLst>
              <a:ext uri="{FF2B5EF4-FFF2-40B4-BE49-F238E27FC236}">
                <a16:creationId xmlns:a16="http://schemas.microsoft.com/office/drawing/2014/main" id="{740CEEBE-BA4E-4595-A5AD-0AA4294DE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267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itchFamily="34" charset="0"/>
                <a:cs typeface="Arial" panose="020B0604020202020204" pitchFamily="34" charset="0"/>
              </a:rPr>
              <a:t>Traffic Patterns</a:t>
            </a:r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32" name="Text Box 23">
            <a:extLst>
              <a:ext uri="{FF2B5EF4-FFF2-40B4-BE49-F238E27FC236}">
                <a16:creationId xmlns:a16="http://schemas.microsoft.com/office/drawing/2014/main" id="{3DAE2859-5381-428F-97FA-B826C321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14600"/>
            <a:ext cx="2365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itchFamily="34" charset="0"/>
                <a:cs typeface="Arial" panose="020B0604020202020204" pitchFamily="34" charset="0"/>
              </a:rPr>
              <a:t>Cyber Security</a:t>
            </a:r>
            <a:r>
              <a:rPr lang="en-US" altLang="en-US" sz="1200" i="1">
                <a:latin typeface="Helvetica" pitchFamily="34" charset="0"/>
                <a:cs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5133" name="Object 3">
            <a:extLst>
              <a:ext uri="{FF2B5EF4-FFF2-40B4-BE49-F238E27FC236}">
                <a16:creationId xmlns:a16="http://schemas.microsoft.com/office/drawing/2014/main" id="{E4E34085-9F77-442B-99B2-075EDA286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681163"/>
          <a:ext cx="6477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VISIO" r:id="rId8" imgW="617220" imgH="615696" progId="Visio.Drawing.11">
                  <p:embed/>
                </p:oleObj>
              </mc:Choice>
              <mc:Fallback>
                <p:oleObj name="VISIO" r:id="rId8" imgW="617220" imgH="61569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81163"/>
                        <a:ext cx="6477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4">
            <a:extLst>
              <a:ext uri="{FF2B5EF4-FFF2-40B4-BE49-F238E27FC236}">
                <a16:creationId xmlns:a16="http://schemas.microsoft.com/office/drawing/2014/main" id="{95C8F9BA-D678-452D-8AE3-A30278942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8325" y="1295400"/>
          <a:ext cx="647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VISIO" r:id="rId10" imgW="806196" imgH="662940" progId="Visio.Drawing.11">
                  <p:embed/>
                </p:oleObj>
              </mc:Choice>
              <mc:Fallback>
                <p:oleObj name="VISIO" r:id="rId10" imgW="806196" imgH="6629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1295400"/>
                        <a:ext cx="647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ED41B-389B-4F6F-9508-7528924A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5136" name="Slide Number Placeholder 3">
            <a:extLst>
              <a:ext uri="{FF2B5EF4-FFF2-40B4-BE49-F238E27FC236}">
                <a16:creationId xmlns:a16="http://schemas.microsoft.com/office/drawing/2014/main" id="{13AFF105-0AAF-4DE6-BA9C-B6F21524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7A3B503-89C5-494F-9796-3C11885069F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16DC-0A4F-4D28-9B54-468A28BB6B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</a:p>
        </p:txBody>
      </p:sp>
      <p:sp>
        <p:nvSpPr>
          <p:cNvPr id="5138" name="Text Box 23">
            <a:extLst>
              <a:ext uri="{FF2B5EF4-FFF2-40B4-BE49-F238E27FC236}">
                <a16:creationId xmlns:a16="http://schemas.microsoft.com/office/drawing/2014/main" id="{6A30F451-F56F-42DC-B0E3-87DFF7F1B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2355850"/>
            <a:ext cx="2365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itchFamily="34" charset="0"/>
                <a:cs typeface="Arial" panose="020B0604020202020204" pitchFamily="34" charset="0"/>
              </a:rPr>
              <a:t>E-Commerce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139" name="Picture 20">
            <a:extLst>
              <a:ext uri="{FF2B5EF4-FFF2-40B4-BE49-F238E27FC236}">
                <a16:creationId xmlns:a16="http://schemas.microsoft.com/office/drawing/2014/main" id="{47C93BD9-A67C-4F8B-8EF9-0CA0C35646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63" y="2955925"/>
            <a:ext cx="237807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18" descr="http://images.ezgif.com/tmp/gif_232x188_6af960.gif">
            <a:extLst>
              <a:ext uri="{FF2B5EF4-FFF2-40B4-BE49-F238E27FC236}">
                <a16:creationId xmlns:a16="http://schemas.microsoft.com/office/drawing/2014/main" id="{8CA1DD4C-BA2A-4DF5-8E36-076E1F5674E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944813"/>
            <a:ext cx="1436688" cy="1163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96D05BC-B650-4840-99EE-B661ABC4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en-US" sz="2400"/>
              <a:t>Great Opportunities to Solve Society’s Major Problems</a:t>
            </a:r>
            <a:endParaRPr lang="en-US" altLang="en-US" sz="2800"/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AC0D4CFF-E499-42C5-9129-19EB22EA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32004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7" descr="http://countrylivingoffgrid.com/resources/aboutus_image.jpg">
            <a:extLst>
              <a:ext uri="{FF2B5EF4-FFF2-40B4-BE49-F238E27FC236}">
                <a16:creationId xmlns:a16="http://schemas.microsoft.com/office/drawing/2014/main" id="{76E91D3F-B938-428F-9F1E-C43805805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3276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>
            <a:extLst>
              <a:ext uri="{FF2B5EF4-FFF2-40B4-BE49-F238E27FC236}">
                <a16:creationId xmlns:a16="http://schemas.microsoft.com/office/drawing/2014/main" id="{2FB4E508-8105-4F5C-ABA7-DC2448DC3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3"/>
          <a:stretch>
            <a:fillRect/>
          </a:stretch>
        </p:blipFill>
        <p:spPr bwMode="auto">
          <a:xfrm>
            <a:off x="4800600" y="1676400"/>
            <a:ext cx="3505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9">
            <a:extLst>
              <a:ext uri="{FF2B5EF4-FFF2-40B4-BE49-F238E27FC236}">
                <a16:creationId xmlns:a16="http://schemas.microsoft.com/office/drawing/2014/main" id="{6DF707D8-3EB7-4467-97D3-8CA515DE1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3581400"/>
            <a:ext cx="3240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Improving health care and reducing costs</a:t>
            </a:r>
          </a:p>
        </p:txBody>
      </p:sp>
      <p:sp>
        <p:nvSpPr>
          <p:cNvPr id="13319" name="TextBox 10">
            <a:extLst>
              <a:ext uri="{FF2B5EF4-FFF2-40B4-BE49-F238E27FC236}">
                <a16:creationId xmlns:a16="http://schemas.microsoft.com/office/drawing/2014/main" id="{2C35FDE7-DBD5-400E-B856-73396D1E9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6019800"/>
            <a:ext cx="3238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Finding alternative/ green energy sources</a:t>
            </a:r>
          </a:p>
        </p:txBody>
      </p:sp>
      <p:sp>
        <p:nvSpPr>
          <p:cNvPr id="13320" name="TextBox 11">
            <a:extLst>
              <a:ext uri="{FF2B5EF4-FFF2-40B4-BE49-F238E27FC236}">
                <a16:creationId xmlns:a16="http://schemas.microsoft.com/office/drawing/2014/main" id="{C614942A-684D-46B7-8AF3-312ABB38A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163" y="3533775"/>
            <a:ext cx="30940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Predicting the impact of climate change</a:t>
            </a:r>
          </a:p>
        </p:txBody>
      </p:sp>
      <p:pic>
        <p:nvPicPr>
          <p:cNvPr id="13321" name="Content Placeholder 13" descr="basf-949686-plant-biotechnology-lg.jpg">
            <a:extLst>
              <a:ext uri="{FF2B5EF4-FFF2-40B4-BE49-F238E27FC236}">
                <a16:creationId xmlns:a16="http://schemas.microsoft.com/office/drawing/2014/main" id="{8D5054E0-4305-4602-A958-4609A8D70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3962400"/>
            <a:ext cx="3505200" cy="1949450"/>
          </a:xfrm>
        </p:spPr>
      </p:pic>
      <p:sp>
        <p:nvSpPr>
          <p:cNvPr id="13322" name="TextBox 14">
            <a:extLst>
              <a:ext uri="{FF2B5EF4-FFF2-40B4-BE49-F238E27FC236}">
                <a16:creationId xmlns:a16="http://schemas.microsoft.com/office/drawing/2014/main" id="{32ED71CB-1903-44B7-A104-8E2CA621B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5943600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Reducing hunger and poverty by </a:t>
            </a:r>
          </a:p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increasing agriculture production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F6CFD-E476-4BAA-B38D-C0BD1CC167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6AE8-F1EC-4E4C-96F8-3E51A2AF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13325" name="Slide Number Placeholder 3">
            <a:extLst>
              <a:ext uri="{FF2B5EF4-FFF2-40B4-BE49-F238E27FC236}">
                <a16:creationId xmlns:a16="http://schemas.microsoft.com/office/drawing/2014/main" id="{45AEEBEB-38FF-47B5-B0C5-66D512F5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EC0D1C3-C34A-4B73-B961-D99B1C3BF7C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A1DEDB1C-84DC-488B-A581-422282A00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280400" cy="533400"/>
          </a:xfrm>
        </p:spPr>
        <p:txBody>
          <a:bodyPr/>
          <a:lstStyle/>
          <a:p>
            <a:r>
              <a:rPr lang="en-US" altLang="en-US" dirty="0"/>
              <a:t>What is Data Mining/Data Science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826A16C9-8D91-4BD0-A32C-608442D90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</p:spPr>
        <p:txBody>
          <a:bodyPr/>
          <a:lstStyle/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en-US" sz="3200"/>
              <a:t>Many Definitions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sz="2400"/>
              <a:t>Non-trivial extraction of implicit, previously unknown and potentially useful information from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sz="2400"/>
              <a:t>Exploration &amp; analysis, by automatic or semi-automatic means, of large quantities of data in order to discover </a:t>
            </a:r>
            <a:br>
              <a:rPr lang="en-US" altLang="en-US" sz="2400"/>
            </a:br>
            <a:r>
              <a:rPr lang="en-US" altLang="en-US" sz="2400"/>
              <a:t>meaningful patterns</a:t>
            </a:r>
            <a:r>
              <a:rPr lang="en-US" altLang="en-US" sz="2400" b="1"/>
              <a:t> </a:t>
            </a:r>
            <a:br>
              <a:rPr lang="en-US" altLang="en-US" sz="2400" b="1"/>
            </a:br>
            <a:endParaRPr lang="en-US" altLang="en-US" sz="2400" b="1"/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A993B859-5AF4-4464-BEB1-380222F27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226425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Slide Number Placeholder 7">
            <a:extLst>
              <a:ext uri="{FF2B5EF4-FFF2-40B4-BE49-F238E27FC236}">
                <a16:creationId xmlns:a16="http://schemas.microsoft.com/office/drawing/2014/main" id="{1B010F30-B5F3-4B64-B790-BDE53D37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67D73FF-362E-4C0C-90A7-86AEF3422F1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86E019E-4F35-4821-A47C-71728325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0ACBBB80-5B56-4AC6-97E2-C83AD377E1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0B0DBDB-A1E7-4FDF-8FE9-404E057AA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Mining Tasks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6C41CF-BE03-4BA4-A64A-5016EF581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171950"/>
          </a:xfrm>
        </p:spPr>
        <p:txBody>
          <a:bodyPr/>
          <a:lstStyle/>
          <a:p>
            <a:r>
              <a:rPr lang="en-US" altLang="en-US"/>
              <a:t>Prediction Methods</a:t>
            </a:r>
          </a:p>
          <a:p>
            <a:pPr lvl="1"/>
            <a:r>
              <a:rPr lang="en-US" altLang="en-US"/>
              <a:t>Use some variables to predict unknown or future values of other variables.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Description Methods</a:t>
            </a:r>
          </a:p>
          <a:p>
            <a:pPr lvl="1"/>
            <a:r>
              <a:rPr lang="en-US" altLang="en-US"/>
              <a:t>Find human-interpretable patterns that describe the data.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B8EC8135-3EF8-40B5-96D7-252D027D0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73763"/>
            <a:ext cx="5135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>
                <a:latin typeface="Times New Roman" panose="02020603050405020304" pitchFamily="18" charset="0"/>
              </a:rPr>
              <a:t>From [Fayyad, et.al.] Advances in Knowledge Discovery and Data Mining, 1996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61" name="Slide Number Placeholder 7">
            <a:extLst>
              <a:ext uri="{FF2B5EF4-FFF2-40B4-BE49-F238E27FC236}">
                <a16:creationId xmlns:a16="http://schemas.microsoft.com/office/drawing/2014/main" id="{23E6CCB8-53A3-4ACA-B6DF-B5514C0F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8320D22-9F98-42E8-87A1-D1AB43BEB86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2A3367-A631-47A3-949F-B559D862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9C89CC9C-58DB-4E6F-8BC1-67C666E54A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3C67B48B-BDE0-493A-9234-2234400D7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066800"/>
          <a:ext cx="3227388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VISIO" r:id="rId4" imgW="4939284" imgH="2802636" progId="Visio.Drawing.6">
                  <p:embed/>
                </p:oleObj>
              </mc:Choice>
              <mc:Fallback>
                <p:oleObj name="VISIO" r:id="rId4" imgW="4939284" imgH="2802636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066800"/>
                        <a:ext cx="3227388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73B33E09-2F7D-45C8-8A14-CED37B24F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0225" y="2667000"/>
          <a:ext cx="1473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Document" r:id="rId6" imgW="5207508" imgH="8185404" progId="Word.Document.8">
                  <p:embed/>
                </p:oleObj>
              </mc:Choice>
              <mc:Fallback>
                <p:oleObj name="Document" r:id="rId6" imgW="5207508" imgH="81854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2667000"/>
                        <a:ext cx="1473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5">
            <a:extLst>
              <a:ext uri="{FF2B5EF4-FFF2-40B4-BE49-F238E27FC236}">
                <a16:creationId xmlns:a16="http://schemas.microsoft.com/office/drawing/2014/main" id="{B45C1A8B-0D6F-4F83-AE64-6AC1607D9D3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143000"/>
            <a:ext cx="1600200" cy="1295400"/>
            <a:chOff x="2160" y="2544"/>
            <a:chExt cx="1920" cy="1687"/>
          </a:xfrm>
        </p:grpSpPr>
        <p:sp>
          <p:nvSpPr>
            <p:cNvPr id="20511" name="Line 6">
              <a:extLst>
                <a:ext uri="{FF2B5EF4-FFF2-40B4-BE49-F238E27FC236}">
                  <a16:creationId xmlns:a16="http://schemas.microsoft.com/office/drawing/2014/main" id="{95E82E67-86BF-4192-98F8-B61CEAB0C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7">
              <a:extLst>
                <a:ext uri="{FF2B5EF4-FFF2-40B4-BE49-F238E27FC236}">
                  <a16:creationId xmlns:a16="http://schemas.microsoft.com/office/drawing/2014/main" id="{42E0EEE8-C704-4F90-997A-3474241F5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Freeform 8">
              <a:extLst>
                <a:ext uri="{FF2B5EF4-FFF2-40B4-BE49-F238E27FC236}">
                  <a16:creationId xmlns:a16="http://schemas.microsoft.com/office/drawing/2014/main" id="{7C25A6A8-D163-4F4E-9A2A-F4D62D6FD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9">
              <a:extLst>
                <a:ext uri="{FF2B5EF4-FFF2-40B4-BE49-F238E27FC236}">
                  <a16:creationId xmlns:a16="http://schemas.microsoft.com/office/drawing/2014/main" id="{2D8E6BD0-BF7F-4A3B-A2E6-9B65C73F5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15" name="AutoShape 10">
              <a:extLst>
                <a:ext uri="{FF2B5EF4-FFF2-40B4-BE49-F238E27FC236}">
                  <a16:creationId xmlns:a16="http://schemas.microsoft.com/office/drawing/2014/main" id="{CAD82A16-4731-4437-8E0D-DF3707AF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16" name="AutoShape 11">
              <a:extLst>
                <a:ext uri="{FF2B5EF4-FFF2-40B4-BE49-F238E27FC236}">
                  <a16:creationId xmlns:a16="http://schemas.microsoft.com/office/drawing/2014/main" id="{4460BDA1-10A4-4A33-AB51-29258158C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17" name="AutoShape 12">
              <a:extLst>
                <a:ext uri="{FF2B5EF4-FFF2-40B4-BE49-F238E27FC236}">
                  <a16:creationId xmlns:a16="http://schemas.microsoft.com/office/drawing/2014/main" id="{7B47AA91-531D-4DD5-AEE3-10BBA69DE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18" name="AutoShape 13">
              <a:extLst>
                <a:ext uri="{FF2B5EF4-FFF2-40B4-BE49-F238E27FC236}">
                  <a16:creationId xmlns:a16="http://schemas.microsoft.com/office/drawing/2014/main" id="{FD8A0D6F-0D64-4904-A38A-763150DB8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19" name="AutoShape 14">
              <a:extLst>
                <a:ext uri="{FF2B5EF4-FFF2-40B4-BE49-F238E27FC236}">
                  <a16:creationId xmlns:a16="http://schemas.microsoft.com/office/drawing/2014/main" id="{8E34DDD0-C945-457D-8D6E-87697EE04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20" name="AutoShape 15">
              <a:extLst>
                <a:ext uri="{FF2B5EF4-FFF2-40B4-BE49-F238E27FC236}">
                  <a16:creationId xmlns:a16="http://schemas.microsoft.com/office/drawing/2014/main" id="{A36E90E0-9CF9-4B03-A31B-91597D63C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21" name="AutoShape 16">
              <a:extLst>
                <a:ext uri="{FF2B5EF4-FFF2-40B4-BE49-F238E27FC236}">
                  <a16:creationId xmlns:a16="http://schemas.microsoft.com/office/drawing/2014/main" id="{766117DC-C801-482A-B24C-219D94DE1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22" name="AutoShape 17">
              <a:extLst>
                <a:ext uri="{FF2B5EF4-FFF2-40B4-BE49-F238E27FC236}">
                  <a16:creationId xmlns:a16="http://schemas.microsoft.com/office/drawing/2014/main" id="{5448ACC0-DA1B-4D80-8DA5-10A1703B0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23" name="AutoShape 18">
              <a:extLst>
                <a:ext uri="{FF2B5EF4-FFF2-40B4-BE49-F238E27FC236}">
                  <a16:creationId xmlns:a16="http://schemas.microsoft.com/office/drawing/2014/main" id="{631081F8-B781-44CE-A959-63A9F3BA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24" name="AutoShape 19">
              <a:extLst>
                <a:ext uri="{FF2B5EF4-FFF2-40B4-BE49-F238E27FC236}">
                  <a16:creationId xmlns:a16="http://schemas.microsoft.com/office/drawing/2014/main" id="{8F8E8653-26BB-4B7F-82EE-DC83C638A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25" name="AutoShape 20">
              <a:extLst>
                <a:ext uri="{FF2B5EF4-FFF2-40B4-BE49-F238E27FC236}">
                  <a16:creationId xmlns:a16="http://schemas.microsoft.com/office/drawing/2014/main" id="{F9474974-DABF-49F7-AD21-C71FAC8F1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26" name="AutoShape 21">
              <a:extLst>
                <a:ext uri="{FF2B5EF4-FFF2-40B4-BE49-F238E27FC236}">
                  <a16:creationId xmlns:a16="http://schemas.microsoft.com/office/drawing/2014/main" id="{2EF0438F-54D7-431E-9D71-D34F7018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27" name="AutoShape 22">
              <a:extLst>
                <a:ext uri="{FF2B5EF4-FFF2-40B4-BE49-F238E27FC236}">
                  <a16:creationId xmlns:a16="http://schemas.microsoft.com/office/drawing/2014/main" id="{2CEB2C21-A5ED-4D58-9D29-69E8F147F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28" name="AutoShape 23">
              <a:extLst>
                <a:ext uri="{FF2B5EF4-FFF2-40B4-BE49-F238E27FC236}">
                  <a16:creationId xmlns:a16="http://schemas.microsoft.com/office/drawing/2014/main" id="{4F48C2B4-CDA8-45C2-A901-193FB36D1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29" name="AutoShape 24">
              <a:extLst>
                <a:ext uri="{FF2B5EF4-FFF2-40B4-BE49-F238E27FC236}">
                  <a16:creationId xmlns:a16="http://schemas.microsoft.com/office/drawing/2014/main" id="{927AD4DE-FD1A-45B6-9FD2-CA2291FC0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30" name="AutoShape 25">
              <a:extLst>
                <a:ext uri="{FF2B5EF4-FFF2-40B4-BE49-F238E27FC236}">
                  <a16:creationId xmlns:a16="http://schemas.microsoft.com/office/drawing/2014/main" id="{C7C0397A-7560-420C-811B-6BAF49777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31" name="AutoShape 26">
              <a:extLst>
                <a:ext uri="{FF2B5EF4-FFF2-40B4-BE49-F238E27FC236}">
                  <a16:creationId xmlns:a16="http://schemas.microsoft.com/office/drawing/2014/main" id="{C9F54086-B813-435C-BF90-B4A473A9A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32" name="AutoShape 27">
              <a:extLst>
                <a:ext uri="{FF2B5EF4-FFF2-40B4-BE49-F238E27FC236}">
                  <a16:creationId xmlns:a16="http://schemas.microsoft.com/office/drawing/2014/main" id="{3B95143E-DFB9-4105-9DE6-E65F07313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33" name="AutoShape 28">
              <a:extLst>
                <a:ext uri="{FF2B5EF4-FFF2-40B4-BE49-F238E27FC236}">
                  <a16:creationId xmlns:a16="http://schemas.microsoft.com/office/drawing/2014/main" id="{0252B2D8-3ADF-444E-A041-CBC2C7F2D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34" name="AutoShape 29">
              <a:extLst>
                <a:ext uri="{FF2B5EF4-FFF2-40B4-BE49-F238E27FC236}">
                  <a16:creationId xmlns:a16="http://schemas.microsoft.com/office/drawing/2014/main" id="{8D91F722-4E1B-4FA7-8284-2AC4A061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35" name="AutoShape 30">
              <a:extLst>
                <a:ext uri="{FF2B5EF4-FFF2-40B4-BE49-F238E27FC236}">
                  <a16:creationId xmlns:a16="http://schemas.microsoft.com/office/drawing/2014/main" id="{2F24C198-20AE-474E-A8B9-2DA0E19FD8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36" name="AutoShape 31">
              <a:extLst>
                <a:ext uri="{FF2B5EF4-FFF2-40B4-BE49-F238E27FC236}">
                  <a16:creationId xmlns:a16="http://schemas.microsoft.com/office/drawing/2014/main" id="{BBD9B828-B0C4-4A91-8729-DF0676EE1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0485" name="Line 32">
            <a:extLst>
              <a:ext uri="{FF2B5EF4-FFF2-40B4-BE49-F238E27FC236}">
                <a16:creationId xmlns:a16="http://schemas.microsoft.com/office/drawing/2014/main" id="{BFB5708F-04A7-4BD6-A1CF-CDC3733E1B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362200"/>
            <a:ext cx="1828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33">
            <a:extLst>
              <a:ext uri="{FF2B5EF4-FFF2-40B4-BE49-F238E27FC236}">
                <a16:creationId xmlns:a16="http://schemas.microsoft.com/office/drawing/2014/main" id="{A604F2E2-400C-41E4-97D7-3D2AAB89F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09800"/>
            <a:ext cx="2133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34">
            <a:extLst>
              <a:ext uri="{FF2B5EF4-FFF2-40B4-BE49-F238E27FC236}">
                <a16:creationId xmlns:a16="http://schemas.microsoft.com/office/drawing/2014/main" id="{A10B6492-BD0C-45A5-B18C-586C09489C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1524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35">
            <a:extLst>
              <a:ext uri="{FF2B5EF4-FFF2-40B4-BE49-F238E27FC236}">
                <a16:creationId xmlns:a16="http://schemas.microsoft.com/office/drawing/2014/main" id="{9326BF50-E492-47BE-9EE1-0E6FC1635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91000"/>
            <a:ext cx="1600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Text Box 36">
            <a:extLst>
              <a:ext uri="{FF2B5EF4-FFF2-40B4-BE49-F238E27FC236}">
                <a16:creationId xmlns:a16="http://schemas.microsoft.com/office/drawing/2014/main" id="{C09D064E-F893-416A-9E37-A9915F93F6C9}"/>
              </a:ext>
            </a:extLst>
          </p:cNvPr>
          <p:cNvSpPr txBox="1">
            <a:spLocks noChangeArrowheads="1"/>
          </p:cNvSpPr>
          <p:nvPr/>
        </p:nvSpPr>
        <p:spPr bwMode="auto">
          <a:xfrm rot="-2160000">
            <a:off x="4352925" y="3013075"/>
            <a:ext cx="210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Predictive Modeling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0490" name="Text Box 37">
            <a:extLst>
              <a:ext uri="{FF2B5EF4-FFF2-40B4-BE49-F238E27FC236}">
                <a16:creationId xmlns:a16="http://schemas.microsoft.com/office/drawing/2014/main" id="{7D263E8E-2F4F-4CEB-B5E6-509C4A3097AA}"/>
              </a:ext>
            </a:extLst>
          </p:cNvPr>
          <p:cNvSpPr txBox="1">
            <a:spLocks noChangeArrowheads="1"/>
          </p:cNvSpPr>
          <p:nvPr/>
        </p:nvSpPr>
        <p:spPr bwMode="auto">
          <a:xfrm rot="1500000">
            <a:off x="1630363" y="2514600"/>
            <a:ext cx="1189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Clustering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0491" name="Text Box 38">
            <a:extLst>
              <a:ext uri="{FF2B5EF4-FFF2-40B4-BE49-F238E27FC236}">
                <a16:creationId xmlns:a16="http://schemas.microsoft.com/office/drawing/2014/main" id="{ED282310-E1DA-445C-8A05-F97CF1D27E6B}"/>
              </a:ext>
            </a:extLst>
          </p:cNvPr>
          <p:cNvSpPr txBox="1">
            <a:spLocks noChangeArrowheads="1"/>
          </p:cNvSpPr>
          <p:nvPr/>
        </p:nvSpPr>
        <p:spPr bwMode="auto">
          <a:xfrm rot="-1560000">
            <a:off x="1608138" y="4349750"/>
            <a:ext cx="13636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Association </a:t>
            </a:r>
            <a:br>
              <a:rPr lang="en-US" altLang="en-US" sz="1600">
                <a:solidFill>
                  <a:srgbClr val="006600"/>
                </a:solidFill>
              </a:rPr>
            </a:br>
            <a:r>
              <a:rPr lang="en-US" altLang="en-US" sz="1600">
                <a:solidFill>
                  <a:srgbClr val="006600"/>
                </a:solidFill>
              </a:rPr>
              <a:t>Rules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0492" name="Text Box 39">
            <a:extLst>
              <a:ext uri="{FF2B5EF4-FFF2-40B4-BE49-F238E27FC236}">
                <a16:creationId xmlns:a16="http://schemas.microsoft.com/office/drawing/2014/main" id="{12DA890C-2C0D-4FF6-BB16-1C362A5394B0}"/>
              </a:ext>
            </a:extLst>
          </p:cNvPr>
          <p:cNvSpPr txBox="1">
            <a:spLocks noChangeArrowheads="1"/>
          </p:cNvSpPr>
          <p:nvPr/>
        </p:nvSpPr>
        <p:spPr bwMode="auto">
          <a:xfrm rot="1920000">
            <a:off x="4641850" y="4267200"/>
            <a:ext cx="1109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Anomaly </a:t>
            </a:r>
            <a:br>
              <a:rPr lang="en-US" altLang="en-US" sz="1600">
                <a:solidFill>
                  <a:srgbClr val="006600"/>
                </a:solidFill>
              </a:rPr>
            </a:br>
            <a:r>
              <a:rPr lang="en-US" altLang="en-US" sz="1600">
                <a:solidFill>
                  <a:srgbClr val="006600"/>
                </a:solidFill>
              </a:rPr>
              <a:t>Detection</a:t>
            </a:r>
            <a:endParaRPr lang="en-US" altLang="en-US" sz="1600">
              <a:solidFill>
                <a:schemeClr val="bg2"/>
              </a:solidFill>
            </a:endParaRPr>
          </a:p>
        </p:txBody>
      </p:sp>
      <p:pic>
        <p:nvPicPr>
          <p:cNvPr id="20493" name="Picture 40" descr="fd01226_">
            <a:extLst>
              <a:ext uri="{FF2B5EF4-FFF2-40B4-BE49-F238E27FC236}">
                <a16:creationId xmlns:a16="http://schemas.microsoft.com/office/drawing/2014/main" id="{66983D32-387B-43B1-A1DC-0B3DBD402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38775"/>
            <a:ext cx="5699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4" name="Rectangle 41">
            <a:extLst>
              <a:ext uri="{FF2B5EF4-FFF2-40B4-BE49-F238E27FC236}">
                <a16:creationId xmlns:a16="http://schemas.microsoft.com/office/drawing/2014/main" id="{AA0A6528-A8F4-438D-B84E-57F9E2CB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667375"/>
            <a:ext cx="479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Milk</a:t>
            </a:r>
          </a:p>
        </p:txBody>
      </p:sp>
      <p:sp>
        <p:nvSpPr>
          <p:cNvPr id="20495" name="Text Box 42">
            <a:extLst>
              <a:ext uri="{FF2B5EF4-FFF2-40B4-BE49-F238E27FC236}">
                <a16:creationId xmlns:a16="http://schemas.microsoft.com/office/drawing/2014/main" id="{7E824631-BC2E-480C-AA48-6F05217B5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0496" name="Text Box 43">
            <a:extLst>
              <a:ext uri="{FF2B5EF4-FFF2-40B4-BE49-F238E27FC236}">
                <a16:creationId xmlns:a16="http://schemas.microsoft.com/office/drawing/2014/main" id="{27B24A8B-903B-4A92-9AA2-2C83481C9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209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/>
              <a:t>Data</a:t>
            </a:r>
          </a:p>
        </p:txBody>
      </p:sp>
      <p:pic>
        <p:nvPicPr>
          <p:cNvPr id="20497" name="Picture 44">
            <a:extLst>
              <a:ext uri="{FF2B5EF4-FFF2-40B4-BE49-F238E27FC236}">
                <a16:creationId xmlns:a16="http://schemas.microsoft.com/office/drawing/2014/main" id="{07938310-0907-4701-8152-ACAB24967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r="63640" b="34026"/>
          <a:stretch>
            <a:fillRect/>
          </a:stretch>
        </p:blipFill>
        <p:spPr bwMode="auto">
          <a:xfrm>
            <a:off x="1524000" y="5257800"/>
            <a:ext cx="1362075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8" name="Line 45">
            <a:extLst>
              <a:ext uri="{FF2B5EF4-FFF2-40B4-BE49-F238E27FC236}">
                <a16:creationId xmlns:a16="http://schemas.microsoft.com/office/drawing/2014/main" id="{F9A7F677-F637-463B-A831-99D2F6DEB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8959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9" name="Group 46">
            <a:extLst>
              <a:ext uri="{FF2B5EF4-FFF2-40B4-BE49-F238E27FC236}">
                <a16:creationId xmlns:a16="http://schemas.microsoft.com/office/drawing/2014/main" id="{75C674CB-7F41-4664-9B48-C6C101AD976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429000"/>
            <a:ext cx="3352800" cy="2971800"/>
            <a:chOff x="3648" y="2448"/>
            <a:chExt cx="2112" cy="1872"/>
          </a:xfrm>
        </p:grpSpPr>
        <p:pic>
          <p:nvPicPr>
            <p:cNvPr id="20504" name="Picture 47">
              <a:extLst>
                <a:ext uri="{FF2B5EF4-FFF2-40B4-BE49-F238E27FC236}">
                  <a16:creationId xmlns:a16="http://schemas.microsoft.com/office/drawing/2014/main" id="{B5AB8B92-31DE-4928-BB2C-18FF7CC63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5" name="Oval 48">
              <a:extLst>
                <a:ext uri="{FF2B5EF4-FFF2-40B4-BE49-F238E27FC236}">
                  <a16:creationId xmlns:a16="http://schemas.microsoft.com/office/drawing/2014/main" id="{2DD64B72-B210-44CD-A51A-C820A151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06" name="Oval 49">
              <a:extLst>
                <a:ext uri="{FF2B5EF4-FFF2-40B4-BE49-F238E27FC236}">
                  <a16:creationId xmlns:a16="http://schemas.microsoft.com/office/drawing/2014/main" id="{EFA232D5-F6F7-4891-84B5-DA8B29F25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07" name="Oval 50">
              <a:extLst>
                <a:ext uri="{FF2B5EF4-FFF2-40B4-BE49-F238E27FC236}">
                  <a16:creationId xmlns:a16="http://schemas.microsoft.com/office/drawing/2014/main" id="{7A7EAEA8-BC5E-47A9-AA18-1B92935A9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08" name="Oval 51">
              <a:extLst>
                <a:ext uri="{FF2B5EF4-FFF2-40B4-BE49-F238E27FC236}">
                  <a16:creationId xmlns:a16="http://schemas.microsoft.com/office/drawing/2014/main" id="{58C0E524-3B22-4439-BBC5-5EDCA4FBF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09" name="Rectangle 52">
              <a:extLst>
                <a:ext uri="{FF2B5EF4-FFF2-40B4-BE49-F238E27FC236}">
                  <a16:creationId xmlns:a16="http://schemas.microsoft.com/office/drawing/2014/main" id="{B04238A5-5267-4767-9020-D7CF9F207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10" name="Rectangle 53">
              <a:extLst>
                <a:ext uri="{FF2B5EF4-FFF2-40B4-BE49-F238E27FC236}">
                  <a16:creationId xmlns:a16="http://schemas.microsoft.com/office/drawing/2014/main" id="{357228D4-0225-48F1-8152-F9D7A48B6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0500" name="Rectangle 54">
            <a:extLst>
              <a:ext uri="{FF2B5EF4-FFF2-40B4-BE49-F238E27FC236}">
                <a16:creationId xmlns:a16="http://schemas.microsoft.com/office/drawing/2014/main" id="{26DB9D79-6041-4525-9864-4FC3F645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>
                <a:latin typeface="Tahoma" panose="020B0604030504040204" pitchFamily="34" charset="0"/>
              </a:rPr>
              <a:t>Data Mining Tasks …</a:t>
            </a:r>
          </a:p>
        </p:txBody>
      </p:sp>
      <p:sp>
        <p:nvSpPr>
          <p:cNvPr id="20501" name="Slide Number Placeholder 56">
            <a:extLst>
              <a:ext uri="{FF2B5EF4-FFF2-40B4-BE49-F238E27FC236}">
                <a16:creationId xmlns:a16="http://schemas.microsoft.com/office/drawing/2014/main" id="{1F9C0155-EAB8-4804-9A91-709B0F64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9DDF18C-5299-4C45-A7F0-3686537074C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079A77D9-8D16-4F71-9B54-9FBC6B65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57" name="Date Placeholder 5">
            <a:extLst>
              <a:ext uri="{FF2B5EF4-FFF2-40B4-BE49-F238E27FC236}">
                <a16:creationId xmlns:a16="http://schemas.microsoft.com/office/drawing/2014/main" id="{978C9724-4620-4D5A-A491-EF0E3A2500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7F181FFC-C8C6-4BE8-84B6-A478C99DF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53340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/>
              <a:t>Find a model  for class attribute as a function of the values of other attributes</a:t>
            </a:r>
          </a:p>
          <a:p>
            <a:pPr marL="342900" indent="-342900">
              <a:lnSpc>
                <a:spcPct val="90000"/>
              </a:lnSpc>
            </a:pPr>
            <a:endParaRPr lang="en-US" altLang="en-US"/>
          </a:p>
          <a:p>
            <a:pPr marL="342900" indent="-342900">
              <a:lnSpc>
                <a:spcPct val="90000"/>
              </a:lnSpc>
            </a:pPr>
            <a:endParaRPr lang="en-US" altLang="en-US"/>
          </a:p>
          <a:p>
            <a:pPr marL="342900" indent="-342900">
              <a:lnSpc>
                <a:spcPct val="90000"/>
              </a:lnSpc>
            </a:pPr>
            <a:endParaRPr lang="en-US" altLang="en-US"/>
          </a:p>
          <a:p>
            <a:pPr marL="342900" indent="-342900">
              <a:lnSpc>
                <a:spcPct val="90000"/>
              </a:lnSpc>
            </a:pPr>
            <a:endParaRPr lang="en-US" altLang="en-US"/>
          </a:p>
          <a:p>
            <a:pPr marL="342900" indent="-342900">
              <a:lnSpc>
                <a:spcPct val="90000"/>
              </a:lnSpc>
            </a:pPr>
            <a:endParaRPr lang="en-US" altLang="en-US"/>
          </a:p>
        </p:txBody>
      </p:sp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3B6794EA-F0C3-4447-9624-E201EF68C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762250"/>
          <a:ext cx="44386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Document" r:id="rId4" imgW="8203692" imgH="3634740" progId="Word.Document.8">
                  <p:embed/>
                </p:oleObj>
              </mc:Choice>
              <mc:Fallback>
                <p:oleObj name="Document" r:id="rId4" imgW="8203692" imgH="36347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62250"/>
                        <a:ext cx="44386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5">
            <a:extLst>
              <a:ext uri="{FF2B5EF4-FFF2-40B4-BE49-F238E27FC236}">
                <a16:creationId xmlns:a16="http://schemas.microsoft.com/office/drawing/2014/main" id="{7EA61E12-6C1A-4680-B093-55666A4C6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6002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Model for predicting credit worthiness</a:t>
            </a: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219E7121-71B5-41EB-B2EB-8B387E48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8125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2A8487"/>
                </a:solidFill>
              </a:rPr>
              <a:t>Class</a:t>
            </a:r>
          </a:p>
        </p:txBody>
      </p:sp>
      <p:graphicFrame>
        <p:nvGraphicFramePr>
          <p:cNvPr id="22534" name="Object 7">
            <a:extLst>
              <a:ext uri="{FF2B5EF4-FFF2-40B4-BE49-F238E27FC236}">
                <a16:creationId xmlns:a16="http://schemas.microsoft.com/office/drawing/2014/main" id="{353B0B76-DAE1-4E03-9BB3-35F12B004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266950"/>
          <a:ext cx="411480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VISIO" r:id="rId6" imgW="7088124" imgH="7124700" progId="Visio.Drawing.6">
                  <p:embed/>
                </p:oleObj>
              </mc:Choice>
              <mc:Fallback>
                <p:oleObj name="VISIO" r:id="rId6" imgW="7088124" imgH="712470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66950"/>
                        <a:ext cx="4114800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8">
            <a:extLst>
              <a:ext uri="{FF2B5EF4-FFF2-40B4-BE49-F238E27FC236}">
                <a16:creationId xmlns:a16="http://schemas.microsoft.com/office/drawing/2014/main" id="{F9D892F0-AD61-4634-A2CB-BCBE4B57D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>
                <a:latin typeface="Tahoma" panose="020B0604030504040204" pitchFamily="34" charset="0"/>
              </a:rPr>
              <a:t>Predictive Modeling: Classification</a:t>
            </a:r>
          </a:p>
        </p:txBody>
      </p:sp>
      <p:sp>
        <p:nvSpPr>
          <p:cNvPr id="22536" name="Slide Number Placeholder 10">
            <a:extLst>
              <a:ext uri="{FF2B5EF4-FFF2-40B4-BE49-F238E27FC236}">
                <a16:creationId xmlns:a16="http://schemas.microsoft.com/office/drawing/2014/main" id="{E0B868CA-22D6-465B-80AE-6B3A5731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8DE48AD-7E6F-454C-A229-24C403CF40D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36FACD6-8EC6-4A97-9554-1AE52E3E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5B96914F-C708-40F2-9C59-8E3918D35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32CD4A4-C1F1-49FE-A988-4043CC94E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Example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DDA83841-D102-40D9-85C9-3065EDEF6A67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690688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C1914E51-7AAC-45DA-9710-4C9DE561418C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746250" y="1690688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581" name="Text Box 6">
            <a:extLst>
              <a:ext uri="{FF2B5EF4-FFF2-40B4-BE49-F238E27FC236}">
                <a16:creationId xmlns:a16="http://schemas.microsoft.com/office/drawing/2014/main" id="{3F10EB46-9E7B-431B-85BC-5AD90466C30B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640013" y="1668463"/>
            <a:ext cx="1325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quantitative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582" name="Text Box 7">
            <a:extLst>
              <a:ext uri="{FF2B5EF4-FFF2-40B4-BE49-F238E27FC236}">
                <a16:creationId xmlns:a16="http://schemas.microsoft.com/office/drawing/2014/main" id="{E0A935BD-1A4A-4950-B0C3-EC03EA1FD358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651250" y="187325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pSp>
        <p:nvGrpSpPr>
          <p:cNvPr id="24583" name="Group 9">
            <a:extLst>
              <a:ext uri="{FF2B5EF4-FFF2-40B4-BE49-F238E27FC236}">
                <a16:creationId xmlns:a16="http://schemas.microsoft.com/office/drawing/2014/main" id="{913A135E-B500-43B0-83C3-22FBCAF7E97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948113"/>
            <a:ext cx="990600" cy="685800"/>
            <a:chOff x="4944" y="2736"/>
            <a:chExt cx="624" cy="432"/>
          </a:xfrm>
        </p:grpSpPr>
        <p:sp>
          <p:nvSpPr>
            <p:cNvPr id="24601" name="AutoShape 10">
              <a:extLst>
                <a:ext uri="{FF2B5EF4-FFF2-40B4-BE49-F238E27FC236}">
                  <a16:creationId xmlns:a16="http://schemas.microsoft.com/office/drawing/2014/main" id="{3ED90AB2-E4AF-4421-A440-9C8B1DD9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736"/>
              <a:ext cx="624" cy="432"/>
            </a:xfrm>
            <a:prstGeom prst="can">
              <a:avLst>
                <a:gd name="adj" fmla="val 25000"/>
              </a:avLst>
            </a:prstGeom>
            <a:solidFill>
              <a:srgbClr val="CCCC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4602" name="Text Box 11">
              <a:extLst>
                <a:ext uri="{FF2B5EF4-FFF2-40B4-BE49-F238E27FC236}">
                  <a16:creationId xmlns:a16="http://schemas.microsoft.com/office/drawing/2014/main" id="{8B4C79E4-1564-41B9-BB83-FA0A2DED7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" y="2856"/>
              <a:ext cx="345" cy="29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400">
                  <a:solidFill>
                    <a:srgbClr val="0000CC"/>
                  </a:solidFill>
                </a:rPr>
                <a:t>Test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400">
                  <a:solidFill>
                    <a:srgbClr val="0000CC"/>
                  </a:solidFill>
                </a:rPr>
                <a:t>Set</a:t>
              </a:r>
              <a:endParaRPr lang="en-US" altLang="en-US" sz="1400" b="0">
                <a:solidFill>
                  <a:schemeClr val="bg2"/>
                </a:solidFill>
              </a:endParaRPr>
            </a:p>
          </p:txBody>
        </p:sp>
      </p:grpSp>
      <p:sp>
        <p:nvSpPr>
          <p:cNvPr id="24584" name="AutoShape 12">
            <a:extLst>
              <a:ext uri="{FF2B5EF4-FFF2-40B4-BE49-F238E27FC236}">
                <a16:creationId xmlns:a16="http://schemas.microsoft.com/office/drawing/2014/main" id="{42D5030D-FACB-4212-90FF-978A099CD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91113"/>
            <a:ext cx="990600" cy="685800"/>
          </a:xfrm>
          <a:prstGeom prst="can">
            <a:avLst>
              <a:gd name="adj" fmla="val 25056"/>
            </a:avLst>
          </a:prstGeom>
          <a:solidFill>
            <a:schemeClr val="accent2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5" name="Text Box 13">
            <a:extLst>
              <a:ext uri="{FF2B5EF4-FFF2-40B4-BE49-F238E27FC236}">
                <a16:creationId xmlns:a16="http://schemas.microsoft.com/office/drawing/2014/main" id="{37958547-E32F-4326-976A-215CE9705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238750"/>
            <a:ext cx="104298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Training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Set</a:t>
            </a:r>
            <a:endParaRPr lang="en-US" altLang="en-US" sz="1400" b="0">
              <a:solidFill>
                <a:schemeClr val="bg2"/>
              </a:solidFill>
            </a:endParaRPr>
          </a:p>
        </p:txBody>
      </p:sp>
      <p:grpSp>
        <p:nvGrpSpPr>
          <p:cNvPr id="24586" name="Group 14">
            <a:extLst>
              <a:ext uri="{FF2B5EF4-FFF2-40B4-BE49-F238E27FC236}">
                <a16:creationId xmlns:a16="http://schemas.microsoft.com/office/drawing/2014/main" id="{317EE363-8529-411C-9934-EF9F2FDA0174}"/>
              </a:ext>
            </a:extLst>
          </p:cNvPr>
          <p:cNvGrpSpPr>
            <a:grpSpLocks/>
          </p:cNvGrpSpPr>
          <p:nvPr/>
        </p:nvGrpSpPr>
        <p:grpSpPr bwMode="auto">
          <a:xfrm>
            <a:off x="7637463" y="5086350"/>
            <a:ext cx="1125537" cy="690563"/>
            <a:chOff x="3360" y="2880"/>
            <a:chExt cx="672" cy="415"/>
          </a:xfrm>
        </p:grpSpPr>
        <p:sp>
          <p:nvSpPr>
            <p:cNvPr id="24599" name="AutoShape 15">
              <a:extLst>
                <a:ext uri="{FF2B5EF4-FFF2-40B4-BE49-F238E27FC236}">
                  <a16:creationId xmlns:a16="http://schemas.microsoft.com/office/drawing/2014/main" id="{34531989-C943-4C84-B217-A9CF3858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80"/>
              <a:ext cx="672" cy="415"/>
            </a:xfrm>
            <a:prstGeom prst="flowChartMultidocument">
              <a:avLst/>
            </a:prstGeom>
            <a:solidFill>
              <a:srgbClr val="00E0CB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4600" name="Text Box 16">
              <a:extLst>
                <a:ext uri="{FF2B5EF4-FFF2-40B4-BE49-F238E27FC236}">
                  <a16:creationId xmlns:a16="http://schemas.microsoft.com/office/drawing/2014/main" id="{0BEC2129-013F-4E8E-8B57-7D6EBFB86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2978"/>
              <a:ext cx="54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CC0000"/>
                  </a:solidFill>
                </a:rPr>
                <a:t>Model</a:t>
              </a:r>
              <a:endParaRPr lang="en-US" altLang="en-US" sz="1400" b="0">
                <a:solidFill>
                  <a:schemeClr val="bg2"/>
                </a:solidFill>
              </a:endParaRPr>
            </a:p>
          </p:txBody>
        </p:sp>
      </p:grpSp>
      <p:sp>
        <p:nvSpPr>
          <p:cNvPr id="24587" name="AutoShape 17">
            <a:extLst>
              <a:ext uri="{FF2B5EF4-FFF2-40B4-BE49-F238E27FC236}">
                <a16:creationId xmlns:a16="http://schemas.microsoft.com/office/drawing/2014/main" id="{68ED2B3C-738E-4815-971C-4B674C71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38713"/>
            <a:ext cx="1447800" cy="995362"/>
          </a:xfrm>
          <a:prstGeom prst="bevel">
            <a:avLst>
              <a:gd name="adj" fmla="val 12500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8" name="Text Box 18">
            <a:extLst>
              <a:ext uri="{FF2B5EF4-FFF2-40B4-BE49-F238E27FC236}">
                <a16:creationId xmlns:a16="http://schemas.microsoft.com/office/drawing/2014/main" id="{A4DBBD18-BE8B-4542-98B0-87AE4BCF0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14913"/>
            <a:ext cx="13255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rgbClr val="000000"/>
                </a:solidFill>
              </a:rPr>
              <a:t>Learn </a:t>
            </a:r>
          </a:p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rgbClr val="000000"/>
                </a:solidFill>
              </a:rPr>
              <a:t>Classifier</a:t>
            </a:r>
            <a:endParaRPr lang="en-US" altLang="en-US" sz="1400" b="0">
              <a:solidFill>
                <a:srgbClr val="00E0CB"/>
              </a:solidFill>
            </a:endParaRPr>
          </a:p>
        </p:txBody>
      </p:sp>
      <p:sp>
        <p:nvSpPr>
          <p:cNvPr id="24589" name="AutoShape 19">
            <a:extLst>
              <a:ext uri="{FF2B5EF4-FFF2-40B4-BE49-F238E27FC236}">
                <a16:creationId xmlns:a16="http://schemas.microsoft.com/office/drawing/2014/main" id="{0D5AD6C1-2424-4CBE-A656-5142A899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925" y="5349875"/>
            <a:ext cx="484188" cy="141288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90" name="AutoShape 20">
            <a:extLst>
              <a:ext uri="{FF2B5EF4-FFF2-40B4-BE49-F238E27FC236}">
                <a16:creationId xmlns:a16="http://schemas.microsoft.com/office/drawing/2014/main" id="{7C2999BE-2062-4F16-BC17-45FB89F5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314950"/>
            <a:ext cx="484188" cy="141288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91" name="AutoShape 21">
            <a:extLst>
              <a:ext uri="{FF2B5EF4-FFF2-40B4-BE49-F238E27FC236}">
                <a16:creationId xmlns:a16="http://schemas.microsoft.com/office/drawing/2014/main" id="{13D020DA-5CC1-43FB-B88B-F29E7EA4713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73231" y="4790282"/>
            <a:ext cx="312737" cy="152400"/>
          </a:xfrm>
          <a:prstGeom prst="rightArrow">
            <a:avLst>
              <a:gd name="adj1" fmla="val 50000"/>
              <a:gd name="adj2" fmla="val 51302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92" name="Line 22">
            <a:extLst>
              <a:ext uri="{FF2B5EF4-FFF2-40B4-BE49-F238E27FC236}">
                <a16:creationId xmlns:a16="http://schemas.microsoft.com/office/drawing/2014/main" id="{9830D323-D86B-41C2-8D41-8CA4C0C5C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81513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23">
            <a:extLst>
              <a:ext uri="{FF2B5EF4-FFF2-40B4-BE49-F238E27FC236}">
                <a16:creationId xmlns:a16="http://schemas.microsoft.com/office/drawing/2014/main" id="{327B4639-E732-4594-8062-8385B82C1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276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94" name="Object 24">
            <a:extLst>
              <a:ext uri="{FF2B5EF4-FFF2-40B4-BE49-F238E27FC236}">
                <a16:creationId xmlns:a16="http://schemas.microsoft.com/office/drawing/2014/main" id="{CAB0CC65-697C-40C5-A64C-A18BB06DF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38400"/>
          <a:ext cx="44386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Document" r:id="rId3" imgW="8203692" imgH="3634740" progId="Word.Document.8">
                  <p:embed/>
                </p:oleObj>
              </mc:Choice>
              <mc:Fallback>
                <p:oleObj name="Document" r:id="rId3" imgW="8203692" imgH="3634740" progId="Word.Documen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38400"/>
                        <a:ext cx="44386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25">
            <a:extLst>
              <a:ext uri="{FF2B5EF4-FFF2-40B4-BE49-F238E27FC236}">
                <a16:creationId xmlns:a16="http://schemas.microsoft.com/office/drawing/2014/main" id="{DF666818-215E-482D-941F-CC3BC78F3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1600200"/>
          <a:ext cx="4368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Document" r:id="rId5" imgW="8207072" imgH="3629483" progId="Word.Document.8">
                  <p:embed/>
                </p:oleObj>
              </mc:Choice>
              <mc:Fallback>
                <p:oleObj name="Document" r:id="rId5" imgW="8207072" imgH="3629483" progId="Word.Documen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1600200"/>
                        <a:ext cx="4368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Slide Number Placeholder 26">
            <a:extLst>
              <a:ext uri="{FF2B5EF4-FFF2-40B4-BE49-F238E27FC236}">
                <a16:creationId xmlns:a16="http://schemas.microsoft.com/office/drawing/2014/main" id="{1A9B0749-FD54-4817-A305-D77A2AA6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4EE9CA0-0B02-4D3A-9593-72475202723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7C5626DE-CA00-419E-B073-D59AEAA6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27" name="Date Placeholder 5">
            <a:extLst>
              <a:ext uri="{FF2B5EF4-FFF2-40B4-BE49-F238E27FC236}">
                <a16:creationId xmlns:a16="http://schemas.microsoft.com/office/drawing/2014/main" id="{87DAA90A-67A4-4FF7-956C-A9969D6B93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146476305</TotalTime>
  <Pages>3</Pages>
  <Words>1073</Words>
  <Application>Microsoft Office PowerPoint</Application>
  <PresentationFormat>On-screen Show (4:3)</PresentationFormat>
  <Paragraphs>195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Helvetica</vt:lpstr>
      <vt:lpstr>Monotype Sorts</vt:lpstr>
      <vt:lpstr>Tahoma</vt:lpstr>
      <vt:lpstr>Times New Roman</vt:lpstr>
      <vt:lpstr>Wingdings</vt:lpstr>
      <vt:lpstr>LC.BRev.FY97</vt:lpstr>
      <vt:lpstr>VISIO</vt:lpstr>
      <vt:lpstr>Document</vt:lpstr>
      <vt:lpstr>Bitmap Image</vt:lpstr>
      <vt:lpstr>Data Mining and Machine Learning: Introduction</vt:lpstr>
      <vt:lpstr>Data Mining and Machine Learning: Introduction</vt:lpstr>
      <vt:lpstr>Large-scale Data is Everywhere!</vt:lpstr>
      <vt:lpstr>Great Opportunities to Solve Society’s Major Problems</vt:lpstr>
      <vt:lpstr>What is Data Mining/Data Science</vt:lpstr>
      <vt:lpstr>Data Mining Tasks</vt:lpstr>
      <vt:lpstr>PowerPoint Presentation</vt:lpstr>
      <vt:lpstr>PowerPoint Presentation</vt:lpstr>
      <vt:lpstr>Classification Example</vt:lpstr>
      <vt:lpstr>Examples of Classification Task</vt:lpstr>
      <vt:lpstr>Classification: Application 1</vt:lpstr>
      <vt:lpstr>Classifying Galaxies</vt:lpstr>
      <vt:lpstr>Regression</vt:lpstr>
      <vt:lpstr>PowerPoint Presentation</vt:lpstr>
      <vt:lpstr>Applications of Cluster Analysis</vt:lpstr>
      <vt:lpstr>Clustering: Application 1</vt:lpstr>
      <vt:lpstr>Clustering: Application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subject/>
  <dc:creator>Computations</dc:creator>
  <cp:keywords/>
  <dc:description/>
  <cp:lastModifiedBy>Özgür, Atilla</cp:lastModifiedBy>
  <cp:revision>397</cp:revision>
  <cp:lastPrinted>2001-08-28T17:59:37Z</cp:lastPrinted>
  <dcterms:created xsi:type="dcterms:W3CDTF">1998-03-18T13:44:31Z</dcterms:created>
  <dcterms:modified xsi:type="dcterms:W3CDTF">2021-11-09T13:08:36Z</dcterms:modified>
</cp:coreProperties>
</file>