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15" r:id="rId2"/>
    <p:sldId id="568" r:id="rId3"/>
    <p:sldId id="598" r:id="rId4"/>
    <p:sldId id="599" r:id="rId5"/>
    <p:sldId id="600" r:id="rId6"/>
    <p:sldId id="601" r:id="rId7"/>
    <p:sldId id="602" r:id="rId8"/>
    <p:sldId id="603" r:id="rId9"/>
    <p:sldId id="606" r:id="rId10"/>
    <p:sldId id="611" r:id="rId11"/>
    <p:sldId id="597" r:id="rId12"/>
    <p:sldId id="521" r:id="rId13"/>
    <p:sldId id="607" r:id="rId14"/>
    <p:sldId id="574" r:id="rId15"/>
    <p:sldId id="524" r:id="rId16"/>
    <p:sldId id="525" r:id="rId17"/>
    <p:sldId id="526" r:id="rId18"/>
    <p:sldId id="535" r:id="rId19"/>
    <p:sldId id="596" r:id="rId20"/>
    <p:sldId id="610" r:id="rId21"/>
    <p:sldId id="612" r:id="rId22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1" autoAdjust="0"/>
    <p:restoredTop sz="94551" autoAdjust="0"/>
  </p:normalViewPr>
  <p:slideViewPr>
    <p:cSldViewPr>
      <p:cViewPr varScale="1">
        <p:scale>
          <a:sx n="75" d="100"/>
          <a:sy n="75" d="100"/>
        </p:scale>
        <p:origin x="1186" y="53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7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09" tIns="48407" rIns="96809" bIns="48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6438"/>
            <a:ext cx="4625975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70923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3" rIns="91575" bIns="4578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19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27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94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012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225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42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41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85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64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639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67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96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4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4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pitchFamily="34" charset="0"/>
              </a:rPr>
              <a:t>02/03/2021		</a:t>
            </a:r>
            <a:r>
              <a:rPr lang="en-US" sz="1400" baseline="0" dirty="0">
                <a:latin typeface="Arial" pitchFamily="34" charset="0"/>
              </a:rPr>
              <a:t>     </a:t>
            </a:r>
            <a:r>
              <a:rPr lang="en-US" sz="1400" dirty="0">
                <a:latin typeface="Arial" pitchFamily="34" charset="0"/>
              </a:rPr>
              <a:t>Introduction to Data Mining,</a:t>
            </a:r>
            <a:r>
              <a:rPr lang="en-US" sz="1400" baseline="0" dirty="0">
                <a:latin typeface="Arial" pitchFamily="34" charset="0"/>
              </a:rPr>
              <a:t> 2</a:t>
            </a:r>
            <a:r>
              <a:rPr lang="en-US" sz="1400" baseline="30000" dirty="0">
                <a:latin typeface="Arial" pitchFamily="34" charset="0"/>
              </a:rPr>
              <a:t>nd</a:t>
            </a:r>
            <a:r>
              <a:rPr lang="en-US" sz="1400" baseline="0" dirty="0">
                <a:latin typeface="Arial" pitchFamily="34" charset="0"/>
              </a:rPr>
              <a:t> Edition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altLang="en-US" sz="1400" dirty="0"/>
              <a:t> 			              </a:t>
            </a:r>
            <a:fld id="{7084C611-86DA-0C49-84BD-91F3BD06A343}" type="slidenum">
              <a:rPr lang="en-US" altLang="en-US" sz="1400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/>
              <a:t>Data Mining</a:t>
            </a:r>
            <a:endParaRPr lang="en-US" altLang="en-US" sz="2800"/>
          </a:p>
        </p:txBody>
      </p:sp>
      <p:sp>
        <p:nvSpPr>
          <p:cNvPr id="4098" name="Rectangle 1027"/>
          <p:cNvSpPr>
            <a:spLocks noChangeArrowheads="1"/>
          </p:cNvSpPr>
          <p:nvPr/>
        </p:nvSpPr>
        <p:spPr bwMode="auto">
          <a:xfrm>
            <a:off x="381000" y="1981200"/>
            <a:ext cx="82296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Model Overfitting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endParaRPr lang="en-US" altLang="en-US" sz="3200" b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Introduction to Data Mining, 2</a:t>
            </a:r>
            <a:r>
              <a:rPr lang="en-US" altLang="en-US" sz="3200" b="0" baseline="30000"/>
              <a:t>nd</a:t>
            </a:r>
            <a:r>
              <a:rPr lang="en-US" altLang="en-US" sz="3200" b="0"/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b="0"/>
              <a:t>Tan, Steinbach, Karpatne,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Model Overfitting – Impact of Training Data Size</a:t>
            </a:r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 dirty="0">
                <a:sym typeface="Symbol" charset="2"/>
              </a:rPr>
              <a:t>Increasing the size of training data reduces the difference between training and testing errors at a given size of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676400"/>
            <a:ext cx="1800012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1752600"/>
            <a:ext cx="1863755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6394" y="3095238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Decision Tree with 50 nodes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8844" y="30480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Decision Tree with 50 nodes</a:t>
            </a:r>
          </a:p>
        </p:txBody>
      </p:sp>
    </p:spTree>
    <p:extLst>
      <p:ext uri="{BB962C8B-B14F-4D97-AF65-F5344CB8AC3E}">
        <p14:creationId xmlns:p14="http://schemas.microsoft.com/office/powerpoint/2010/main" val="236423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Model Overfitting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Not enough training data</a:t>
            </a:r>
          </a:p>
          <a:p>
            <a:endParaRPr lang="en-US" altLang="en-US" dirty="0"/>
          </a:p>
          <a:p>
            <a:r>
              <a:rPr lang="en-US" altLang="en-US" dirty="0"/>
              <a:t>High model complexity</a:t>
            </a:r>
          </a:p>
          <a:p>
            <a:endParaRPr lang="en-US" altLang="en-US" sz="500" dirty="0"/>
          </a:p>
          <a:p>
            <a:pPr lvl="1"/>
            <a:r>
              <a:rPr lang="en-US" altLang="en-US" sz="2400" dirty="0"/>
              <a:t>Multiple Comparison Procedure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Performed during model building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Purpose is to ensure that model is not overly complex (to avoid </a:t>
            </a:r>
            <a:r>
              <a:rPr lang="en-US" altLang="en-US" dirty="0" err="1">
                <a:solidFill>
                  <a:srgbClr val="000000"/>
                </a:solidFill>
              </a:rPr>
              <a:t>overfitting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Need to estimate generalization error</a:t>
            </a:r>
          </a:p>
          <a:p>
            <a:pPr lvl="1"/>
            <a:r>
              <a:rPr lang="en-US" altLang="en-US" dirty="0"/>
              <a:t>Using Validation Set</a:t>
            </a:r>
            <a:endParaRPr lang="en-US" altLang="en-US" dirty="0">
              <a:latin typeface="Times New Roman" charset="0"/>
            </a:endParaRPr>
          </a:p>
          <a:p>
            <a:pPr lvl="1"/>
            <a:endParaRPr lang="en-US" altLang="en-US" sz="500" dirty="0"/>
          </a:p>
          <a:p>
            <a:pPr lvl="1"/>
            <a:r>
              <a:rPr lang="en-US" altLang="en-US" dirty="0"/>
              <a:t>Incorporating Model Complexity</a:t>
            </a:r>
          </a:p>
          <a:p>
            <a:pPr lvl="1"/>
            <a:endParaRPr lang="en-US" altLang="en-US" sz="500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/>
          <a:lstStyle/>
          <a:p>
            <a:r>
              <a:rPr lang="en-US" altLang="en-US" sz="2000" dirty="0"/>
              <a:t>Model Selection:</a:t>
            </a:r>
            <a:br>
              <a:rPr lang="en-US" altLang="en-US" sz="2000" dirty="0"/>
            </a:br>
            <a:r>
              <a:rPr lang="en-US" altLang="en-US" dirty="0"/>
              <a:t>Using Validation Set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Divide </a:t>
            </a:r>
            <a:r>
              <a:rPr lang="en-US" altLang="en-US" u="sng" dirty="0"/>
              <a:t>training</a:t>
            </a:r>
            <a:r>
              <a:rPr lang="en-US" altLang="en-US" dirty="0"/>
              <a:t> data into two parts:</a:t>
            </a:r>
          </a:p>
          <a:p>
            <a:pPr lvl="1"/>
            <a:r>
              <a:rPr lang="en-US" altLang="en-US" dirty="0"/>
              <a:t>Training set: </a:t>
            </a:r>
          </a:p>
          <a:p>
            <a:pPr lvl="2"/>
            <a:r>
              <a:rPr lang="en-US" altLang="en-US" dirty="0"/>
              <a:t> use for model building</a:t>
            </a:r>
          </a:p>
          <a:p>
            <a:pPr lvl="1"/>
            <a:r>
              <a:rPr lang="en-US" altLang="en-US" dirty="0"/>
              <a:t>Validation set: </a:t>
            </a:r>
          </a:p>
          <a:p>
            <a:pPr lvl="2"/>
            <a:r>
              <a:rPr lang="en-US" altLang="en-US" dirty="0"/>
              <a:t> use for estimating generalization error</a:t>
            </a:r>
          </a:p>
          <a:p>
            <a:pPr lvl="2"/>
            <a:r>
              <a:rPr lang="en-US" altLang="en-US" dirty="0"/>
              <a:t> Note: validation set is not the same as test set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Drawback:</a:t>
            </a:r>
          </a:p>
          <a:p>
            <a:pPr lvl="1"/>
            <a:r>
              <a:rPr lang="en-US" altLang="en-US" dirty="0"/>
              <a:t>Less data available for training</a:t>
            </a:r>
          </a:p>
        </p:txBody>
      </p:sp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/>
          <a:lstStyle/>
          <a:p>
            <a:r>
              <a:rPr lang="en-US" altLang="en-US" sz="2000">
                <a:solidFill>
                  <a:srgbClr val="000000"/>
                </a:solidFill>
              </a:rPr>
              <a:t>Model Selection:</a:t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/>
              <a:t>Incorporating Model Complexity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Rationale: Occam’s Razor</a:t>
            </a:r>
          </a:p>
          <a:p>
            <a:pPr lvl="1"/>
            <a:r>
              <a:rPr lang="en-US" altLang="en-US" sz="2400" dirty="0"/>
              <a:t>Given two models of similar generalization errors,  one should prefer the simpler model over the more complex model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A complex model has a greater chance of being fitted accidentally</a:t>
            </a:r>
          </a:p>
          <a:p>
            <a:pPr lvl="1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Therefore, one should include model complexity when evaluating a model</a:t>
            </a:r>
          </a:p>
          <a:p>
            <a:pPr marL="457200" lvl="1" indent="0">
              <a:buNone/>
            </a:pPr>
            <a:endParaRPr lang="en-US" altLang="en-US" sz="1200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9880" y="5257800"/>
            <a:ext cx="8229600" cy="91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b="0" kern="0" dirty="0">
                <a:solidFill>
                  <a:srgbClr val="FF0000"/>
                </a:solidFill>
                <a:latin typeface="Arial"/>
              </a:rPr>
              <a:t>Gen. Error(Model) = Train. Error(Model, Train. Data) +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b="0" kern="0" dirty="0">
                <a:solidFill>
                  <a:srgbClr val="FF0000"/>
                </a:solidFill>
                <a:latin typeface="Arial"/>
              </a:rPr>
              <a:t>				 	x Complexity(Model)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96" y="5567856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r>
              <a:rPr lang="en-US" altLang="en-US" sz="240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altLang="en-US" sz="2400"/>
              <a:t>Stop the algorithm before it becomes a fully-grown tree</a:t>
            </a:r>
          </a:p>
          <a:p>
            <a:pPr lvl="1"/>
            <a:r>
              <a:rPr lang="en-US" altLang="en-US" sz="2400"/>
              <a:t>Typical stopping conditions for a node:</a:t>
            </a:r>
          </a:p>
          <a:p>
            <a:pPr lvl="2"/>
            <a:r>
              <a:rPr lang="en-US" altLang="en-US" sz="2000"/>
              <a:t> Stop if all instances belong to the same class</a:t>
            </a:r>
          </a:p>
          <a:p>
            <a:pPr lvl="2"/>
            <a:r>
              <a:rPr lang="en-US" altLang="en-US" sz="2000"/>
              <a:t> Stop if all the attribute values are the same</a:t>
            </a:r>
          </a:p>
          <a:p>
            <a:pPr lvl="1"/>
            <a:r>
              <a:rPr lang="en-US" altLang="en-US" sz="2400"/>
              <a:t>More restrictive conditions:</a:t>
            </a:r>
          </a:p>
          <a:p>
            <a:pPr lvl="2"/>
            <a:r>
              <a:rPr lang="en-US" altLang="en-US" sz="2000"/>
              <a:t> Stop if number of instances is less than some user-specified threshold</a:t>
            </a:r>
          </a:p>
          <a:p>
            <a:pPr lvl="2"/>
            <a:r>
              <a:rPr lang="en-US" altLang="en-US" sz="2000"/>
              <a:t> Stop if class distribution of instances are independent of the available features (e.g., using </a:t>
            </a:r>
            <a:r>
              <a:rPr lang="en-US" altLang="en-US" sz="2000">
                <a:sym typeface="Symbol" charset="2"/>
              </a:rPr>
              <a:t></a:t>
            </a:r>
            <a:r>
              <a:rPr lang="en-US" altLang="en-US" sz="2000" baseline="30000">
                <a:sym typeface="Symbol" charset="2"/>
              </a:rPr>
              <a:t> 2</a:t>
            </a:r>
            <a:r>
              <a:rPr lang="en-US" altLang="en-US" sz="2000">
                <a:sym typeface="Symbol" charset="2"/>
              </a:rPr>
              <a:t> test)</a:t>
            </a:r>
            <a:endParaRPr lang="en-US" altLang="en-US" sz="2000" baseline="30000"/>
          </a:p>
          <a:p>
            <a:pPr lvl="2"/>
            <a:r>
              <a:rPr lang="en-US" altLang="en-US" sz="2000"/>
              <a:t> Stop if expanding the current node does not improve impurity</a:t>
            </a:r>
            <a:br>
              <a:rPr lang="en-US" altLang="en-US" sz="2000"/>
            </a:br>
            <a:r>
              <a:rPr lang="en-US" altLang="en-US" sz="2000"/>
              <a:t>    measures (e.g., Gini or information gain).</a:t>
            </a:r>
          </a:p>
          <a:p>
            <a:pPr lvl="2"/>
            <a:r>
              <a:rPr lang="en-US" altLang="en-US" sz="2000"/>
              <a:t> Stop if estimated generalization error falls below certain threshold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 altLang="en-US" dirty="0"/>
              <a:t>Grow decision tree to its entirety</a:t>
            </a:r>
          </a:p>
          <a:p>
            <a:pPr lvl="1"/>
            <a:r>
              <a:rPr lang="en-US" altLang="en-US" dirty="0"/>
              <a:t>Subtree replacement</a:t>
            </a:r>
          </a:p>
          <a:p>
            <a:pPr lvl="2"/>
            <a:r>
              <a:rPr lang="en-US" altLang="en-US" dirty="0"/>
              <a:t> Trim the nodes of the decision tree in a bottom-up fashion</a:t>
            </a:r>
          </a:p>
          <a:p>
            <a:pPr lvl="2"/>
            <a:r>
              <a:rPr lang="en-US" altLang="en-US" dirty="0"/>
              <a:t> If generalization error improves after trimming, replace sub-tree by a leaf node </a:t>
            </a:r>
          </a:p>
          <a:p>
            <a:pPr lvl="2"/>
            <a:r>
              <a:rPr lang="en-US" altLang="en-US" dirty="0"/>
              <a:t> Class label of leaf node is determined from majority class of instances in the sub-tree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Post-Pruning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1447800" y="3017838"/>
          <a:ext cx="46894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4" name="VISIO" r:id="rId3" imgW="4689544" imgH="2395148" progId="Visio.Drawing.6">
                  <p:embed/>
                </p:oleObj>
              </mc:Choice>
              <mc:Fallback>
                <p:oleObj name="VISIO" r:id="rId3" imgW="4689544" imgH="2395148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17838"/>
                        <a:ext cx="46894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4" name="Group 4"/>
          <p:cNvGraphicFramePr>
            <a:graphicFrameLocks noGrp="1"/>
          </p:cNvGraphicFramePr>
          <p:nvPr/>
        </p:nvGraphicFramePr>
        <p:xfrm>
          <a:off x="914400" y="1524000"/>
          <a:ext cx="1905000" cy="1219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= 10/30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4495800" y="1066800"/>
            <a:ext cx="4648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(Before splitting) = 10/30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= (10 + 0.5)/30 = 10.5/30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(After splitting) = 9/30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(After splitting)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= (9 + 4 </a:t>
            </a:r>
            <a:r>
              <a:rPr lang="en-US" altLang="en-US" sz="1800" dirty="0">
                <a:sym typeface="Symbol" charset="2"/>
              </a:rPr>
              <a:t> 0.5)/30 = 11/30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FF0000"/>
                </a:solidFill>
              </a:rPr>
              <a:t>PRUNE!</a:t>
            </a:r>
          </a:p>
        </p:txBody>
      </p:sp>
      <p:graphicFrame>
        <p:nvGraphicFramePr>
          <p:cNvPr id="947218" name="Group 18"/>
          <p:cNvGraphicFramePr>
            <a:graphicFrameLocks noGrp="1"/>
          </p:cNvGraphicFramePr>
          <p:nvPr/>
        </p:nvGraphicFramePr>
        <p:xfrm>
          <a:off x="1524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29" name="Group 29"/>
          <p:cNvGraphicFramePr>
            <a:graphicFrameLocks noGrp="1"/>
          </p:cNvGraphicFramePr>
          <p:nvPr/>
        </p:nvGraphicFramePr>
        <p:xfrm>
          <a:off x="19812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40" name="Group 40"/>
          <p:cNvGraphicFramePr>
            <a:graphicFrameLocks noGrp="1"/>
          </p:cNvGraphicFramePr>
          <p:nvPr/>
        </p:nvGraphicFramePr>
        <p:xfrm>
          <a:off x="38100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51" name="Group 51"/>
          <p:cNvGraphicFramePr>
            <a:graphicFrameLocks noGrp="1"/>
          </p:cNvGraphicFramePr>
          <p:nvPr/>
        </p:nvGraphicFramePr>
        <p:xfrm>
          <a:off x="56388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Post-pruning</a:t>
            </a:r>
          </a:p>
        </p:txBody>
      </p:sp>
      <p:graphicFrame>
        <p:nvGraphicFramePr>
          <p:cNvPr id="32770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1106488" y="1016000"/>
          <a:ext cx="7199312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0" name="Visio" r:id="rId3" imgW="9791700" imgH="7327900" progId="Visio.Drawing.6">
                  <p:embed/>
                </p:oleObj>
              </mc:Choice>
              <mc:Fallback>
                <p:oleObj name="Visio" r:id="rId3" imgW="9791700" imgH="7327900" progId="Visio.Drawing.6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016000"/>
                        <a:ext cx="7199312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Evaluation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981" y="10668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Purpose</a:t>
            </a:r>
            <a:r>
              <a:rPr lang="en-US" altLang="en-US" sz="240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To estimate performance of classifier on previously unseen data (test set)</a:t>
            </a:r>
          </a:p>
          <a:p>
            <a:endParaRPr lang="en-US" altLang="en-US" sz="1000" dirty="0"/>
          </a:p>
          <a:p>
            <a:r>
              <a:rPr lang="en-US" altLang="en-US" sz="2400" dirty="0"/>
              <a:t>Holdout</a:t>
            </a:r>
          </a:p>
          <a:p>
            <a:pPr lvl="1"/>
            <a:r>
              <a:rPr lang="en-US" altLang="en-US" sz="2400" dirty="0"/>
              <a:t>Reserve k% for training and (100-k)% for testing </a:t>
            </a:r>
          </a:p>
          <a:p>
            <a:pPr lvl="1"/>
            <a:r>
              <a:rPr lang="en-US" altLang="en-US" sz="2400" dirty="0"/>
              <a:t>Random subsampling: repeated holdout</a:t>
            </a:r>
          </a:p>
          <a:p>
            <a:r>
              <a:rPr lang="en-US" altLang="en-US" sz="2400" dirty="0"/>
              <a:t>Cross validation</a:t>
            </a:r>
          </a:p>
          <a:p>
            <a:pPr lvl="1"/>
            <a:r>
              <a:rPr lang="en-US" altLang="en-US" sz="2400" dirty="0"/>
              <a:t>Partition data into k disjoint subsets</a:t>
            </a:r>
          </a:p>
          <a:p>
            <a:pPr lvl="1"/>
            <a:r>
              <a:rPr lang="en-US" altLang="en-US" sz="2400" dirty="0"/>
              <a:t>k-fold: train on k-1 partitions, test on the remaining one</a:t>
            </a:r>
          </a:p>
          <a:p>
            <a:pPr lvl="1"/>
            <a:r>
              <a:rPr lang="en-US" altLang="en-US" sz="2400" dirty="0"/>
              <a:t>Leave-one-out:   k=n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Errors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 b="1" dirty="0"/>
              <a:t>Training errors</a:t>
            </a:r>
            <a:r>
              <a:rPr lang="en-US" altLang="en-US" sz="1400" dirty="0"/>
              <a:t>: </a:t>
            </a:r>
            <a:r>
              <a:rPr lang="en-US" altLang="en-US" sz="1200" dirty="0"/>
              <a:t>Errors committed on the training set</a:t>
            </a:r>
          </a:p>
          <a:p>
            <a:pPr lvl="1"/>
            <a:endParaRPr lang="en-US" altLang="en-US" sz="1200" dirty="0"/>
          </a:p>
          <a:p>
            <a:r>
              <a:rPr lang="en-US" altLang="en-US" sz="1600" b="1" dirty="0"/>
              <a:t>Test errors</a:t>
            </a:r>
            <a:r>
              <a:rPr lang="en-US" altLang="en-US" sz="1400" dirty="0"/>
              <a:t>:  </a:t>
            </a:r>
            <a:r>
              <a:rPr lang="en-US" altLang="en-US" sz="1200" dirty="0"/>
              <a:t>Errors committed on the test set</a:t>
            </a:r>
          </a:p>
          <a:p>
            <a:pPr lvl="1"/>
            <a:endParaRPr lang="en-US" altLang="en-US" sz="1200" dirty="0"/>
          </a:p>
          <a:p>
            <a:r>
              <a:rPr lang="en-US" altLang="en-US" sz="1600" b="1" dirty="0"/>
              <a:t>Generalization errors</a:t>
            </a:r>
            <a:r>
              <a:rPr lang="en-US" altLang="en-US" sz="1400" dirty="0"/>
              <a:t>: </a:t>
            </a:r>
            <a:r>
              <a:rPr lang="en-US" altLang="en-US" sz="1200" dirty="0"/>
              <a:t>Expected error of a model over random selection of records from same distribution</a:t>
            </a:r>
          </a:p>
        </p:txBody>
      </p:sp>
      <p:graphicFrame>
        <p:nvGraphicFramePr>
          <p:cNvPr id="4" name="Object 26">
            <a:extLst>
              <a:ext uri="{FF2B5EF4-FFF2-40B4-BE49-F238E27FC236}">
                <a16:creationId xmlns:a16="http://schemas.microsoft.com/office/drawing/2014/main" id="{EA275511-3D72-4E9A-B133-E7DF2C3BD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80542"/>
              </p:ext>
            </p:extLst>
          </p:nvPr>
        </p:nvGraphicFramePr>
        <p:xfrm>
          <a:off x="1981200" y="3175000"/>
          <a:ext cx="4600365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9218" name="Object 26">
                        <a:extLst>
                          <a:ext uri="{FF2B5EF4-FFF2-40B4-BE49-F238E27FC236}">
                            <a16:creationId xmlns:a16="http://schemas.microsoft.com/office/drawing/2014/main" id="{EA275511-3D72-4E9A-B133-E7DF2C3BD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75000"/>
                        <a:ext cx="4600365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3-fold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54250"/>
            <a:ext cx="5664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D56B-A248-48CE-B578-93F8939B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74A7-DC75-4ADB-B83B-01151631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Repeated cross-validation</a:t>
            </a:r>
          </a:p>
          <a:p>
            <a:pPr lvl="1"/>
            <a:r>
              <a:rPr lang="en-US" dirty="0"/>
              <a:t>Perform cross-validation a number of times</a:t>
            </a:r>
          </a:p>
          <a:p>
            <a:pPr lvl="1"/>
            <a:r>
              <a:rPr lang="en-US" dirty="0"/>
              <a:t>Gives an estimate of the variance of the generalization error</a:t>
            </a:r>
          </a:p>
          <a:p>
            <a:r>
              <a:rPr lang="en-US" dirty="0"/>
              <a:t>Stratified cross-validation</a:t>
            </a:r>
          </a:p>
          <a:p>
            <a:pPr lvl="1"/>
            <a:r>
              <a:rPr lang="en-US" dirty="0"/>
              <a:t>Guarantee the same percentage of class labels in training and test</a:t>
            </a:r>
          </a:p>
          <a:p>
            <a:pPr lvl="1"/>
            <a:r>
              <a:rPr lang="en-US" dirty="0"/>
              <a:t>Important when classes are imbalanced and the sample is small</a:t>
            </a:r>
          </a:p>
          <a:p>
            <a:r>
              <a:rPr lang="en-US" dirty="0"/>
              <a:t>Use nested cross-validation approach for model selection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40455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Data Set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5943600" y="1295400"/>
            <a:ext cx="2971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Two class problem: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+ : 5400 instances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400" dirty="0">
                <a:solidFill>
                  <a:srgbClr val="0070C0"/>
                </a:solidFill>
              </a:rPr>
              <a:t>5000 instances generated from a Gaussian centered at (10,10)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0070C0"/>
                </a:solidFill>
              </a:rPr>
              <a:t> 400 noisy instances added</a:t>
            </a:r>
            <a:r>
              <a:rPr lang="en-US" altLang="en-US" sz="1800" dirty="0"/>
              <a:t>	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o : 5400 instances 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FF0000"/>
                </a:solidFill>
              </a:rPr>
              <a:t> Generated from a uniform distribution</a:t>
            </a:r>
          </a:p>
          <a:p>
            <a:pPr>
              <a:spcBef>
                <a:spcPct val="50000"/>
              </a:spcBef>
              <a:defRPr/>
            </a:pPr>
            <a:endParaRPr lang="en-US" altLang="en-US" sz="18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10 % of the data used for training and 90% of the data used for testing</a:t>
            </a:r>
          </a:p>
          <a:p>
            <a:pPr>
              <a:spcBef>
                <a:spcPct val="50000"/>
              </a:spcBef>
              <a:defRPr/>
            </a:pPr>
            <a:br>
              <a:rPr lang="en-US" altLang="en-US" sz="1800" dirty="0"/>
            </a:br>
            <a:endParaRPr lang="en-US" altLang="en-US" sz="1800" dirty="0">
              <a:sym typeface="Symbol" pitchFamily="18" charset="2"/>
            </a:endParaRPr>
          </a:p>
        </p:txBody>
      </p:sp>
      <p:pic>
        <p:nvPicPr>
          <p:cNvPr id="717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12900"/>
            <a:ext cx="5715000" cy="414020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Increasing number of nodes in Decision Trees</a:t>
            </a:r>
          </a:p>
        </p:txBody>
      </p:sp>
      <p:pic>
        <p:nvPicPr>
          <p:cNvPr id="819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4 nodes</a:t>
            </a:r>
          </a:p>
        </p:txBody>
      </p:sp>
      <p:pic>
        <p:nvPicPr>
          <p:cNvPr id="9218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cxnSp>
        <p:nvCxnSpPr>
          <p:cNvPr id="9221" name="Straight Arrow Connector 2"/>
          <p:cNvCxnSpPr>
            <a:cxnSpLocks noChangeShapeType="1"/>
          </p:cNvCxnSpPr>
          <p:nvPr/>
        </p:nvCxnSpPr>
        <p:spPr bwMode="auto">
          <a:xfrm flipV="1">
            <a:off x="990600" y="509905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9223" name="TextBox 10"/>
          <p:cNvSpPr txBox="1">
            <a:spLocks noChangeArrowheads="1"/>
          </p:cNvSpPr>
          <p:nvPr/>
        </p:nvSpPr>
        <p:spPr bwMode="auto">
          <a:xfrm>
            <a:off x="5181600" y="5105400"/>
            <a:ext cx="27844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44" y="2095500"/>
            <a:ext cx="3640986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57" y="1524000"/>
            <a:ext cx="2345389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Decision Tree with 50 nodes</a:t>
            </a:r>
          </a:p>
        </p:txBody>
      </p:sp>
      <p:pic>
        <p:nvPicPr>
          <p:cNvPr id="10242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cxnSp>
        <p:nvCxnSpPr>
          <p:cNvPr id="10245" name="Straight Arrow Connector 5"/>
          <p:cNvCxnSpPr>
            <a:cxnSpLocks noChangeShapeType="1"/>
          </p:cNvCxnSpPr>
          <p:nvPr/>
        </p:nvCxnSpPr>
        <p:spPr bwMode="auto">
          <a:xfrm flipV="1">
            <a:off x="3124200" y="5334000"/>
            <a:ext cx="0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1981200" y="3944938"/>
            <a:ext cx="1676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Tree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5181600" y="5108575"/>
            <a:ext cx="2784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b="0"/>
              <a:t>Decision boundaries on Training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45" y="2057400"/>
            <a:ext cx="3727510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23" y="1614351"/>
            <a:ext cx="3045649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Which tree is better?</a:t>
            </a:r>
          </a:p>
        </p:txBody>
      </p:sp>
      <p:pic>
        <p:nvPicPr>
          <p:cNvPr id="11266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1828800" y="4097338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4 nodes</a:t>
            </a: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5486400" y="4799013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 with 50 nodes</a:t>
            </a:r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2286000" y="4462463"/>
            <a:ext cx="274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Which tree is better ?</a:t>
            </a:r>
          </a:p>
        </p:txBody>
      </p:sp>
      <p:cxnSp>
        <p:nvCxnSpPr>
          <p:cNvPr id="11272" name="Straight Arrow Connector 10"/>
          <p:cNvCxnSpPr>
            <a:cxnSpLocks noChangeShapeType="1"/>
          </p:cNvCxnSpPr>
          <p:nvPr/>
        </p:nvCxnSpPr>
        <p:spPr bwMode="auto">
          <a:xfrm flipV="1">
            <a:off x="1066800" y="4097338"/>
            <a:ext cx="762000" cy="812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671" y="2513013"/>
            <a:ext cx="3106258" cy="2286000"/>
          </a:xfrm>
          <a:prstGeom prst="rect">
            <a:avLst/>
          </a:prstGeom>
        </p:spPr>
      </p:pic>
      <p:cxnSp>
        <p:nvCxnSpPr>
          <p:cNvPr id="11273" name="Straight Arrow Connector 12"/>
          <p:cNvCxnSpPr>
            <a:cxnSpLocks noChangeShapeType="1"/>
          </p:cNvCxnSpPr>
          <p:nvPr/>
        </p:nvCxnSpPr>
        <p:spPr bwMode="auto">
          <a:xfrm flipV="1">
            <a:off x="3276600" y="4527459"/>
            <a:ext cx="1981200" cy="609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22" y="1840004"/>
            <a:ext cx="303415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</a:t>
            </a:r>
            <a:r>
              <a:rPr lang="en-US" altLang="en-US" dirty="0" err="1"/>
              <a:t>Underfitting</a:t>
            </a:r>
            <a:r>
              <a:rPr lang="en-US" altLang="en-US" dirty="0"/>
              <a:t> and Overfitting</a:t>
            </a:r>
          </a:p>
        </p:txBody>
      </p:sp>
      <p:sp>
        <p:nvSpPr>
          <p:cNvPr id="12290" name="Text Box 7"/>
          <p:cNvSpPr txBox="1">
            <a:spLocks noChangeArrowheads="1"/>
          </p:cNvSpPr>
          <p:nvPr/>
        </p:nvSpPr>
        <p:spPr bwMode="auto">
          <a:xfrm>
            <a:off x="304800" y="5410200"/>
            <a:ext cx="8686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/>
              <a:t>Underfitting</a:t>
            </a:r>
            <a:r>
              <a:rPr lang="en-US" altLang="en-US" sz="1800" b="0" dirty="0"/>
              <a:t>: when model is too simple, both training and test errors are large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Overfitting</a:t>
            </a:r>
            <a:r>
              <a:rPr lang="en-US" altLang="en-US" sz="1800" b="0" dirty="0"/>
              <a:t>: when model is too complex, training error is small but test error is large</a:t>
            </a:r>
            <a:endParaRPr lang="en-US" altLang="en-US" sz="1800" b="0" dirty="0">
              <a:sym typeface="Symbol" charset="2"/>
            </a:endParaRPr>
          </a:p>
        </p:txBody>
      </p:sp>
      <p:pic>
        <p:nvPicPr>
          <p:cNvPr id="12291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4350" y="914400"/>
            <a:ext cx="5048250" cy="3657600"/>
          </a:xfrm>
          <a:noFill/>
        </p:spPr>
      </p:pic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50482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4495800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altLang="en-US" b="0" dirty="0">
                <a:sym typeface="Symbol" charset="2"/>
              </a:rPr>
              <a:t>As the model becomes more and more complex, test errors can start increasing even though training error may be decreasing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Model Overfitting – Impact of Training Data Size</a:t>
            </a:r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 dirty="0">
                <a:sym typeface="Symbol" charset="2"/>
              </a:rPr>
              <a:t>Increasing the size of training data reduces the difference between training and testing errors at a given size of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2842</TotalTime>
  <Pages>3</Pages>
  <Words>868</Words>
  <Application>Microsoft Office PowerPoint</Application>
  <PresentationFormat>On-screen Show (4:3)</PresentationFormat>
  <Paragraphs>151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Monotype Sorts</vt:lpstr>
      <vt:lpstr>Tahoma</vt:lpstr>
      <vt:lpstr>Times New Roman</vt:lpstr>
      <vt:lpstr>Wingdings</vt:lpstr>
      <vt:lpstr>LC.BRev.FY97</vt:lpstr>
      <vt:lpstr>Visio</vt:lpstr>
      <vt:lpstr>VISIO</vt:lpstr>
      <vt:lpstr>Data Mining</vt:lpstr>
      <vt:lpstr>Classification Errors</vt:lpstr>
      <vt:lpstr>Example Data Set</vt:lpstr>
      <vt:lpstr>Increasing number of nodes in Decision Trees</vt:lpstr>
      <vt:lpstr>Decision Tree with 4 nodes</vt:lpstr>
      <vt:lpstr>Decision Tree with 50 nodes</vt:lpstr>
      <vt:lpstr>Which tree is better?</vt:lpstr>
      <vt:lpstr>Model Underfitting and Overfitting</vt:lpstr>
      <vt:lpstr>Model Overfitting – Impact of Training Data Size</vt:lpstr>
      <vt:lpstr>Model Overfitting – Impact of Training Data Size</vt:lpstr>
      <vt:lpstr>Reasons for Model Overfitting</vt:lpstr>
      <vt:lpstr>Model Selection</vt:lpstr>
      <vt:lpstr>Model Selection: Using Validation Set</vt:lpstr>
      <vt:lpstr>Model Selection: Incorporating Model Complexity</vt:lpstr>
      <vt:lpstr>Model Selection for Decision Trees</vt:lpstr>
      <vt:lpstr>Model Selection for Decision Trees</vt:lpstr>
      <vt:lpstr>Example of Post-Pruning</vt:lpstr>
      <vt:lpstr>Examples of Post-pruning</vt:lpstr>
      <vt:lpstr>Model Evaluation</vt:lpstr>
      <vt:lpstr>Cross-validation Example</vt:lpstr>
      <vt:lpstr>Variations on Cross-validation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anujkarpatne@gmail.com</dc:creator>
  <cp:lastModifiedBy>Özgür, Atilla</cp:lastModifiedBy>
  <cp:revision>56</cp:revision>
  <cp:lastPrinted>2019-09-13T15:27:21Z</cp:lastPrinted>
  <dcterms:created xsi:type="dcterms:W3CDTF">2018-02-06T01:04:33Z</dcterms:created>
  <dcterms:modified xsi:type="dcterms:W3CDTF">2021-11-09T13:14:12Z</dcterms:modified>
</cp:coreProperties>
</file>