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87" r:id="rId2"/>
    <p:sldId id="688" r:id="rId3"/>
    <p:sldId id="689" r:id="rId4"/>
    <p:sldId id="690" r:id="rId5"/>
    <p:sldId id="691" r:id="rId6"/>
    <p:sldId id="692" r:id="rId7"/>
    <p:sldId id="693" r:id="rId8"/>
    <p:sldId id="694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707" r:id="rId22"/>
    <p:sldId id="754" r:id="rId23"/>
    <p:sldId id="716" r:id="rId24"/>
    <p:sldId id="726" r:id="rId25"/>
    <p:sldId id="727" r:id="rId26"/>
    <p:sldId id="728" r:id="rId27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73" d="100"/>
          <a:sy n="73" d="100"/>
        </p:scale>
        <p:origin x="1512" y="5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776"/>
    </p:cViewPr>
  </p:sorterViewPr>
  <p:notesViewPr>
    <p:cSldViewPr>
      <p:cViewPr varScale="1">
        <p:scale>
          <a:sx n="44" d="100"/>
          <a:sy n="44" d="100"/>
        </p:scale>
        <p:origin x="2328" y="5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17.emf"/><Relationship Id="rId4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1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591050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7" tIns="45359" rIns="90727" bIns="4535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41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48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22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806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2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1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8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1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9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9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3/8/2021             </a:t>
            </a:r>
            <a:r>
              <a:rPr lang="en-US" baseline="0" dirty="0"/>
              <a:t>         </a:t>
            </a: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 			</a:t>
            </a:r>
            <a:r>
              <a:rPr lang="en-US" baseline="0" dirty="0"/>
              <a:t>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5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/>
              <a:t>Data Mining</a:t>
            </a:r>
            <a:endParaRPr lang="en-US" altLang="en-US" sz="2800" dirty="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0" y="1519221"/>
            <a:ext cx="899160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Chapter 5 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Association Analysis</a:t>
            </a:r>
            <a:r>
              <a:rPr lang="en-US" altLang="en-US" sz="1600" b="0" dirty="0"/>
              <a:t>: </a:t>
            </a:r>
            <a:r>
              <a:rPr lang="en-US" altLang="en-US" sz="3200" b="0" dirty="0"/>
              <a:t>Basic Concepts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200" b="0" dirty="0"/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Kumar</a:t>
            </a:r>
            <a:endParaRPr lang="en-US" altLang="en-US" sz="1600" b="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92694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en-US"/>
              <a:t>Brute-force approach: </a:t>
            </a:r>
          </a:p>
          <a:p>
            <a:pPr lvl="1"/>
            <a:r>
              <a:rPr lang="en-US" altLang="en-US"/>
              <a:t>Each itemset in the lattice is a </a:t>
            </a:r>
            <a:r>
              <a:rPr lang="en-US" altLang="en-US">
                <a:solidFill>
                  <a:srgbClr val="FF0000"/>
                </a:solidFill>
              </a:rPr>
              <a:t>candidate</a:t>
            </a:r>
            <a:r>
              <a:rPr lang="en-US" altLang="en-US"/>
              <a:t> frequent itemset</a:t>
            </a:r>
          </a:p>
          <a:p>
            <a:pPr lvl="1"/>
            <a:r>
              <a:rPr lang="en-US" altLang="en-US"/>
              <a:t>Count the support of each candidate by scanning the database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Match each transaction against every candidate</a:t>
            </a:r>
          </a:p>
          <a:p>
            <a:pPr lvl="1"/>
            <a:r>
              <a:rPr lang="en-US" altLang="en-US"/>
              <a:t>Complexity ~ O(NMw) =&gt; </a:t>
            </a:r>
            <a:r>
              <a:rPr lang="en-US" altLang="en-US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2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>
                <a:solidFill>
                  <a:srgbClr val="CC3300"/>
                </a:solidFill>
              </a:rPr>
              <a:t>Apriori principle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If an itemset is frequent, then all of its subsets must also be frequent</a:t>
            </a:r>
          </a:p>
          <a:p>
            <a:pPr lvl="4"/>
            <a:endParaRPr lang="en-US" altLang="en-US"/>
          </a:p>
          <a:p>
            <a:r>
              <a:rPr lang="en-US" altLang="en-US"/>
              <a:t>Apriori principle holds due to the following property of the support measure:</a:t>
            </a:r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US" altLang="en-US"/>
              <a:t>Support of an itemset never exceeds the support of its subsets</a:t>
            </a:r>
          </a:p>
          <a:p>
            <a:pPr lvl="1"/>
            <a:r>
              <a:rPr lang="en-US" altLang="en-US"/>
              <a:t>This is known as the </a:t>
            </a:r>
            <a:r>
              <a:rPr lang="en-US" altLang="en-US">
                <a:solidFill>
                  <a:srgbClr val="CC3300"/>
                </a:solidFill>
              </a:rPr>
              <a:t>anti-monotone</a:t>
            </a:r>
            <a:r>
              <a:rPr lang="en-US" altLang="en-US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6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6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7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8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/>
        </p:nvGraphicFramePr>
        <p:xfrm>
          <a:off x="381000" y="1402914"/>
          <a:ext cx="3568700" cy="205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3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2914"/>
                        <a:ext cx="3568700" cy="2054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5502275" y="1905000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4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05000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4441843"/>
              </p:ext>
            </p:extLst>
          </p:nvPr>
        </p:nvGraphicFramePr>
        <p:xfrm>
          <a:off x="381000" y="1367884"/>
          <a:ext cx="3568700" cy="211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5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67884"/>
                        <a:ext cx="3568700" cy="2111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72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8437" name="Object 21"/>
          <p:cNvGraphicFramePr>
            <a:graphicFrameLocks noGrp="1" noChangeAspect="1"/>
          </p:cNvGraphicFramePr>
          <p:nvPr/>
        </p:nvGraphicFramePr>
        <p:xfrm>
          <a:off x="381000" y="1295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4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8437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5407025" y="19050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5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184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9050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5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2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3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0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6488179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4" name="Document" r:id="rId7" imgW="3352666" imgH="2016134" progId="Word.Document.8">
                  <p:embed/>
                </p:oleObj>
              </mc:Choice>
              <mc:Fallback>
                <p:oleObj name="Document" r:id="rId7" imgW="3352666" imgH="2016134" progId="Word.Document.8">
                  <p:embed/>
                  <p:pic>
                    <p:nvPicPr>
                      <p:cNvPr id="9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33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6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52800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7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0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8" name="Document" r:id="rId7" imgW="3352666" imgH="2016134" progId="Word.Document.8">
                  <p:embed/>
                </p:oleObj>
              </mc:Choice>
              <mc:Fallback>
                <p:oleObj name="Document" r:id="rId7" imgW="3352666" imgH="2016134" progId="Word.Document.8">
                  <p:embed/>
                  <p:pic>
                    <p:nvPicPr>
                      <p:cNvPr id="1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28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6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7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700588" y="4406900"/>
          <a:ext cx="35560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8" name="Document" r:id="rId7" imgW="3637555" imgH="2179681" progId="Word.Document.8">
                  <p:embed/>
                </p:oleObj>
              </mc:Choice>
              <mc:Fallback>
                <p:oleObj name="Document" r:id="rId7" imgW="3637555" imgH="2179681" progId="Word.Document.8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4406900"/>
                        <a:ext cx="35560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0619621"/>
              </p:ext>
            </p:extLst>
          </p:nvPr>
        </p:nvGraphicFramePr>
        <p:xfrm>
          <a:off x="7091424" y="304800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9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1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04800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90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0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1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2" name="Document" r:id="rId7" imgW="3122634" imgH="1524623" progId="Word.Document.8">
                  <p:embed/>
                </p:oleObj>
              </mc:Choice>
              <mc:Fallback>
                <p:oleObj name="Document" r:id="rId7" imgW="3122634" imgH="1524623" progId="Word.Document.8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endParaRPr lang="en-US" altLang="en-US" sz="18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3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3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1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58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8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4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5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6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384111"/>
            <a:ext cx="3290170" cy="17880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1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2</a:t>
            </a:r>
            <a:r>
              <a:rPr lang="en-US" altLang="en-US" sz="1800" b="0" dirty="0">
                <a:latin typeface="Tahoma" pitchFamily="34" charset="0"/>
              </a:rPr>
              <a:t> + </a:t>
            </a:r>
            <a:r>
              <a:rPr lang="en-US" altLang="en-US" sz="1800" b="0" baseline="30000" dirty="0">
                <a:latin typeface="Tahoma" pitchFamily="34" charset="0"/>
              </a:rPr>
              <a:t>6</a:t>
            </a:r>
            <a:r>
              <a:rPr lang="en-US" altLang="en-US" sz="1800" b="0" dirty="0">
                <a:latin typeface="Tahoma" pitchFamily="34" charset="0"/>
              </a:rPr>
              <a:t>C</a:t>
            </a:r>
            <a:r>
              <a:rPr lang="en-US" altLang="en-US" sz="1800" b="0" baseline="-25000" dirty="0">
                <a:latin typeface="Tahoma" pitchFamily="34" charset="0"/>
              </a:rPr>
              <a:t>3</a:t>
            </a:r>
            <a:r>
              <a:rPr lang="en-US" altLang="en-US" sz="1800" b="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	</a:t>
            </a:r>
            <a:r>
              <a:rPr lang="en-US" altLang="en-US" sz="1800" b="0" dirty="0">
                <a:solidFill>
                  <a:srgbClr val="FF0000"/>
                </a:solidFill>
                <a:latin typeface="Tahoma" pitchFamily="34" charset="0"/>
              </a:rPr>
              <a:t>6 + 6 + 1 = 13</a:t>
            </a:r>
          </a:p>
        </p:txBody>
      </p:sp>
      <p:graphicFrame>
        <p:nvGraphicFramePr>
          <p:cNvPr id="13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1538341"/>
              </p:ext>
            </p:extLst>
          </p:nvPr>
        </p:nvGraphicFramePr>
        <p:xfrm>
          <a:off x="7091424" y="312234"/>
          <a:ext cx="1900176" cy="115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7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1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424" y="312234"/>
                        <a:ext cx="1900176" cy="115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35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/>
              <a:t>F</a:t>
            </a:r>
            <a:r>
              <a:rPr lang="en-US" altLang="en-US" baseline="-25000"/>
              <a:t>k</a:t>
            </a:r>
            <a:r>
              <a:rPr lang="en-US" altLang="en-US"/>
              <a:t>: frequent k-itemsets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L</a:t>
            </a:r>
            <a:r>
              <a:rPr lang="en-US" altLang="en-US" baseline="-25000"/>
              <a:t>k</a:t>
            </a:r>
            <a:r>
              <a:rPr lang="en-US" altLang="en-US"/>
              <a:t>: candidate k-itemsets</a:t>
            </a:r>
          </a:p>
          <a:p>
            <a:pPr marL="1543050" lvl="3" indent="-285750">
              <a:lnSpc>
                <a:spcPct val="90000"/>
              </a:lnSpc>
            </a:pPr>
            <a:endParaRPr lang="en-US" altLang="en-US" sz="800"/>
          </a:p>
          <a:p>
            <a:pPr marL="234950" indent="-285750">
              <a:lnSpc>
                <a:spcPct val="90000"/>
              </a:lnSpc>
            </a:pPr>
            <a:r>
              <a:rPr lang="en-US" altLang="en-US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Generate F</a:t>
            </a:r>
            <a:r>
              <a:rPr lang="en-US" altLang="en-US" baseline="-25000"/>
              <a:t>1</a:t>
            </a:r>
            <a:r>
              <a:rPr lang="en-US" altLang="en-US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Repeat until F</a:t>
            </a:r>
            <a:r>
              <a:rPr lang="en-US" altLang="en-US" baseline="-25000"/>
              <a:t>k</a:t>
            </a:r>
            <a:r>
              <a:rPr lang="en-US" altLang="en-US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/>
              <a:t>Candidate Generation</a:t>
            </a:r>
            <a:r>
              <a:rPr lang="en-US" altLang="en-US"/>
              <a:t>: Generate L</a:t>
            </a:r>
            <a:r>
              <a:rPr lang="en-US" altLang="en-US" baseline="-25000"/>
              <a:t>k+1 </a:t>
            </a:r>
            <a:r>
              <a:rPr lang="en-US" altLang="en-US"/>
              <a:t>from F</a:t>
            </a:r>
            <a:r>
              <a:rPr lang="en-US" altLang="en-US" baseline="-25000"/>
              <a:t>k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/>
              <a:t>Candidate Pruning</a:t>
            </a:r>
            <a:r>
              <a:rPr lang="en-US" altLang="en-US"/>
              <a:t>: Prune candidate itemsets in L</a:t>
            </a:r>
            <a:r>
              <a:rPr lang="en-US" altLang="en-US" baseline="-25000"/>
              <a:t>k+1 </a:t>
            </a:r>
            <a:r>
              <a:rPr lang="en-US" altLang="en-US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/>
              <a:t>Support Counting</a:t>
            </a:r>
            <a:r>
              <a:rPr lang="en-US" altLang="en-US"/>
              <a:t>: Count the support of each candidate in L</a:t>
            </a:r>
            <a:r>
              <a:rPr lang="en-US" altLang="en-US" baseline="-25000"/>
              <a:t>k+1 </a:t>
            </a:r>
            <a:r>
              <a:rPr lang="en-US" altLang="en-US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/>
              <a:t>Candidate Elimination</a:t>
            </a:r>
            <a:r>
              <a:rPr lang="en-US" altLang="en-US"/>
              <a:t>: Eliminate candidates in L</a:t>
            </a:r>
            <a:r>
              <a:rPr lang="en-US" altLang="en-US" baseline="-25000"/>
              <a:t>k+1 </a:t>
            </a:r>
            <a:r>
              <a:rPr lang="en-US" altLang="en-US"/>
              <a:t>that are infrequent, leaving only those that are frequent =&gt; F</a:t>
            </a:r>
            <a:r>
              <a:rPr lang="en-US" altLang="en-US" baseline="-2500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8186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3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4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876800" y="4435475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5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35475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+ 1 = 13</a:t>
            </a: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3581400" y="5562600"/>
            <a:ext cx="5562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Use of F</a:t>
            </a:r>
            <a:r>
              <a:rPr lang="en-US" altLang="en-US" sz="1400" baseline="-25000"/>
              <a:t>k-1</a:t>
            </a:r>
            <a:r>
              <a:rPr lang="en-US" altLang="en-US" sz="1400"/>
              <a:t>xF</a:t>
            </a:r>
            <a:r>
              <a:rPr lang="en-US" altLang="en-US" sz="1400" baseline="-25000"/>
              <a:t>k-1</a:t>
            </a:r>
            <a:r>
              <a:rPr lang="en-US" altLang="en-US" sz="1400"/>
              <a:t> method for candidate generation results in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 only one 3-itemset.  This is eliminated after the support counting step.</a:t>
            </a:r>
          </a:p>
        </p:txBody>
      </p:sp>
    </p:spTree>
    <p:extLst>
      <p:ext uri="{BB962C8B-B14F-4D97-AF65-F5344CB8AC3E}">
        <p14:creationId xmlns:p14="http://schemas.microsoft.com/office/powerpoint/2010/main" val="175191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Support Counting of Candidate Itemsets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Scan the database of transactions to determine the support of each candidate itemset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Must match every candidate itemset against every transaction, which is an expensive operation</a:t>
            </a:r>
          </a:p>
        </p:txBody>
      </p:sp>
      <p:graphicFrame>
        <p:nvGraphicFramePr>
          <p:cNvPr id="29700" name="Object 21"/>
          <p:cNvGraphicFramePr>
            <a:graphicFrameLocks noGrp="1" noChangeAspect="1"/>
          </p:cNvGraphicFramePr>
          <p:nvPr/>
        </p:nvGraphicFramePr>
        <p:xfrm>
          <a:off x="762000" y="3200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6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2970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287963" y="3429000"/>
          <a:ext cx="30940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7" name="Document" r:id="rId5" imgW="3122634" imgH="1524623" progId="Word.Document.8">
                  <p:embed/>
                </p:oleObj>
              </mc:Choice>
              <mc:Fallback>
                <p:oleObj name="Document" r:id="rId5" imgW="3122634" imgH="1524623" progId="Word.Document.8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3429000"/>
                        <a:ext cx="30940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31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frequent itemset L, find all non-empty subsets f </a:t>
            </a:r>
            <a:r>
              <a:rPr lang="en-US" altLang="en-US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>
                <a:sym typeface="Symbol" pitchFamily="18" charset="2"/>
              </a:rPr>
              <a:t>ABC D, 	ABD C, 	ACD B, 	BCD A,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A BCD,	B ACD,	C ABD, 	D ABC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AB CD,	AC  BD, 	AD  BC, 	BC AD,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BD AC, 	CD AB,	</a:t>
            </a:r>
            <a:br>
              <a:rPr lang="en-US" altLang="en-US">
                <a:sym typeface="Symbol" pitchFamily="18" charset="2"/>
              </a:rPr>
            </a:br>
            <a:endParaRPr lang="en-US" altLang="en-US" sz="1000">
              <a:sym typeface="Symbol" pitchFamily="18" charset="2"/>
            </a:endParaRPr>
          </a:p>
          <a:p>
            <a:r>
              <a:rPr lang="en-US" altLang="en-US"/>
              <a:t>If |L| = k, then there are 2</a:t>
            </a:r>
            <a:r>
              <a:rPr lang="en-US" altLang="en-US" baseline="30000"/>
              <a:t>k</a:t>
            </a:r>
            <a:r>
              <a:rPr lang="en-US" altLang="en-US"/>
              <a:t> – 2 candidate association rules (ignoring L </a:t>
            </a:r>
            <a:r>
              <a:rPr lang="en-US" altLang="en-US">
                <a:sym typeface="Symbol" pitchFamily="18" charset="2"/>
              </a:rPr>
              <a:t>  and   L)</a:t>
            </a:r>
          </a:p>
        </p:txBody>
      </p:sp>
    </p:spTree>
    <p:extLst>
      <p:ext uri="{BB962C8B-B14F-4D97-AF65-F5344CB8AC3E}">
        <p14:creationId xmlns:p14="http://schemas.microsoft.com/office/powerpoint/2010/main" val="32658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>
                <a:sym typeface="Symbol" pitchFamily="18" charset="2"/>
              </a:rPr>
              <a:t>E.g., Suppose {A,B,C,D} is a frequent 4-itemset: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 </a:t>
            </a:r>
          </a:p>
          <a:p>
            <a:pPr lvl="1"/>
            <a:r>
              <a:rPr lang="en-US" altLang="en-US">
                <a:sym typeface="Symbol" pitchFamily="18" charset="2"/>
              </a:rPr>
              <a:t> Confidence is anti-monotone w.r.t. number of items on the RHS of the rule</a:t>
            </a:r>
          </a:p>
        </p:txBody>
      </p:sp>
    </p:spTree>
    <p:extLst>
      <p:ext uri="{BB962C8B-B14F-4D97-AF65-F5344CB8AC3E}">
        <p14:creationId xmlns:p14="http://schemas.microsoft.com/office/powerpoint/2010/main" val="28214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8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41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99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419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42242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altLang="en-US" sz="2000" b="1"/>
              <a:t>Itemset</a:t>
            </a:r>
          </a:p>
          <a:p>
            <a:pPr marL="742950" lvl="1" indent="-285750"/>
            <a:r>
              <a:rPr lang="en-US" altLang="en-US" sz="1800"/>
              <a:t>A collection of one or more items</a:t>
            </a:r>
          </a:p>
          <a:p>
            <a:pPr marL="1143000" lvl="2" indent="-228600"/>
            <a:r>
              <a:rPr lang="en-US" altLang="en-US" sz="1600"/>
              <a:t>Example: {Milk, Bread, Diaper}</a:t>
            </a:r>
          </a:p>
          <a:p>
            <a:pPr marL="742950" lvl="1" indent="-285750"/>
            <a:r>
              <a:rPr lang="en-US" altLang="en-US" sz="1800"/>
              <a:t>k-itemset</a:t>
            </a:r>
          </a:p>
          <a:p>
            <a:pPr marL="1143000" lvl="2" indent="-228600"/>
            <a:r>
              <a:rPr lang="en-US" altLang="en-US" sz="1600"/>
              <a:t>An itemset that contains k items</a:t>
            </a:r>
            <a:endParaRPr lang="en-US" altLang="en-US" sz="1600" b="1"/>
          </a:p>
          <a:p>
            <a:pPr marL="342900" indent="-342900"/>
            <a:r>
              <a:rPr lang="en-US" altLang="en-US" sz="2000" b="1"/>
              <a:t>Support count (</a:t>
            </a:r>
            <a:r>
              <a:rPr lang="en-US" altLang="en-US" sz="2000" b="1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/>
              <a:t>Frequency of occurrence of an itemset</a:t>
            </a:r>
          </a:p>
          <a:p>
            <a:pPr marL="742950" lvl="1" indent="-285750"/>
            <a:r>
              <a:rPr lang="en-US" altLang="en-US" sz="1800"/>
              <a:t>E.g.   </a:t>
            </a:r>
            <a:r>
              <a:rPr lang="en-US" altLang="en-US" sz="1800">
                <a:sym typeface="Symbol" pitchFamily="18" charset="2"/>
              </a:rPr>
              <a:t>({Milk, Bread,Diaper}) = 2 </a:t>
            </a:r>
            <a:endParaRPr lang="en-US" altLang="en-US" sz="1800"/>
          </a:p>
          <a:p>
            <a:pPr marL="342900" indent="-342900"/>
            <a:r>
              <a:rPr lang="en-US" altLang="en-US" sz="2000" b="1"/>
              <a:t>Support</a:t>
            </a:r>
          </a:p>
          <a:p>
            <a:pPr marL="742950" lvl="1" indent="-285750"/>
            <a:r>
              <a:rPr lang="en-US" altLang="en-US" sz="1800"/>
              <a:t>Fraction of transactions that contain an itemset</a:t>
            </a:r>
          </a:p>
          <a:p>
            <a:pPr marL="742950" lvl="1" indent="-285750"/>
            <a:r>
              <a:rPr lang="en-US" altLang="en-US" sz="1800"/>
              <a:t>E.g.   s({Milk, Bread, Diaper}) = 2/5</a:t>
            </a:r>
          </a:p>
          <a:p>
            <a:pPr marL="342900" indent="-342900"/>
            <a:r>
              <a:rPr lang="en-US" altLang="en-US" sz="2000" b="1"/>
              <a:t>Frequent Itemset</a:t>
            </a:r>
          </a:p>
          <a:p>
            <a:pPr marL="742950" lvl="1" indent="-285750"/>
            <a:r>
              <a:rPr lang="en-US" altLang="en-US" sz="1800"/>
              <a:t>An itemset whose support is greater than or equal to a </a:t>
            </a:r>
            <a:r>
              <a:rPr lang="en-US" altLang="en-US" sz="1800" i="1"/>
              <a:t>minsup</a:t>
            </a:r>
            <a:r>
              <a:rPr lang="en-US" altLang="en-US" sz="1800"/>
              <a:t> threshold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84725" y="3733800"/>
            <a:ext cx="3978275" cy="2451100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4" name="Equation" r:id="rId3" imgW="1574800" imgH="203200" progId="Equation.3">
                    <p:embed/>
                  </p:oleObj>
                </mc:Choice>
                <mc:Fallback>
                  <p:oleObj name="Equation" r:id="rId3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5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6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Association Rule</a:t>
            </a:r>
          </a:p>
          <a:p>
            <a:pPr lvl="1"/>
            <a:r>
              <a:rPr lang="en-US" altLang="en-US" sz="1800" b="0"/>
              <a:t>An implication expression of the form X </a:t>
            </a:r>
            <a:r>
              <a:rPr lang="en-US" altLang="en-US" sz="1800" b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b="0"/>
              <a:t>Example:</a:t>
            </a:r>
            <a:br>
              <a:rPr lang="en-US" altLang="en-US" sz="1800" b="0"/>
            </a:br>
            <a:r>
              <a:rPr lang="en-US" altLang="en-US" sz="1800" b="0"/>
              <a:t>   {Milk, Diaper} </a:t>
            </a:r>
            <a:r>
              <a:rPr lang="en-US" altLang="en-US" sz="1800" b="0">
                <a:sym typeface="Symbol" pitchFamily="18" charset="2"/>
              </a:rPr>
              <a:t> {Beer}</a:t>
            </a:r>
            <a:r>
              <a:rPr lang="en-US" altLang="en-US" sz="1800" b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/>
          </a:p>
          <a:p>
            <a:r>
              <a:rPr lang="en-US" altLang="en-US" sz="2000"/>
              <a:t>Rule Evaluation Metrics</a:t>
            </a:r>
            <a:endParaRPr lang="en-US" altLang="en-US" sz="2000">
              <a:sym typeface="Symbol" pitchFamily="18" charset="2"/>
            </a:endParaRPr>
          </a:p>
          <a:p>
            <a:pPr lvl="1"/>
            <a:r>
              <a:rPr lang="en-US" altLang="en-US" sz="1800" b="0"/>
              <a:t>Support (s)</a:t>
            </a:r>
          </a:p>
          <a:p>
            <a:pPr lvl="2"/>
            <a:r>
              <a:rPr lang="en-US" altLang="en-US" sz="1600" b="0"/>
              <a:t>Fraction of transactions that contain both X and Y</a:t>
            </a:r>
          </a:p>
          <a:p>
            <a:pPr lvl="1"/>
            <a:r>
              <a:rPr lang="en-US" altLang="en-US" sz="1800" b="0"/>
              <a:t>Confidence (c)</a:t>
            </a:r>
          </a:p>
          <a:p>
            <a:pPr lvl="2"/>
            <a:r>
              <a:rPr lang="en-US" altLang="en-US" sz="1600" b="0"/>
              <a:t>Measures how often items in Y </a:t>
            </a:r>
            <a:br>
              <a:rPr lang="en-US" altLang="en-US" sz="1600" b="0"/>
            </a:br>
            <a:r>
              <a:rPr lang="en-US" altLang="en-US" sz="1600" b="0"/>
              <a:t>appear in transactions that</a:t>
            </a:r>
            <a:br>
              <a:rPr lang="en-US" altLang="en-US" sz="1600" b="0"/>
            </a:br>
            <a:r>
              <a:rPr lang="en-US" altLang="en-US" sz="1600" b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3375" y="135255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7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5255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set of transactions T, the goal of association rule mining is to find all rules having </a:t>
            </a:r>
          </a:p>
          <a:p>
            <a:pPr lvl="1"/>
            <a:r>
              <a:rPr lang="en-US" altLang="en-US"/>
              <a:t>support </a:t>
            </a:r>
            <a:r>
              <a:rPr lang="en-US" altLang="en-US">
                <a:cs typeface="Arial" charset="0"/>
              </a:rPr>
              <a:t>≥ </a:t>
            </a:r>
            <a:r>
              <a:rPr lang="en-US" altLang="en-US" i="1">
                <a:cs typeface="Arial" charset="0"/>
              </a:rPr>
              <a:t>minsup </a:t>
            </a:r>
            <a:r>
              <a:rPr lang="en-US" altLang="en-US">
                <a:cs typeface="Arial" charset="0"/>
              </a:rPr>
              <a:t>threshold</a:t>
            </a:r>
          </a:p>
          <a:p>
            <a:pPr lvl="1"/>
            <a:r>
              <a:rPr lang="en-US" altLang="en-US">
                <a:cs typeface="Arial" charset="0"/>
              </a:rPr>
              <a:t>confidence ≥ </a:t>
            </a:r>
            <a:r>
              <a:rPr lang="en-US" altLang="en-US" i="1">
                <a:cs typeface="Arial" charset="0"/>
              </a:rPr>
              <a:t>minconf </a:t>
            </a:r>
            <a:r>
              <a:rPr lang="en-US" altLang="en-US">
                <a:cs typeface="Arial" charset="0"/>
              </a:rPr>
              <a:t>threshold</a:t>
            </a:r>
          </a:p>
          <a:p>
            <a:pPr lvl="1"/>
            <a:endParaRPr lang="en-US" altLang="en-US">
              <a:cs typeface="Arial" charset="0"/>
            </a:endParaRPr>
          </a:p>
          <a:p>
            <a:r>
              <a:rPr lang="en-US" altLang="en-US">
                <a:cs typeface="Arial" charset="0"/>
              </a:rPr>
              <a:t>Brute-force approach:</a:t>
            </a:r>
          </a:p>
          <a:p>
            <a:pPr lvl="1"/>
            <a:r>
              <a:rPr lang="en-US" altLang="en-US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>
                <a:cs typeface="Arial" charset="0"/>
              </a:rPr>
              <a:t>Prune rules that fail the </a:t>
            </a:r>
            <a:r>
              <a:rPr lang="en-US" altLang="en-US" i="1">
                <a:cs typeface="Arial" charset="0"/>
              </a:rPr>
              <a:t>minsup</a:t>
            </a:r>
            <a:r>
              <a:rPr lang="en-US" altLang="en-US">
                <a:cs typeface="Arial" charset="0"/>
              </a:rPr>
              <a:t> and </a:t>
            </a:r>
            <a:r>
              <a:rPr lang="en-US" altLang="en-US" i="1">
                <a:cs typeface="Arial" charset="0"/>
              </a:rPr>
              <a:t>minconf</a:t>
            </a:r>
            <a:r>
              <a:rPr lang="en-US" altLang="en-US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>
                <a:cs typeface="Arial" charset="0"/>
                <a:sym typeface="Symbol" pitchFamily="18" charset="2"/>
              </a:rPr>
              <a:t> </a:t>
            </a:r>
            <a:r>
              <a:rPr lang="en-US" altLang="en-US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altLang="en-US">
                <a:cs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96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0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8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{Milk,Diaper} </a:t>
            </a:r>
            <a:r>
              <a:rPr lang="en-US" altLang="en-US" sz="2000" b="0">
                <a:sym typeface="Symbol" pitchFamily="18" charset="2"/>
              </a:rPr>
              <a:t> {Beer} (s=0.4, c=0.67)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/>
              <a:t>{Milk,Beer} </a:t>
            </a:r>
            <a:r>
              <a:rPr lang="en-US" altLang="en-US" sz="2000" b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{Diaper,Beer} </a:t>
            </a:r>
            <a:r>
              <a:rPr lang="en-US" altLang="en-US" sz="2000" b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{Beer}  {Milk,Diaper} (s=0.4, c=0.67)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7975" y="1371600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4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6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Frequent Itemset Generation</a:t>
            </a:r>
            <a:endParaRPr lang="en-US" altLang="en-US"/>
          </a:p>
          <a:p>
            <a:pPr marL="1295400" lvl="2" indent="-381000">
              <a:buFont typeface="Arial" charset="0"/>
              <a:buChar char="–"/>
            </a:pPr>
            <a:r>
              <a:rPr lang="en-US" altLang="en-US"/>
              <a:t>Generate all itemsets whose support </a:t>
            </a:r>
            <a:r>
              <a:rPr lang="en-US" altLang="en-US">
                <a:sym typeface="Symbol" pitchFamily="18" charset="2"/>
              </a:rPr>
              <a:t> </a:t>
            </a:r>
            <a:r>
              <a:rPr lang="en-US" altLang="en-US"/>
              <a:t>minsup</a:t>
            </a:r>
          </a:p>
          <a:p>
            <a:pPr marL="1295400" lvl="2" indent="-381000">
              <a:buFont typeface="Arial" charset="0"/>
              <a:buNone/>
            </a:pPr>
            <a:endParaRPr lang="en-US" altLang="en-US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Rule Generation</a:t>
            </a:r>
            <a:endParaRPr lang="en-US" altLang="en-US"/>
          </a:p>
          <a:p>
            <a:pPr marL="1295400" lvl="2" indent="-381000">
              <a:buFont typeface="Arial" charset="0"/>
              <a:buChar char="–"/>
            </a:pPr>
            <a:r>
              <a:rPr lang="en-US" altLang="en-US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/>
          </a:p>
          <a:p>
            <a:pPr marL="533400" indent="-533400"/>
            <a:r>
              <a:rPr lang="en-US" altLang="en-US"/>
              <a:t>Frequent itemset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34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8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146493841</TotalTime>
  <Pages>3</Pages>
  <Words>1672</Words>
  <Application>Microsoft Office PowerPoint</Application>
  <PresentationFormat>On-screen Show (4:3)</PresentationFormat>
  <Paragraphs>237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Monotype Sorts</vt:lpstr>
      <vt:lpstr>Tahoma</vt:lpstr>
      <vt:lpstr>Times New Roman</vt:lpstr>
      <vt:lpstr>Wingdings</vt:lpstr>
      <vt:lpstr>LC.BRev.FY97</vt:lpstr>
      <vt:lpstr>Document</vt:lpstr>
      <vt:lpstr>Equation</vt:lpstr>
      <vt:lpstr>VISIO</vt:lpstr>
      <vt:lpstr>Visio</vt:lpstr>
      <vt:lpstr>Data Mining</vt:lpstr>
      <vt:lpstr>Association Rule Mining</vt:lpstr>
      <vt:lpstr>Definition: Frequent Itemset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Apriori Algorithm</vt:lpstr>
      <vt:lpstr>Illustrating Apriori Principle</vt:lpstr>
      <vt:lpstr>Support Counting of Candidate Itemsets</vt:lpstr>
      <vt:lpstr>Rule Generation</vt:lpstr>
      <vt:lpstr>Rule Generation</vt:lpstr>
      <vt:lpstr>Rule Generation for Apriori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Özgür, Atilla</cp:lastModifiedBy>
  <cp:revision>550</cp:revision>
  <cp:lastPrinted>2018-02-04T02:18:57Z</cp:lastPrinted>
  <dcterms:created xsi:type="dcterms:W3CDTF">1998-03-18T13:44:31Z</dcterms:created>
  <dcterms:modified xsi:type="dcterms:W3CDTF">2022-01-06T16:49:53Z</dcterms:modified>
</cp:coreProperties>
</file>