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353" r:id="rId3"/>
    <p:sldId id="354" r:id="rId4"/>
    <p:sldId id="350" r:id="rId6"/>
    <p:sldId id="351" r:id="rId7"/>
    <p:sldId id="352" r:id="rId8"/>
    <p:sldId id="355" r:id="rId9"/>
    <p:sldId id="280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90C5D8"/>
    <a:srgbClr val="49A0BF"/>
    <a:srgbClr val="AFC7DD"/>
    <a:srgbClr val="00B2BC"/>
    <a:srgbClr val="1C3865"/>
    <a:srgbClr val="5A80AC"/>
    <a:srgbClr val="9A9A9A"/>
    <a:srgbClr val="0070C0"/>
    <a:srgbClr val="A8D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6" autoAdjust="0"/>
    <p:restoredTop sz="69895" autoAdjust="0"/>
  </p:normalViewPr>
  <p:slideViewPr>
    <p:cSldViewPr snapToGrid="0">
      <p:cViewPr varScale="1">
        <p:scale>
          <a:sx n="48" d="100"/>
          <a:sy n="48" d="100"/>
        </p:scale>
        <p:origin x="145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112323" tIns="56162" rIns="112323" bIns="56162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112323" tIns="56162" rIns="112323" bIns="56162" rtlCol="0"/>
          <a:lstStyle>
            <a:lvl1pPr algn="r">
              <a:defRPr sz="1500"/>
            </a:lvl1pPr>
          </a:lstStyle>
          <a:p>
            <a:fld id="{4491DBCE-25F8-469D-B57D-ACDCAC3C682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112323" tIns="56162" rIns="112323" bIns="56162" rtlCol="0" anchor="b"/>
          <a:lstStyle>
            <a:lvl1pPr algn="l">
              <a:defRPr sz="15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112323" tIns="56162" rIns="112323" bIns="56162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112323" tIns="56162" rIns="112323" bIns="56162" rtlCol="0"/>
          <a:lstStyle>
            <a:lvl1pPr algn="r">
              <a:defRPr sz="1500"/>
            </a:lvl1pPr>
          </a:lstStyle>
          <a:p>
            <a:fld id="{2358503B-8F9F-484E-8D15-D21DF7A6F3C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23" tIns="56162" rIns="112323" bIns="561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112323" tIns="56162" rIns="112323" bIns="56162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112323" tIns="56162" rIns="112323" bIns="56162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112323" tIns="56162" rIns="112323" bIns="56162" rtlCol="0" anchor="b"/>
          <a:lstStyle>
            <a:lvl1pPr algn="r">
              <a:defRPr sz="1500"/>
            </a:lvl1pPr>
          </a:lstStyle>
          <a:p>
            <a:fld id="{E81C53B0-F914-754D-A270-B85E818294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53B0-F914-754D-A270-B85E8182947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53B0-F914-754D-A270-B85E8182947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53B0-F914-754D-A270-B85E8182947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53B0-F914-754D-A270-B85E8182947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7156-DA89-407C-8585-DDA7F214F7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231C-1709-4ADA-82D1-1F51A629E5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7156-DA89-407C-8585-DDA7F214F7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231C-1709-4ADA-82D1-1F51A629E5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7156-DA89-407C-8585-DDA7F214F7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231C-1709-4ADA-82D1-1F51A629E5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18" y="4935700"/>
            <a:ext cx="2382983" cy="1922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3232727" cy="24380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>
            <a:off x="6319984" y="2289202"/>
            <a:ext cx="0" cy="22795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492322" y="2289202"/>
            <a:ext cx="4675647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accent1">
                    <a:lumMod val="50000"/>
                  </a:schemeClr>
                </a:solidFill>
                <a:latin typeface="Gotham Ultra" pitchFamily="50" charset="0"/>
              </a:rPr>
              <a:t>Title</a:t>
            </a:r>
            <a:endParaRPr lang="en-US" altLang="en-US" sz="3000" b="1">
              <a:solidFill>
                <a:schemeClr val="accent1">
                  <a:lumMod val="50000"/>
                </a:schemeClr>
              </a:solidFill>
              <a:latin typeface="Gotham Ultra" pitchFamily="50" charset="0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802644" y="4168690"/>
            <a:ext cx="2447769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chemeClr val="accent1">
                    <a:lumMod val="50000"/>
                  </a:schemeClr>
                </a:solidFill>
                <a:latin typeface="Gotham Ultra" pitchFamily="50" charset="0"/>
              </a:rPr>
              <a:t>Sub-title/description</a:t>
            </a:r>
            <a:endParaRPr lang="en-US" altLang="en-US" sz="1500" i="1">
              <a:solidFill>
                <a:schemeClr val="accent1">
                  <a:lumMod val="50000"/>
                </a:schemeClr>
              </a:solidFill>
              <a:latin typeface="Gotham Ultra" pitchFamily="50" charset="0"/>
            </a:endParaRPr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07" y="3796147"/>
            <a:ext cx="3495527" cy="77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18" y="4935700"/>
            <a:ext cx="2382983" cy="1922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3232727" cy="243809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6319984" y="2289202"/>
            <a:ext cx="0" cy="22795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/>
          <p:cNvSpPr txBox="1">
            <a:spLocks noChangeArrowheads="1"/>
          </p:cNvSpPr>
          <p:nvPr userDrawn="1"/>
        </p:nvSpPr>
        <p:spPr bwMode="auto">
          <a:xfrm>
            <a:off x="1492322" y="2289202"/>
            <a:ext cx="4675647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accent1">
                    <a:lumMod val="50000"/>
                  </a:schemeClr>
                </a:solidFill>
                <a:latin typeface="Gotham Ultra" pitchFamily="50" charset="0"/>
              </a:rPr>
              <a:t>Title</a:t>
            </a:r>
            <a:endParaRPr lang="en-US" altLang="en-US" sz="3000" b="1">
              <a:solidFill>
                <a:schemeClr val="accent1">
                  <a:lumMod val="50000"/>
                </a:schemeClr>
              </a:solidFill>
              <a:latin typeface="Gotham Ultra" pitchFamily="50" charset="0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 userDrawn="1"/>
        </p:nvSpPr>
        <p:spPr bwMode="auto">
          <a:xfrm>
            <a:off x="3802644" y="4168690"/>
            <a:ext cx="2447769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chemeClr val="accent1">
                    <a:lumMod val="50000"/>
                  </a:schemeClr>
                </a:solidFill>
                <a:latin typeface="Gotham Ultra" pitchFamily="50" charset="0"/>
              </a:rPr>
              <a:t>Sub-title/description</a:t>
            </a:r>
            <a:endParaRPr lang="en-US" altLang="en-US" sz="1500" i="1">
              <a:solidFill>
                <a:schemeClr val="accent1">
                  <a:lumMod val="50000"/>
                </a:schemeClr>
              </a:solidFill>
              <a:latin typeface="Gotham Ultra" pitchFamily="50" charset="0"/>
            </a:endParaRPr>
          </a:p>
        </p:txBody>
      </p:sp>
      <p:pic>
        <p:nvPicPr>
          <p:cNvPr id="19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07" y="3796147"/>
            <a:ext cx="3495527" cy="77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50" y="4717266"/>
            <a:ext cx="3538351" cy="21407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310303" cy="24380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48828" y="2375452"/>
            <a:ext cx="0" cy="22795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>
            <a:spLocks noChangeArrowheads="1"/>
          </p:cNvSpPr>
          <p:nvPr userDrawn="1"/>
        </p:nvSpPr>
        <p:spPr bwMode="auto">
          <a:xfrm>
            <a:off x="511944" y="2375452"/>
            <a:ext cx="623419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accent1">
                    <a:lumMod val="50000"/>
                  </a:schemeClr>
                </a:solidFill>
                <a:latin typeface="Gotham Ultra" pitchFamily="50" charset="0"/>
              </a:rPr>
              <a:t>Title</a:t>
            </a:r>
            <a:endParaRPr lang="en-US" altLang="en-US" sz="4000" b="1">
              <a:solidFill>
                <a:schemeClr val="accent1">
                  <a:lumMod val="50000"/>
                </a:schemeClr>
              </a:solidFill>
              <a:latin typeface="Gotham Ultra" pitchFamily="50" charset="0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 userDrawn="1"/>
        </p:nvSpPr>
        <p:spPr bwMode="auto">
          <a:xfrm>
            <a:off x="3592373" y="4254938"/>
            <a:ext cx="326369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1">
                    <a:lumMod val="50000"/>
                  </a:schemeClr>
                </a:solidFill>
                <a:latin typeface="Gotham Ultra" pitchFamily="50" charset="0"/>
              </a:rPr>
              <a:t>Sub-title/description</a:t>
            </a:r>
            <a:endParaRPr lang="en-US" altLang="en-US" sz="2000" i="1">
              <a:solidFill>
                <a:schemeClr val="accent1">
                  <a:lumMod val="50000"/>
                </a:schemeClr>
              </a:solidFill>
              <a:latin typeface="Gotham Ultra" pitchFamily="50" charset="0"/>
            </a:endParaRPr>
          </a:p>
        </p:txBody>
      </p:sp>
      <p:pic>
        <p:nvPicPr>
          <p:cNvPr id="1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92" y="4107524"/>
            <a:ext cx="3263693" cy="54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prof_Alldata-Contac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18" y="4935700"/>
            <a:ext cx="2382983" cy="1922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3232727" cy="24380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319984" y="2289202"/>
            <a:ext cx="0" cy="22795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>
            <a:spLocks noChangeArrowheads="1"/>
          </p:cNvSpPr>
          <p:nvPr userDrawn="1"/>
        </p:nvSpPr>
        <p:spPr bwMode="auto">
          <a:xfrm>
            <a:off x="1492322" y="2289202"/>
            <a:ext cx="4675647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accent1">
                    <a:lumMod val="50000"/>
                  </a:schemeClr>
                </a:solidFill>
                <a:latin typeface="Gotham Ultra" pitchFamily="50" charset="0"/>
              </a:rPr>
              <a:t>Title</a:t>
            </a:r>
            <a:endParaRPr lang="en-US" altLang="en-US" sz="3000" b="1">
              <a:solidFill>
                <a:schemeClr val="accent1">
                  <a:lumMod val="50000"/>
                </a:schemeClr>
              </a:solidFill>
              <a:latin typeface="Gotham Ultra" pitchFamily="50" charset="0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 userDrawn="1"/>
        </p:nvSpPr>
        <p:spPr bwMode="auto">
          <a:xfrm>
            <a:off x="3802644" y="4168690"/>
            <a:ext cx="2447769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chemeClr val="accent1">
                    <a:lumMod val="50000"/>
                  </a:schemeClr>
                </a:solidFill>
                <a:latin typeface="Gotham Ultra" pitchFamily="50" charset="0"/>
              </a:rPr>
              <a:t>Sub-title/description</a:t>
            </a:r>
            <a:endParaRPr lang="en-US" altLang="en-US" sz="1500" i="1">
              <a:solidFill>
                <a:schemeClr val="accent1">
                  <a:lumMod val="50000"/>
                </a:schemeClr>
              </a:solidFill>
              <a:latin typeface="Gotham Ultra" pitchFamily="50" charset="0"/>
            </a:endParaRPr>
          </a:p>
        </p:txBody>
      </p:sp>
      <p:pic>
        <p:nvPicPr>
          <p:cNvPr id="1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07" y="3796147"/>
            <a:ext cx="3495527" cy="77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7156-DA89-407C-8585-DDA7F214F7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231C-1709-4ADA-82D1-1F51A629E5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310303" cy="2438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50" y="4717266"/>
            <a:ext cx="3538351" cy="21407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310303" cy="243809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6948828" y="2619000"/>
            <a:ext cx="0" cy="1620000"/>
          </a:xfrm>
          <a:prstGeom prst="line">
            <a:avLst/>
          </a:prstGeom>
          <a:ln w="28575">
            <a:solidFill>
              <a:srgbClr val="18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2" y="3105000"/>
            <a:ext cx="2916112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590209" cy="2393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44" b="50668"/>
          <a:stretch>
            <a:fillRect/>
          </a:stretch>
        </p:blipFill>
        <p:spPr>
          <a:xfrm>
            <a:off x="8346843" y="5693022"/>
            <a:ext cx="3841836" cy="11710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320275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590209" cy="2393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" y="6278559"/>
            <a:ext cx="1741979" cy="468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942594"/>
            <a:ext cx="9912927" cy="93398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glow rad="508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727936" y="834017"/>
            <a:ext cx="8100000" cy="0"/>
          </a:xfrm>
          <a:prstGeom prst="line">
            <a:avLst/>
          </a:prstGeom>
          <a:ln w="38100">
            <a:solidFill>
              <a:srgbClr val="1673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12220576" cy="6858000"/>
            <a:chOff x="0" y="0"/>
            <a:chExt cx="12220576" cy="6858000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220576" cy="6858000"/>
              <a:chOff x="0" y="0"/>
              <a:chExt cx="12220576" cy="6858000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0" y="0"/>
                <a:ext cx="12220576" cy="6858000"/>
              </a:xfrm>
              <a:prstGeom prst="rect">
                <a:avLst/>
              </a:prstGeom>
              <a:solidFill>
                <a:srgbClr val="0972B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pic>
            <p:nvPicPr>
              <p:cNvPr id="28" name="Picture 27" descr="A close up of a logo&#10;&#10;Description generated with high confidence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448" t="72028"/>
              <a:stretch>
                <a:fillRect/>
              </a:stretch>
            </p:blipFill>
            <p:spPr>
              <a:xfrm>
                <a:off x="9662474" y="4939646"/>
                <a:ext cx="2558102" cy="1918354"/>
              </a:xfrm>
              <a:prstGeom prst="rect">
                <a:avLst/>
              </a:prstGeom>
            </p:spPr>
          </p:pic>
          <p:pic>
            <p:nvPicPr>
              <p:cNvPr id="29" name="Picture 28" descr="A close up of a logo&#10;&#10;Description generated with high confidence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784" b="61237"/>
              <a:stretch>
                <a:fillRect/>
              </a:stretch>
            </p:blipFill>
            <p:spPr>
              <a:xfrm>
                <a:off x="0" y="0"/>
                <a:ext cx="5030676" cy="2658359"/>
              </a:xfrm>
              <a:prstGeom prst="rect">
                <a:avLst/>
              </a:prstGeom>
            </p:spPr>
          </p:pic>
          <p:pic>
            <p:nvPicPr>
              <p:cNvPr id="30" name="Picture 29" descr="A close up of a logo&#10;&#10;Description generated with high confidence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62" t="40687" r="26063" b="38419"/>
              <a:stretch>
                <a:fillRect/>
              </a:stretch>
            </p:blipFill>
            <p:spPr>
              <a:xfrm>
                <a:off x="3866708" y="2846895"/>
                <a:ext cx="4487160" cy="1432874"/>
              </a:xfrm>
              <a:prstGeom prst="rect">
                <a:avLst/>
              </a:prstGeom>
            </p:spPr>
          </p:pic>
          <p:sp>
            <p:nvSpPr>
              <p:cNvPr id="31" name="Isosceles Triangle 30"/>
              <p:cNvSpPr/>
              <p:nvPr userDrawn="1"/>
            </p:nvSpPr>
            <p:spPr>
              <a:xfrm rot="11658048">
                <a:off x="9250934" y="4685766"/>
                <a:ext cx="1081442" cy="2070754"/>
              </a:xfrm>
              <a:prstGeom prst="triangle">
                <a:avLst>
                  <a:gd name="adj" fmla="val 44021"/>
                </a:avLst>
              </a:prstGeom>
              <a:solidFill>
                <a:srgbClr val="0972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cxnSp>
          <p:nvCxnSpPr>
            <p:cNvPr id="21" name="Straight Connector 20"/>
            <p:cNvCxnSpPr/>
            <p:nvPr userDrawn="1"/>
          </p:nvCxnSpPr>
          <p:spPr>
            <a:xfrm>
              <a:off x="3715473" y="5405377"/>
              <a:ext cx="48150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 userDrawn="1"/>
          </p:nvGrpSpPr>
          <p:grpSpPr>
            <a:xfrm>
              <a:off x="2293716" y="5342517"/>
              <a:ext cx="7604567" cy="815608"/>
              <a:chOff x="2293716" y="5436367"/>
              <a:chExt cx="7604567" cy="815608"/>
            </a:xfrm>
          </p:grpSpPr>
          <p:sp>
            <p:nvSpPr>
              <p:cNvPr id="24" name="Rectangle 23"/>
              <p:cNvSpPr/>
              <p:nvPr userDrawn="1"/>
            </p:nvSpPr>
            <p:spPr>
              <a:xfrm>
                <a:off x="2293716" y="5436367"/>
                <a:ext cx="7604567" cy="8156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400" b="1" cap="none" spc="0" dirty="0" err="1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/>
                    <a:latin typeface="+mn-lt"/>
                    <a:cs typeface="Arial" panose="020B0604020202020204" pitchFamily="34" charset="0"/>
                  </a:rPr>
                  <a:t>Ruko</a:t>
                </a:r>
                <a:r>
                  <a:rPr lang="en-US" sz="1400" b="1" cap="none" spc="0" dirty="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/>
                    <a:latin typeface="+mn-lt"/>
                    <a:cs typeface="Arial" panose="020B0604020202020204" pitchFamily="34" charset="0"/>
                  </a:rPr>
                  <a:t> Grand Aries </a:t>
                </a:r>
                <a:r>
                  <a:rPr lang="en-US" sz="1400" b="1" cap="none" spc="0" dirty="0" err="1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/>
                    <a:latin typeface="+mn-lt"/>
                    <a:cs typeface="Arial" panose="020B0604020202020204" pitchFamily="34" charset="0"/>
                  </a:rPr>
                  <a:t>Niaga</a:t>
                </a:r>
                <a:r>
                  <a:rPr lang="en-US" sz="1400" b="1" cap="none" spc="0" dirty="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/>
                    <a:latin typeface="+mn-lt"/>
                    <a:cs typeface="Arial" panose="020B0604020202020204" pitchFamily="34" charset="0"/>
                  </a:rPr>
                  <a:t> Blok G1-2T, DKI Jakarta 11620</a:t>
                </a:r>
                <a:endParaRPr lang="en-US" sz="1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sz="1200" b="1" cap="none" spc="0" dirty="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 Phone: +6221-29319396-97 		</a:t>
                </a:r>
                <a:r>
                  <a:rPr lang="en-US" sz="1200" b="1" cap="none" spc="0" dirty="0">
                    <a:ln w="10160">
                      <a:noFill/>
                      <a:prstDash val="solid"/>
                    </a:ln>
                    <a:solidFill>
                      <a:schemeClr val="bg1"/>
                    </a:solidFill>
                    <a:effectLst/>
                    <a:latin typeface="+mn-lt"/>
                    <a:cs typeface="Arial" panose="020B0604020202020204" pitchFamily="34" charset="0"/>
                  </a:rPr>
                  <a:t>info@alldataint.com</a:t>
                </a:r>
                <a:endParaRPr lang="en-US" sz="1200" b="1" cap="none" spc="0" dirty="0">
                  <a:ln w="10160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400" b="1" cap="none" spc="0" dirty="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/>
                    <a:latin typeface="+mn-lt"/>
                    <a:cs typeface="Arial" panose="020B0604020202020204" pitchFamily="34" charset="0"/>
                  </a:rPr>
                  <a:t>www.alldatint.com </a:t>
                </a:r>
                <a:endParaRPr lang="en-US" sz="1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8896" y="5786987"/>
                <a:ext cx="227560" cy="22756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6219" y="5786987"/>
                <a:ext cx="227560" cy="22756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3714771" y="4956294"/>
              <a:ext cx="481577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100" baseline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/>
                  <a:latin typeface="Franklin Gothic Demi" panose="020B0703020102020204" pitchFamily="34" charset="0"/>
                  <a:cs typeface="Arial" panose="020B0604020202020204" pitchFamily="34" charset="0"/>
                </a:rPr>
                <a:t>PT ALL DATA INTERNATIONAL</a:t>
              </a:r>
              <a:endParaRPr lang="en-US" sz="2000" b="0" cap="none" spc="100" baseline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/>
                <a:latin typeface="Franklin Gothic Demi" panose="020B07030201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7156-DA89-407C-8585-DDA7F214F7A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231C-1709-4ADA-82D1-1F51A629E5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7156-DA89-407C-8585-DDA7F214F7A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231C-1709-4ADA-82D1-1F51A629E5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7156-DA89-407C-8585-DDA7F214F7A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231C-1709-4ADA-82D1-1F51A629E5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7156-DA89-407C-8585-DDA7F214F7A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231C-1709-4ADA-82D1-1F51A629E5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7156-DA89-407C-8585-DDA7F214F7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231C-1709-4ADA-82D1-1F51A629E5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microsoft.com/office/2007/relationships/hdphoto" Target="../media/image22.wdp"/><Relationship Id="rId8" Type="http://schemas.openxmlformats.org/officeDocument/2006/relationships/image" Target="../media/image21.png"/><Relationship Id="rId7" Type="http://schemas.microsoft.com/office/2007/relationships/hdphoto" Target="../media/image20.wdp"/><Relationship Id="rId6" Type="http://schemas.openxmlformats.org/officeDocument/2006/relationships/image" Target="../media/image19.png"/><Relationship Id="rId5" Type="http://schemas.microsoft.com/office/2007/relationships/hdphoto" Target="../media/image18.wdp"/><Relationship Id="rId4" Type="http://schemas.openxmlformats.org/officeDocument/2006/relationships/image" Target="../media/image17.png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jpe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1659" y="211016"/>
            <a:ext cx="740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1673AC"/>
                </a:solidFill>
                <a:latin typeface="Montserrat SemiBold" panose="00000700000000000000"/>
                <a:ea typeface="Cambria" panose="02040503050406030204" pitchFamily="18" charset="0"/>
              </a:rPr>
              <a:t>Predictive Maintenance</a:t>
            </a:r>
            <a:endParaRPr lang="en-ID" sz="2800" b="1" dirty="0">
              <a:solidFill>
                <a:srgbClr val="1673AC"/>
              </a:solidFill>
              <a:latin typeface="Montserrat SemiBold" panose="0000070000000000000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775" y="861392"/>
            <a:ext cx="3829052" cy="188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63141" y="985609"/>
            <a:ext cx="4751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advance analytics on </a:t>
            </a:r>
            <a:r>
              <a:rPr lang="en-US" sz="3200" dirty="0" smtClean="0"/>
              <a:t>Machine Learning</a:t>
            </a:r>
            <a:r>
              <a:rPr lang="en-US" sz="2000" dirty="0" smtClean="0"/>
              <a:t> to monitor machine performance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3478" y="3192243"/>
            <a:ext cx="337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Montserrat SemiBold" panose="00000700000000000000"/>
              </a:rPr>
              <a:t>What we Get?</a:t>
            </a:r>
            <a:endParaRPr lang="en-US" sz="2400" b="1" dirty="0">
              <a:solidFill>
                <a:srgbClr val="7030A0"/>
              </a:solidFill>
              <a:latin typeface="Montserrat SemiBold" panose="0000070000000000000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32" y="3816954"/>
            <a:ext cx="2165658" cy="2264547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>
            <a:off x="8021581" y="4080137"/>
            <a:ext cx="2447636" cy="532481"/>
          </a:xfrm>
          <a:prstGeom prst="bentConnector3">
            <a:avLst>
              <a:gd name="adj1" fmla="val 16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69649" y="5413132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optimize output</a:t>
            </a:r>
            <a:endParaRPr lang="en-US" b="1" dirty="0"/>
          </a:p>
        </p:txBody>
      </p:sp>
      <p:cxnSp>
        <p:nvCxnSpPr>
          <p:cNvPr id="30" name="Elbow Connector 29"/>
          <p:cNvCxnSpPr/>
          <p:nvPr/>
        </p:nvCxnSpPr>
        <p:spPr>
          <a:xfrm>
            <a:off x="8413619" y="4875801"/>
            <a:ext cx="2055598" cy="312498"/>
          </a:xfrm>
          <a:prstGeom prst="bentConnector3">
            <a:avLst>
              <a:gd name="adj1" fmla="val 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54227" y="4306777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reduce downtime</a:t>
            </a:r>
            <a:endParaRPr lang="en-US" b="1" dirty="0"/>
          </a:p>
        </p:txBody>
      </p:sp>
      <p:cxnSp>
        <p:nvCxnSpPr>
          <p:cNvPr id="39" name="Elbow Connector 38"/>
          <p:cNvCxnSpPr/>
          <p:nvPr/>
        </p:nvCxnSpPr>
        <p:spPr>
          <a:xfrm>
            <a:off x="8413619" y="5474886"/>
            <a:ext cx="2055598" cy="312498"/>
          </a:xfrm>
          <a:prstGeom prst="bentConnector3">
            <a:avLst>
              <a:gd name="adj1" fmla="val 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54227" y="4827757"/>
            <a:ext cx="39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extend machine life</a:t>
            </a:r>
            <a:endParaRPr lang="en-US" b="1" dirty="0"/>
          </a:p>
        </p:txBody>
      </p:sp>
      <p:cxnSp>
        <p:nvCxnSpPr>
          <p:cNvPr id="42" name="Elbow Connector 41"/>
          <p:cNvCxnSpPr/>
          <p:nvPr/>
        </p:nvCxnSpPr>
        <p:spPr>
          <a:xfrm>
            <a:off x="8413619" y="6004098"/>
            <a:ext cx="2055598" cy="312498"/>
          </a:xfrm>
          <a:prstGeom prst="bentConnector3">
            <a:avLst>
              <a:gd name="adj1" fmla="val 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13619" y="5947264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ower safety risks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9966" y="3192242"/>
            <a:ext cx="337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33"/>
                </a:solidFill>
                <a:latin typeface="Montserrat SemiBold" panose="00000700000000000000"/>
              </a:rPr>
              <a:t>What </a:t>
            </a:r>
            <a:r>
              <a:rPr lang="en-US" sz="2400" b="1" dirty="0" smtClean="0">
                <a:solidFill>
                  <a:srgbClr val="CCFF33"/>
                </a:solidFill>
                <a:latin typeface="Montserrat SemiBold" panose="00000700000000000000"/>
              </a:rPr>
              <a:t>we Need?</a:t>
            </a:r>
            <a:endParaRPr lang="en-US" sz="2400" b="1" dirty="0">
              <a:solidFill>
                <a:srgbClr val="CCFF33"/>
              </a:solidFill>
              <a:latin typeface="Montserrat SemiBold" panose="0000070000000000000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6633" y="2305469"/>
            <a:ext cx="2425148" cy="742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14" y="3927741"/>
            <a:ext cx="1666132" cy="1369753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2928983" y="4080137"/>
            <a:ext cx="2447636" cy="532481"/>
          </a:xfrm>
          <a:prstGeom prst="bentConnector3">
            <a:avLst>
              <a:gd name="adj1" fmla="val 16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8549" y="4243285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owntime event</a:t>
            </a:r>
            <a:endParaRPr lang="en-US" b="1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3358070" y="4798894"/>
            <a:ext cx="2055598" cy="312498"/>
          </a:xfrm>
          <a:prstGeom prst="bentConnector3">
            <a:avLst>
              <a:gd name="adj1" fmla="val 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3358070" y="5332487"/>
            <a:ext cx="2055598" cy="312498"/>
          </a:xfrm>
          <a:prstGeom prst="bentConnector3">
            <a:avLst>
              <a:gd name="adj1" fmla="val 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05291" y="4796082"/>
            <a:ext cx="39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achine active hour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405291" y="5292494"/>
            <a:ext cx="398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1659" y="211016"/>
            <a:ext cx="740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1673AC"/>
                </a:solidFill>
                <a:latin typeface="Montserrat SemiBold" panose="00000700000000000000"/>
                <a:ea typeface="Cambria" panose="02040503050406030204" pitchFamily="18" charset="0"/>
              </a:rPr>
              <a:t>ML Solution</a:t>
            </a:r>
            <a:endParaRPr lang="en-ID" sz="2800" b="1" dirty="0">
              <a:solidFill>
                <a:srgbClr val="1673AC"/>
              </a:solidFill>
              <a:latin typeface="Montserrat SemiBold" panose="0000070000000000000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304" y="2225603"/>
            <a:ext cx="2080591" cy="2915478"/>
          </a:xfrm>
          <a:prstGeom prst="rect">
            <a:avLst/>
          </a:prstGeom>
          <a:solidFill>
            <a:srgbClr val="90C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148" y="1761843"/>
            <a:ext cx="2080591" cy="490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 Light"/>
              </a:rPr>
              <a:t>Data Collection</a:t>
            </a:r>
            <a:endParaRPr lang="en-US" sz="1600" dirty="0">
              <a:latin typeface="Montserrat Light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01113" y="1881114"/>
            <a:ext cx="417443" cy="324678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8109" y="4015339"/>
            <a:ext cx="1272209" cy="108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2307" y="3445712"/>
            <a:ext cx="2043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Data(</a:t>
            </a:r>
            <a:r>
              <a:rPr lang="en-US" sz="1400" dirty="0" err="1" smtClean="0"/>
              <a:t>e.g</a:t>
            </a:r>
            <a:r>
              <a:rPr lang="en-US" sz="1400" dirty="0" smtClean="0"/>
              <a:t> sensor)  shows equipment condition before, during and after downtime </a:t>
            </a:r>
            <a:endParaRPr lang="en-US" sz="1400" dirty="0" smtClean="0"/>
          </a:p>
          <a:p>
            <a:pPr algn="ctr"/>
            <a:r>
              <a:rPr lang="en-US" sz="1400" b="1" dirty="0" smtClean="0"/>
              <a:t>Source:</a:t>
            </a:r>
            <a:endParaRPr lang="en-US" sz="1400" b="1" dirty="0" smtClean="0"/>
          </a:p>
          <a:p>
            <a:pPr algn="ctr"/>
            <a:r>
              <a:rPr lang="en-US" sz="1400" dirty="0" smtClean="0"/>
              <a:t>- Diverse schema/formats</a:t>
            </a:r>
            <a:endParaRPr lang="en-US" sz="1400" dirty="0" smtClean="0"/>
          </a:p>
          <a:p>
            <a:pPr algn="ctr"/>
            <a:r>
              <a:rPr lang="en-US" sz="1400" dirty="0" smtClean="0"/>
              <a:t>- Batch/Streaming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795764" y="2302615"/>
            <a:ext cx="2054929" cy="2867897"/>
          </a:xfrm>
          <a:prstGeom prst="rect">
            <a:avLst/>
          </a:prstGeom>
          <a:solidFill>
            <a:srgbClr val="90C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2480" y="1707621"/>
            <a:ext cx="2054929" cy="5811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 Light"/>
              </a:rPr>
              <a:t>Data Ingest</a:t>
            </a:r>
            <a:endParaRPr lang="en-US" sz="1600" dirty="0">
              <a:latin typeface="Montserrat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1268" y="2408458"/>
            <a:ext cx="796446" cy="874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4736" y="2408458"/>
            <a:ext cx="1021011" cy="72412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21032" y="3498124"/>
            <a:ext cx="1946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Big Data platform</a:t>
            </a:r>
            <a:endParaRPr lang="en-US" sz="1400" dirty="0" smtClean="0"/>
          </a:p>
          <a:p>
            <a:pPr algn="ctr"/>
            <a:r>
              <a:rPr lang="en-US" sz="1400" dirty="0" smtClean="0"/>
              <a:t>Real Time Data Ingest </a:t>
            </a:r>
            <a:endParaRPr lang="en-US" sz="1400" dirty="0" smtClean="0"/>
          </a:p>
          <a:p>
            <a:pPr algn="ctr"/>
            <a:r>
              <a:rPr lang="en-US" sz="1400" dirty="0" smtClean="0"/>
              <a:t>Analytics Tool</a:t>
            </a:r>
            <a:endParaRPr lang="en-US" sz="1400" dirty="0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4866526" y="1881114"/>
            <a:ext cx="417443" cy="324678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01360" y="2304819"/>
            <a:ext cx="2054929" cy="2867897"/>
          </a:xfrm>
          <a:prstGeom prst="rect">
            <a:avLst/>
          </a:prstGeom>
          <a:solidFill>
            <a:srgbClr val="90C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83086" y="1721489"/>
            <a:ext cx="2054929" cy="5811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 Light"/>
              </a:rPr>
              <a:t>Data Processing</a:t>
            </a:r>
            <a:endParaRPr lang="en-US" sz="1600" dirty="0">
              <a:latin typeface="Montserrat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8342" y="2527245"/>
            <a:ext cx="866775" cy="6000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5636" y="3533019"/>
            <a:ext cx="1946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Identification features condition(</a:t>
            </a:r>
            <a:r>
              <a:rPr lang="en-US" sz="1400" dirty="0" err="1" smtClean="0"/>
              <a:t>e.g</a:t>
            </a:r>
            <a:r>
              <a:rPr lang="en-US" sz="1400" dirty="0" smtClean="0"/>
              <a:t> missing </a:t>
            </a:r>
            <a:r>
              <a:rPr lang="en-US" sz="1400" dirty="0" err="1" smtClean="0"/>
              <a:t>value,etc</a:t>
            </a:r>
            <a:r>
              <a:rPr lang="en-US" sz="1400" dirty="0" smtClean="0"/>
              <a:t>), Draw preliminary insight such as variable conditions when machine is down 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7788682" y="1752502"/>
            <a:ext cx="1895645" cy="5904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 Light"/>
              </a:rPr>
              <a:t>Data Modelling</a:t>
            </a:r>
            <a:endParaRPr lang="en-US" sz="1600" dirty="0">
              <a:latin typeface="Montserrat Light"/>
            </a:endParaRPr>
          </a:p>
        </p:txBody>
      </p:sp>
      <p:sp>
        <p:nvSpPr>
          <p:cNvPr id="36" name="Isosceles Triangle 35"/>
          <p:cNvSpPr/>
          <p:nvPr/>
        </p:nvSpPr>
        <p:spPr>
          <a:xfrm rot="5400000">
            <a:off x="7382631" y="1933908"/>
            <a:ext cx="417443" cy="324678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92926" y="2342969"/>
            <a:ext cx="1891401" cy="2866518"/>
          </a:xfrm>
          <a:prstGeom prst="rect">
            <a:avLst/>
          </a:prstGeom>
          <a:solidFill>
            <a:srgbClr val="90C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451" y="2505076"/>
            <a:ext cx="983673" cy="87153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710566" y="3524588"/>
            <a:ext cx="1973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Predict Downtime/failure </a:t>
            </a:r>
            <a:endParaRPr lang="en-US" sz="1400" b="1" dirty="0" smtClean="0"/>
          </a:p>
          <a:p>
            <a:pPr algn="ctr"/>
            <a:r>
              <a:rPr lang="en-US" sz="1400" dirty="0" smtClean="0"/>
              <a:t>Calculate and predict probable events and schedule maintenance to analyze downtime</a:t>
            </a:r>
            <a:endParaRPr lang="en-US" sz="1400" dirty="0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9707613" y="1931555"/>
            <a:ext cx="417443" cy="324678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126223" y="1752502"/>
            <a:ext cx="1895645" cy="5904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 Light"/>
              </a:rPr>
              <a:t>Data Visualization</a:t>
            </a:r>
            <a:endParaRPr lang="en-US" sz="1600" dirty="0">
              <a:latin typeface="Montserrat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116720" y="2305625"/>
            <a:ext cx="1891401" cy="2866518"/>
          </a:xfrm>
          <a:prstGeom prst="rect">
            <a:avLst/>
          </a:prstGeom>
          <a:solidFill>
            <a:srgbClr val="90C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5952" y="2667751"/>
            <a:ext cx="794884" cy="6525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0048107" y="3587086"/>
            <a:ext cx="1973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Visualize analytical results into dashboards and create alert system for monitoring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1659" y="211016"/>
            <a:ext cx="740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1673AC"/>
                </a:solidFill>
                <a:latin typeface="Montserrat SemiBold" panose="00000700000000000000"/>
                <a:ea typeface="Cambria" panose="02040503050406030204" pitchFamily="18" charset="0"/>
              </a:rPr>
              <a:t>AIgorithm</a:t>
            </a:r>
            <a:endParaRPr lang="en-ID" sz="2800" b="1" dirty="0">
              <a:solidFill>
                <a:srgbClr val="1673AC"/>
              </a:solidFill>
              <a:latin typeface="Montserrat SemiBold" panose="0000070000000000000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103" y="1013518"/>
            <a:ext cx="9874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/>
                <a:ea typeface="Cambria" panose="02040503050406030204" pitchFamily="18" charset="0"/>
              </a:rPr>
              <a:t>The survival analysis method 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/>
                <a:ea typeface="Cambria" panose="02040503050406030204" pitchFamily="18" charset="0"/>
              </a:rPr>
              <a:t>to predict possible production process disruptions consisting  in  machine  </a:t>
            </a:r>
            <a:r>
              <a:rPr lang="en-ID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/>
                <a:ea typeface="Cambria" panose="02040503050406030204" pitchFamily="18" charset="0"/>
              </a:rPr>
              <a:t>failure 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/>
                <a:ea typeface="Cambria" panose="02040503050406030204" pitchFamily="18" charset="0"/>
              </a:rPr>
              <a:t>and  employing  the  obtained  knowledge  to  provide robust production schedule</a:t>
            </a:r>
            <a:endParaRPr lang="en-ID"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/>
              <a:ea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1008" y="2466881"/>
            <a:ext cx="468086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  <a:ea typeface="Cambria" panose="02040503050406030204" pitchFamily="18" charset="0"/>
              </a:rPr>
              <a:t>What was the chance of the thing survive for the past 20 months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6626087" y="2466881"/>
            <a:ext cx="4931414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  <a:ea typeface="Cambria" panose="02040503050406030204" pitchFamily="18" charset="0"/>
              </a:rPr>
              <a:t>What factors influence the specific event to occur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08" y="3527185"/>
            <a:ext cx="5633412" cy="2833130"/>
          </a:xfrm>
          <a:prstGeom prst="rect">
            <a:avLst/>
          </a:prstGeom>
        </p:spPr>
      </p:pic>
      <p:pic>
        <p:nvPicPr>
          <p:cNvPr id="2052" name="Picture 4" descr="Manufacturing and Production 50 free icons (SVG, EPS, PSD, PNG fil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94" y="3616979"/>
            <a:ext cx="2743089" cy="25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44103" y="3318891"/>
            <a:ext cx="322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Light"/>
              </a:rPr>
              <a:t>Kaplan Meier</a:t>
            </a:r>
            <a:endParaRPr lang="en-US" dirty="0">
              <a:latin typeface="Montserrat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29470" y="3297249"/>
            <a:ext cx="322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Light"/>
              </a:rPr>
              <a:t>ML Algorithm</a:t>
            </a:r>
            <a:endParaRPr lang="en-US" dirty="0">
              <a:latin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4157" y="2039192"/>
            <a:ext cx="10769757" cy="3790122"/>
          </a:xfrm>
          <a:prstGeom prst="rect">
            <a:avLst/>
          </a:prstGeom>
          <a:solidFill>
            <a:schemeClr val="bg1"/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01659" y="211016"/>
            <a:ext cx="740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1673AC"/>
                </a:solidFill>
                <a:latin typeface="Montserrat SemiBold" panose="00000700000000000000"/>
                <a:ea typeface="Cambria" panose="02040503050406030204" pitchFamily="18" charset="0"/>
              </a:rPr>
              <a:t>Case</a:t>
            </a:r>
            <a:r>
              <a:rPr lang="en-US" sz="2800" b="1" dirty="0" smtClean="0">
                <a:solidFill>
                  <a:srgbClr val="1673AC"/>
                </a:solidFill>
                <a:latin typeface="Montserrat Light"/>
                <a:ea typeface="Cambria" panose="02040503050406030204" pitchFamily="18" charset="0"/>
              </a:rPr>
              <a:t> </a:t>
            </a:r>
            <a:endParaRPr lang="en-ID" sz="2800" b="1" dirty="0">
              <a:solidFill>
                <a:srgbClr val="1673AC"/>
              </a:solidFill>
              <a:latin typeface="Montserrat Light"/>
              <a:ea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1773" y="2550498"/>
            <a:ext cx="2879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Preheater Stage 1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Preheater Stage 2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Preheater Stage 3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Preheater Stage 4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Calciner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Exit Gas Kiln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Exit Gas Preheater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Kiln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Burner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Cooler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 SemiBold" panose="00000700000000000000"/>
              </a:rPr>
              <a:t>Others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Montserrat SemiBold" panose="000007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3199" y="2219221"/>
            <a:ext cx="37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 SemiBold" panose="00000700000000000000"/>
              </a:rPr>
              <a:t>Performance</a:t>
            </a:r>
            <a:endParaRPr lang="en-US" b="1" dirty="0">
              <a:latin typeface="Montserrat SemiBold" panose="0000070000000000000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5326541" y="3517705"/>
            <a:ext cx="1180684" cy="440362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5930699" y="3959026"/>
            <a:ext cx="1180684" cy="440362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6521041" y="4399388"/>
            <a:ext cx="1180684" cy="440362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7136085" y="4856302"/>
            <a:ext cx="1180684" cy="440362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7830255" y="5296664"/>
            <a:ext cx="1068744" cy="237895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547770">
            <a:off x="5627997" y="4854511"/>
            <a:ext cx="200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Montserrat SemiBold" panose="00000700000000000000"/>
              </a:rPr>
              <a:t>Running hour</a:t>
            </a:r>
            <a:endParaRPr lang="en-US" sz="1200" b="1" dirty="0">
              <a:latin typeface="Montserrat SemiBold" panose="0000070000000000000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3340" y="3152777"/>
            <a:ext cx="40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>
            <a:off x="4722383" y="3094325"/>
            <a:ext cx="1180684" cy="440362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5320" y="3589215"/>
            <a:ext cx="40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02323" y="4030056"/>
            <a:ext cx="40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83" y="4438657"/>
            <a:ext cx="40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72706" y="4932836"/>
            <a:ext cx="40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58947" y="5379139"/>
            <a:ext cx="40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35086" y="1143000"/>
            <a:ext cx="858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Light"/>
              </a:rPr>
              <a:t>Evaluate downtime event of machines and overall performance by its parameters on Clinker </a:t>
            </a:r>
            <a:r>
              <a:rPr lang="en-US" dirty="0" smtClean="0">
                <a:latin typeface="Montserrat Light"/>
              </a:rPr>
              <a:t>Production</a:t>
            </a:r>
            <a:endParaRPr lang="en-US" dirty="0">
              <a:latin typeface="Montserrat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02323" y="2951300"/>
            <a:ext cx="136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tserrat SemiBold" panose="00000700000000000000"/>
              </a:rPr>
              <a:t>Up</a:t>
            </a:r>
            <a:endParaRPr lang="en-US" sz="2800" dirty="0">
              <a:latin typeface="Montserrat SemiBold" panose="00000700000000000000"/>
            </a:endParaRPr>
          </a:p>
        </p:txBody>
      </p:sp>
      <p:sp>
        <p:nvSpPr>
          <p:cNvPr id="46" name="Up Arrow 45"/>
          <p:cNvSpPr/>
          <p:nvPr/>
        </p:nvSpPr>
        <p:spPr>
          <a:xfrm>
            <a:off x="6877475" y="2813204"/>
            <a:ext cx="596616" cy="64534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03706" y="4509625"/>
            <a:ext cx="136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tserrat SemiBold" panose="00000700000000000000"/>
              </a:rPr>
              <a:t>Down</a:t>
            </a:r>
            <a:endParaRPr lang="en-US" sz="2800" dirty="0">
              <a:latin typeface="Montserrat SemiBold" panose="00000700000000000000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8898999" y="4518572"/>
            <a:ext cx="616276" cy="7026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17582" y="2181166"/>
            <a:ext cx="37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 SemiBold" panose="00000700000000000000"/>
              </a:rPr>
              <a:t>Clinker Production</a:t>
            </a:r>
            <a:endParaRPr lang="en-US" b="1" dirty="0">
              <a:latin typeface="Montserrat SemiBold" panose="0000070000000000000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40686" y="2221717"/>
            <a:ext cx="37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 SemiBold" panose="00000700000000000000"/>
              </a:rPr>
              <a:t>Parameters</a:t>
            </a:r>
            <a:endParaRPr lang="en-US" b="1" dirty="0">
              <a:latin typeface="Montserrat SemiBold" panose="0000070000000000000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1992" y="2876282"/>
            <a:ext cx="827314" cy="82136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197548" y="4288106"/>
            <a:ext cx="141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(</a:t>
            </a:r>
            <a:r>
              <a:rPr lang="en-US" dirty="0" err="1" smtClean="0"/>
              <a:t>mBar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197548" y="3934253"/>
            <a:ext cx="1417982" cy="368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 (°C)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844852" y="4852363"/>
            <a:ext cx="1417982" cy="368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Etc..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1659" y="211016"/>
            <a:ext cx="740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1673AC"/>
                </a:solidFill>
                <a:latin typeface="Montserrat SemiBold" panose="00000700000000000000"/>
                <a:ea typeface="Cambria" panose="02040503050406030204" pitchFamily="18" charset="0"/>
              </a:rPr>
              <a:t>Results </a:t>
            </a:r>
            <a:endParaRPr lang="en-ID" sz="2800" b="1" dirty="0">
              <a:solidFill>
                <a:srgbClr val="1673AC"/>
              </a:solidFill>
              <a:latin typeface="Montserrat SemiBold" panose="0000070000000000000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672" y="1100411"/>
            <a:ext cx="9037119" cy="408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1531" y="5308499"/>
            <a:ext cx="85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SemiBold" panose="00000700000000000000"/>
              </a:rPr>
              <a:t>Preheater Stage 3 Machine was down at 564 cumulative running hour, it yields 98.9% cumulative survival probability of machine on 24 January,2018</a:t>
            </a:r>
            <a:endParaRPr lang="en-US" dirty="0">
              <a:latin typeface="Montserrat SemiBold" panose="000007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1659" y="211016"/>
            <a:ext cx="740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1673AC"/>
                </a:solidFill>
                <a:latin typeface="Montserrat SemiBold" panose="00000700000000000000"/>
                <a:ea typeface="Cambria" panose="02040503050406030204" pitchFamily="18" charset="0"/>
              </a:rPr>
              <a:t>Results </a:t>
            </a:r>
            <a:endParaRPr lang="en-ID" sz="2800" b="1" dirty="0">
              <a:solidFill>
                <a:srgbClr val="1673AC"/>
              </a:solidFill>
              <a:latin typeface="Montserrat SemiBold" panose="0000070000000000000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992" y="1102328"/>
            <a:ext cx="10124660" cy="5056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8048" y="4638258"/>
            <a:ext cx="1236087" cy="159688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081671" y="3617843"/>
            <a:ext cx="2281028" cy="1563757"/>
          </a:xfrm>
          <a:prstGeom prst="wedgeRectCallout">
            <a:avLst>
              <a:gd name="adj1" fmla="val 74216"/>
              <a:gd name="adj2" fmla="val 9461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1671" y="3630694"/>
            <a:ext cx="22810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Uncommon parameters value recorded when machine is down ( </a:t>
            </a:r>
            <a:r>
              <a:rPr lang="en-US" sz="1400" dirty="0" err="1" smtClean="0"/>
              <a:t>e.g</a:t>
            </a:r>
            <a:r>
              <a:rPr lang="en-US" sz="1400" dirty="0" smtClean="0"/>
              <a:t> : cn14 top press most common value fall in less than </a:t>
            </a:r>
            <a:r>
              <a:rPr lang="en-US" sz="1400" dirty="0" smtClean="0"/>
              <a:t>0 when it’s up, </a:t>
            </a:r>
            <a:r>
              <a:rPr lang="en-US" sz="1400" dirty="0" smtClean="0"/>
              <a:t>while it’s 1.3 when machine is down)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355930" y="4638258"/>
            <a:ext cx="1236087" cy="159688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ADI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WPS Presentation</Application>
  <PresentationFormat>Widescreen</PresentationFormat>
  <Paragraphs>119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Franklin Gothic Demi</vt:lpstr>
      <vt:lpstr>Calibri</vt:lpstr>
      <vt:lpstr>MS PGothic</vt:lpstr>
      <vt:lpstr>Gotham Ultra</vt:lpstr>
      <vt:lpstr>Segoe Print</vt:lpstr>
      <vt:lpstr>Montserrat SemiBold</vt:lpstr>
      <vt:lpstr>Cambria</vt:lpstr>
      <vt:lpstr>Montserrat Light</vt:lpstr>
      <vt:lpstr>Montserrat SemiBold</vt:lpstr>
      <vt:lpstr>Microsoft YaHei</vt:lpstr>
      <vt:lpstr>Arial Unicode MS</vt:lpstr>
      <vt:lpstr>Calibri Light</vt:lpstr>
      <vt:lpstr>PPT Template ADI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Ardian Setiadi</dc:creator>
  <cp:lastModifiedBy>Atiah</cp:lastModifiedBy>
  <cp:revision>294</cp:revision>
  <cp:lastPrinted>2019-11-27T05:34:00Z</cp:lastPrinted>
  <dcterms:created xsi:type="dcterms:W3CDTF">2019-09-05T03:36:00Z</dcterms:created>
  <dcterms:modified xsi:type="dcterms:W3CDTF">2022-01-24T10:12:20Z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509A2C0413B64108B8E05A079D9EAA89</vt:lpwstr>
  </property>
  <property fmtid="{D5CDD505-2E9C-101B-9397-08002B2CF9AE}" pid="3" name="KSOProductBuildVer">
    <vt:lpwstr>1033-11.2.0.10443</vt:lpwstr>
  </property>
</Properties>
</file>