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8" r:id="rId10"/>
    <p:sldId id="269" r:id="rId11"/>
    <p:sldId id="270" r:id="rId12"/>
    <p:sldId id="271" r:id="rId13"/>
    <p:sldId id="272" r:id="rId14"/>
    <p:sldId id="277" r:id="rId15"/>
    <p:sldId id="273" r:id="rId16"/>
    <p:sldId id="274" r:id="rId17"/>
    <p:sldId id="275" r:id="rId18"/>
    <p:sldId id="276" r:id="rId19"/>
    <p:sldId id="278" r:id="rId20"/>
    <p:sldId id="279" r:id="rId2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3300"/>
    <a:srgbClr val="FF5050"/>
    <a:srgbClr val="990099"/>
    <a:srgbClr val="FF4370"/>
    <a:srgbClr val="FE9202"/>
    <a:srgbClr val="FFF3E7"/>
    <a:srgbClr val="5EEC3C"/>
    <a:srgbClr val="FFDC47"/>
    <a:srgbClr val="CCCC00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854" y="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04A2DC-EA9B-4788-A95D-B4E5D9EA756F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41AC99-E6ED-490E-80AF-F49929EB1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258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8965" y="2724455"/>
            <a:ext cx="8246069" cy="916230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ctr">
              <a:defRPr sz="3600">
                <a:solidFill>
                  <a:srgbClr val="6633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965" y="3640685"/>
            <a:ext cx="8246069" cy="641361"/>
          </a:xfrm>
        </p:spPr>
        <p:txBody>
          <a:bodyPr>
            <a:normAutofit/>
          </a:bodyPr>
          <a:lstStyle>
            <a:lvl1pPr marL="0" indent="0" algn="ctr">
              <a:buNone/>
              <a:defRPr sz="2800" b="0" i="0">
                <a:solidFill>
                  <a:srgbClr val="C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A21AE902-A7CF-471B-8D03-94C863BE93C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18306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1350110"/>
            <a:ext cx="8246070" cy="610820"/>
          </a:xfrm>
        </p:spPr>
        <p:txBody>
          <a:bodyPr>
            <a:normAutofit/>
          </a:bodyPr>
          <a:lstStyle>
            <a:lvl1pPr algn="ctr">
              <a:defRPr sz="3600" baseline="0">
                <a:solidFill>
                  <a:srgbClr val="6633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2113635"/>
            <a:ext cx="8246070" cy="2595980"/>
          </a:xfrm>
        </p:spPr>
        <p:txBody>
          <a:bodyPr/>
          <a:lstStyle>
            <a:lvl1pPr algn="l">
              <a:defRPr sz="2800">
                <a:solidFill>
                  <a:srgbClr val="C00000"/>
                </a:solidFill>
              </a:defRPr>
            </a:lvl1pPr>
            <a:lvl2pPr algn="l">
              <a:defRPr>
                <a:solidFill>
                  <a:srgbClr val="C00000"/>
                </a:solidFill>
              </a:defRPr>
            </a:lvl2pPr>
            <a:lvl3pPr algn="l">
              <a:defRPr>
                <a:solidFill>
                  <a:srgbClr val="C00000"/>
                </a:solidFill>
              </a:defRPr>
            </a:lvl3pPr>
            <a:lvl4pPr algn="l">
              <a:defRPr>
                <a:solidFill>
                  <a:srgbClr val="C00000"/>
                </a:solidFill>
              </a:defRPr>
            </a:lvl4pPr>
            <a:lvl5pPr algn="l">
              <a:defRPr>
                <a:solidFill>
                  <a:srgbClr val="C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433880"/>
            <a:ext cx="6260905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6633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197406"/>
            <a:ext cx="6260905" cy="3358356"/>
          </a:xfrm>
        </p:spPr>
        <p:txBody>
          <a:bodyPr/>
          <a:lstStyle>
            <a:lvl1pPr>
              <a:defRPr sz="2800">
                <a:solidFill>
                  <a:srgbClr val="C00000"/>
                </a:solidFill>
              </a:defRPr>
            </a:lvl1pPr>
            <a:lvl2pPr>
              <a:defRPr>
                <a:solidFill>
                  <a:srgbClr val="C00000"/>
                </a:solidFill>
              </a:defRPr>
            </a:lvl2pPr>
            <a:lvl3pPr>
              <a:defRPr>
                <a:solidFill>
                  <a:srgbClr val="C00000"/>
                </a:solidFill>
              </a:defRPr>
            </a:lvl3pPr>
            <a:lvl4pPr>
              <a:defRPr>
                <a:solidFill>
                  <a:srgbClr val="C00000"/>
                </a:solidFill>
              </a:defRPr>
            </a:lvl4pPr>
            <a:lvl5pPr>
              <a:defRPr>
                <a:solidFill>
                  <a:srgbClr val="C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4" y="1350110"/>
            <a:ext cx="8246071" cy="610820"/>
          </a:xfrm>
        </p:spPr>
        <p:txBody>
          <a:bodyPr>
            <a:normAutofit/>
          </a:bodyPr>
          <a:lstStyle>
            <a:lvl1pPr algn="ctr">
              <a:defRPr sz="3600" baseline="0">
                <a:solidFill>
                  <a:srgbClr val="6633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960930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C000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571750"/>
            <a:ext cx="4040188" cy="2137871"/>
          </a:xfrm>
        </p:spPr>
        <p:txBody>
          <a:bodyPr/>
          <a:lstStyle>
            <a:lvl1pPr algn="ctr">
              <a:defRPr sz="2400">
                <a:solidFill>
                  <a:srgbClr val="C00000"/>
                </a:solidFill>
              </a:defRPr>
            </a:lvl1pPr>
            <a:lvl2pPr algn="ctr">
              <a:defRPr sz="2000">
                <a:solidFill>
                  <a:srgbClr val="C00000"/>
                </a:solidFill>
              </a:defRPr>
            </a:lvl2pPr>
            <a:lvl3pPr algn="ctr">
              <a:defRPr sz="1800">
                <a:solidFill>
                  <a:srgbClr val="C00000"/>
                </a:solidFill>
              </a:defRPr>
            </a:lvl3pPr>
            <a:lvl4pPr algn="ctr">
              <a:defRPr sz="1600">
                <a:solidFill>
                  <a:srgbClr val="C00000"/>
                </a:solidFill>
              </a:defRPr>
            </a:lvl4pPr>
            <a:lvl5pPr algn="ctr">
              <a:defRPr sz="1600">
                <a:solidFill>
                  <a:srgbClr val="C0000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960930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C000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571750"/>
            <a:ext cx="4041775" cy="2137871"/>
          </a:xfrm>
        </p:spPr>
        <p:txBody>
          <a:bodyPr/>
          <a:lstStyle>
            <a:lvl1pPr algn="ctr">
              <a:defRPr sz="2400">
                <a:solidFill>
                  <a:srgbClr val="C00000"/>
                </a:solidFill>
              </a:defRPr>
            </a:lvl1pPr>
            <a:lvl2pPr algn="ctr">
              <a:defRPr sz="2000">
                <a:solidFill>
                  <a:srgbClr val="C00000"/>
                </a:solidFill>
              </a:defRPr>
            </a:lvl2pPr>
            <a:lvl3pPr algn="ctr">
              <a:defRPr sz="1800">
                <a:solidFill>
                  <a:srgbClr val="C00000"/>
                </a:solidFill>
              </a:defRPr>
            </a:lvl3pPr>
            <a:lvl4pPr algn="ctr">
              <a:defRPr sz="1600">
                <a:solidFill>
                  <a:srgbClr val="C00000"/>
                </a:solidFill>
              </a:defRPr>
            </a:lvl4pPr>
            <a:lvl5pPr algn="ctr">
              <a:defRPr sz="1600">
                <a:solidFill>
                  <a:srgbClr val="C0000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745901-7D8B-45A3-9B1E-4F353461F1E5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Beer Case Study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965" y="3640685"/>
            <a:ext cx="8246069" cy="763525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Allen Ansari, Audrene Tiakor</a:t>
            </a:r>
          </a:p>
          <a:p>
            <a:r>
              <a:rPr lang="en-US" b="1" dirty="0"/>
              <a:t>DS 6306 Doing Data Science</a:t>
            </a:r>
          </a:p>
          <a:p>
            <a:r>
              <a:rPr lang="en-US" dirty="0"/>
              <a:t>2019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91072-B521-40FF-811C-D20D52A7B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14560" y="281175"/>
            <a:ext cx="7560866" cy="572644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Plot of Median ABV and IBU by </a:t>
            </a:r>
            <a:b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State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1C0476-7185-4563-BF55-4575E13F36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965" y="1006524"/>
            <a:ext cx="5978322" cy="404435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B244A02-228E-4B78-9C40-06C713BBD9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966" y="1006524"/>
            <a:ext cx="6073706" cy="4089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67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edge">
                                      <p:cBhvr>
                                        <p:cTn id="1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63AD5-2186-4D2D-A2E4-90C2E8710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Maximum ABV and IBU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C8A276-628E-433D-9AE4-FC87BC2719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Which state has the maximum alcoholic (ABV) beer?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    0.067</a:t>
            </a:r>
          </a:p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Which state has the most bitter (IBU) beer?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     61</a:t>
            </a:r>
          </a:p>
        </p:txBody>
      </p:sp>
    </p:spTree>
    <p:extLst>
      <p:ext uri="{BB962C8B-B14F-4D97-AF65-F5344CB8AC3E}">
        <p14:creationId xmlns:p14="http://schemas.microsoft.com/office/powerpoint/2010/main" val="19122541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3DB81-8B73-4B3D-9608-18C3A0344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Summary statistics for the ABV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513B22C-B3BB-4BC2-9091-17D33B9EDB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1115251"/>
              </p:ext>
            </p:extLst>
          </p:nvPr>
        </p:nvGraphicFramePr>
        <p:xfrm>
          <a:off x="296260" y="2266340"/>
          <a:ext cx="630437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3775352530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1264420"/>
                    </a:ext>
                  </a:extLst>
                </a:gridCol>
                <a:gridCol w="962343">
                  <a:extLst>
                    <a:ext uri="{9D8B030D-6E8A-4147-A177-3AD203B41FA5}">
                      <a16:colId xmlns:a16="http://schemas.microsoft.com/office/drawing/2014/main" val="1302348953"/>
                    </a:ext>
                  </a:extLst>
                </a:gridCol>
                <a:gridCol w="987743">
                  <a:extLst>
                    <a:ext uri="{9D8B030D-6E8A-4147-A177-3AD203B41FA5}">
                      <a16:colId xmlns:a16="http://schemas.microsoft.com/office/drawing/2014/main" val="3094036506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317717257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315436824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16537190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r>
                        <a:rPr lang="en-US" baseline="30000" dirty="0"/>
                        <a:t>st</a:t>
                      </a:r>
                      <a:r>
                        <a:rPr lang="en-US" dirty="0"/>
                        <a:t> Qu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Median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r>
                        <a:rPr lang="en-US" baseline="30000" dirty="0"/>
                        <a:t>rd</a:t>
                      </a:r>
                      <a:r>
                        <a:rPr lang="en-US" dirty="0"/>
                        <a:t> Qu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NA’s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1432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0.001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0.05977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10511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79526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89926-90C4-45AF-90BD-76DED211D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bitterness and alcoholic content relationship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5B39FBD-5B58-4E6E-B414-7BA21E7061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1670" y="1350470"/>
            <a:ext cx="4809874" cy="335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393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89926-90C4-45AF-90BD-76DED211D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Modeling bitterness and alcoholic content relationship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2C4DB83-7AC0-49C8-8C18-1F0FD28E32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965" y="1197406"/>
            <a:ext cx="56769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8674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ADA96-59D7-4682-8855-471B901C6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555" y="433880"/>
            <a:ext cx="7177135" cy="572644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ABV and IBU Histogram per Region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35131C9-8755-49A4-9CF9-AD30B400CD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9546" y="1196974"/>
            <a:ext cx="5463820" cy="381805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D75538F-2865-453C-9597-6C20EF4FE5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766" y="1196974"/>
            <a:ext cx="5497380" cy="3820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514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DBA9E-EBF0-4E99-A263-765255A29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260" y="433880"/>
            <a:ext cx="7329840" cy="572644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ABV and IBU Boxplot for Region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5B5C98B-29AB-4F91-B6C9-DAFA9020E4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4376" y="1196974"/>
            <a:ext cx="5210514" cy="36692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641465C-CFF7-4DDB-BA41-114869DE95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376" y="1139855"/>
            <a:ext cx="5344674" cy="3788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053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55F23-170F-4FA6-A5F5-CD65A8505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Analysis of variance for ABV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56CC0EC-AB52-4982-8471-7FF05E5CA6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48965" y="1502815"/>
            <a:ext cx="6261100" cy="141603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B3AB44C-3C29-4326-8096-0D8D765C7A60}"/>
              </a:ext>
            </a:extLst>
          </p:cNvPr>
          <p:cNvSpPr txBox="1"/>
          <p:nvPr/>
        </p:nvSpPr>
        <p:spPr>
          <a:xfrm>
            <a:off x="448964" y="3335275"/>
            <a:ext cx="6260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is no evidence showing that at confidence level of 0.05 the mean of ABV in each region are the same (P-Value = 0.02)</a:t>
            </a:r>
          </a:p>
        </p:txBody>
      </p:sp>
    </p:spTree>
    <p:extLst>
      <p:ext uri="{BB962C8B-B14F-4D97-AF65-F5344CB8AC3E}">
        <p14:creationId xmlns:p14="http://schemas.microsoft.com/office/powerpoint/2010/main" val="31294133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55F23-170F-4FA6-A5F5-CD65A8505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Analysis of variance for IBU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273EC66-D1AD-4479-B55B-4B01F0A988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8770" y="1655520"/>
            <a:ext cx="6261100" cy="145051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19356FE-EF3A-40AD-8CCF-123D6E649769}"/>
              </a:ext>
            </a:extLst>
          </p:cNvPr>
          <p:cNvSpPr txBox="1"/>
          <p:nvPr/>
        </p:nvSpPr>
        <p:spPr>
          <a:xfrm>
            <a:off x="296260" y="3487980"/>
            <a:ext cx="610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There is no evidence showing that at confidence level of 0.05 the mean of IBU in each region are the same (P-Value = 0.0031)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1944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D5582-CA3A-449F-A327-68402DD6C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150C97-F502-4A9A-AFA5-C655164C78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965" y="1197406"/>
            <a:ext cx="6566315" cy="3358356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Relationship between the International Bitterness Unit (IBU) and Alcohol Content by Volume (ABV)</a:t>
            </a:r>
          </a:p>
          <a:p>
            <a:r>
              <a:rPr lang="en-US" dirty="0">
                <a:solidFill>
                  <a:schemeClr val="tx1"/>
                </a:solidFill>
              </a:rPr>
              <a:t>Boost sales by catering to the preferences  of those who drinks Budweiser </a:t>
            </a:r>
          </a:p>
        </p:txBody>
      </p:sp>
    </p:spTree>
    <p:extLst>
      <p:ext uri="{BB962C8B-B14F-4D97-AF65-F5344CB8AC3E}">
        <p14:creationId xmlns:p14="http://schemas.microsoft.com/office/powerpoint/2010/main" val="3725932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Agenda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  <a:p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Description</a:t>
            </a:r>
          </a:p>
          <a:p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EDA</a:t>
            </a:r>
          </a:p>
          <a:p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  <a:p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Q&amp;A </a:t>
            </a:r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EEE446A-D233-4A4A-AC70-DB512911F789}"/>
              </a:ext>
            </a:extLst>
          </p:cNvPr>
          <p:cNvSpPr/>
          <p:nvPr/>
        </p:nvSpPr>
        <p:spPr>
          <a:xfrm>
            <a:off x="2434130" y="1848475"/>
            <a:ext cx="2438489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8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2472871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9B42C-0E99-4134-B522-015DA7D94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7BAD51-9178-4123-8957-22DA3FC75C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Explanatory Data Analysis of Beer data</a:t>
            </a:r>
          </a:p>
          <a:p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Analysis of Variance by Region</a:t>
            </a:r>
          </a:p>
          <a:p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Regression Model</a:t>
            </a:r>
          </a:p>
          <a:p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1252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55C98-B9BD-4436-9B2F-989E6E8E7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Data Description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D845F-3C5D-4F3E-BBB3-FB060D8AF2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965" y="1197406"/>
            <a:ext cx="6719020" cy="335835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Two data sets are available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Beers.csv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contains 2410 US craft beers 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Breweries.csv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contains 558 US breweries</a:t>
            </a:r>
          </a:p>
        </p:txBody>
      </p:sp>
    </p:spTree>
    <p:extLst>
      <p:ext uri="{BB962C8B-B14F-4D97-AF65-F5344CB8AC3E}">
        <p14:creationId xmlns:p14="http://schemas.microsoft.com/office/powerpoint/2010/main" val="564103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4F566-0545-402D-B707-37D7658FA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Data Parameters Description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F02BA-284E-4D91-91A6-D38455EF40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Beers data set: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Name: Name of the beer.</a:t>
            </a:r>
          </a:p>
          <a:p>
            <a:pPr lvl="1"/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Beer_ID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Unique identifier of the beer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ABV: Alcohol by volume of the beer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IBU: International Bitterness Units of the beer</a:t>
            </a:r>
          </a:p>
          <a:p>
            <a:pPr lvl="1"/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Brewery_ID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Brewery id associated with the beer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Style: Style of the beer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Ounces: Ounces of beer</a:t>
            </a:r>
          </a:p>
          <a:p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1612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901D2-5087-4884-BD61-895906003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Data Parameters Description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05E82-13C4-4C44-9A7B-92C0475605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Breweries Data Set: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Brew_ID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Unique identifier of the brewery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Name: Name of the brewery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City: City where the brewery is located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State: U.S. State where the brewery is located</a:t>
            </a:r>
          </a:p>
        </p:txBody>
      </p:sp>
    </p:spTree>
    <p:extLst>
      <p:ext uri="{BB962C8B-B14F-4D97-AF65-F5344CB8AC3E}">
        <p14:creationId xmlns:p14="http://schemas.microsoft.com/office/powerpoint/2010/main" val="3587147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122DF-13CE-4539-8801-31971A151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Explanatory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0A960-93B4-4EA3-BB24-8422ECEDD0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6260" y="1197405"/>
            <a:ext cx="6260905" cy="3358356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 of breweries in each state</a:t>
            </a:r>
          </a:p>
          <a:p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798D8F3-FB1D-45E5-A312-C07AAD2CD2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908065"/>
              </p:ext>
            </p:extLst>
          </p:nvPr>
        </p:nvGraphicFramePr>
        <p:xfrm>
          <a:off x="601670" y="2113635"/>
          <a:ext cx="5191968" cy="2137870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461509">
                  <a:extLst>
                    <a:ext uri="{9D8B030D-6E8A-4147-A177-3AD203B41FA5}">
                      <a16:colId xmlns:a16="http://schemas.microsoft.com/office/drawing/2014/main" val="2790796019"/>
                    </a:ext>
                  </a:extLst>
                </a:gridCol>
                <a:gridCol w="428543">
                  <a:extLst>
                    <a:ext uri="{9D8B030D-6E8A-4147-A177-3AD203B41FA5}">
                      <a16:colId xmlns:a16="http://schemas.microsoft.com/office/drawing/2014/main" val="568579128"/>
                    </a:ext>
                  </a:extLst>
                </a:gridCol>
                <a:gridCol w="445026">
                  <a:extLst>
                    <a:ext uri="{9D8B030D-6E8A-4147-A177-3AD203B41FA5}">
                      <a16:colId xmlns:a16="http://schemas.microsoft.com/office/drawing/2014/main" val="1570144922"/>
                    </a:ext>
                  </a:extLst>
                </a:gridCol>
                <a:gridCol w="428543">
                  <a:extLst>
                    <a:ext uri="{9D8B030D-6E8A-4147-A177-3AD203B41FA5}">
                      <a16:colId xmlns:a16="http://schemas.microsoft.com/office/drawing/2014/main" val="3854237665"/>
                    </a:ext>
                  </a:extLst>
                </a:gridCol>
                <a:gridCol w="445026">
                  <a:extLst>
                    <a:ext uri="{9D8B030D-6E8A-4147-A177-3AD203B41FA5}">
                      <a16:colId xmlns:a16="http://schemas.microsoft.com/office/drawing/2014/main" val="3719671201"/>
                    </a:ext>
                  </a:extLst>
                </a:gridCol>
                <a:gridCol w="445026">
                  <a:extLst>
                    <a:ext uri="{9D8B030D-6E8A-4147-A177-3AD203B41FA5}">
                      <a16:colId xmlns:a16="http://schemas.microsoft.com/office/drawing/2014/main" val="1312210442"/>
                    </a:ext>
                  </a:extLst>
                </a:gridCol>
                <a:gridCol w="412061">
                  <a:extLst>
                    <a:ext uri="{9D8B030D-6E8A-4147-A177-3AD203B41FA5}">
                      <a16:colId xmlns:a16="http://schemas.microsoft.com/office/drawing/2014/main" val="388574899"/>
                    </a:ext>
                  </a:extLst>
                </a:gridCol>
                <a:gridCol w="445026">
                  <a:extLst>
                    <a:ext uri="{9D8B030D-6E8A-4147-A177-3AD203B41FA5}">
                      <a16:colId xmlns:a16="http://schemas.microsoft.com/office/drawing/2014/main" val="2566055411"/>
                    </a:ext>
                  </a:extLst>
                </a:gridCol>
                <a:gridCol w="428543">
                  <a:extLst>
                    <a:ext uri="{9D8B030D-6E8A-4147-A177-3AD203B41FA5}">
                      <a16:colId xmlns:a16="http://schemas.microsoft.com/office/drawing/2014/main" val="92075364"/>
                    </a:ext>
                  </a:extLst>
                </a:gridCol>
                <a:gridCol w="395578">
                  <a:extLst>
                    <a:ext uri="{9D8B030D-6E8A-4147-A177-3AD203B41FA5}">
                      <a16:colId xmlns:a16="http://schemas.microsoft.com/office/drawing/2014/main" val="4291907421"/>
                    </a:ext>
                  </a:extLst>
                </a:gridCol>
                <a:gridCol w="461509">
                  <a:extLst>
                    <a:ext uri="{9D8B030D-6E8A-4147-A177-3AD203B41FA5}">
                      <a16:colId xmlns:a16="http://schemas.microsoft.com/office/drawing/2014/main" val="2403162193"/>
                    </a:ext>
                  </a:extLst>
                </a:gridCol>
                <a:gridCol w="395578">
                  <a:extLst>
                    <a:ext uri="{9D8B030D-6E8A-4147-A177-3AD203B41FA5}">
                      <a16:colId xmlns:a16="http://schemas.microsoft.com/office/drawing/2014/main" val="1435627618"/>
                    </a:ext>
                  </a:extLst>
                </a:gridCol>
              </a:tblGrid>
              <a:tr h="2137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AK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AL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AR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AZ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CA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CO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CT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DC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DE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FL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GA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HI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749178713"/>
                  </a:ext>
                </a:extLst>
              </a:tr>
              <a:tr h="21378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7</a:t>
                      </a:r>
                      <a:endParaRPr lang="en-US" sz="1000" b="1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3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11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39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47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8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15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7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4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4223265847"/>
                  </a:ext>
                </a:extLst>
              </a:tr>
              <a:tr h="2137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IA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ID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IL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IN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KS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KY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LA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MA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MD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ME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MI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MN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4279814043"/>
                  </a:ext>
                </a:extLst>
              </a:tr>
              <a:tr h="2137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5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5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18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22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3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4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5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23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7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9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32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12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1872016988"/>
                  </a:ext>
                </a:extLst>
              </a:tr>
              <a:tr h="2137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MO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MS</a:t>
                      </a:r>
                      <a:endParaRPr lang="en-US" sz="1000" b="1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MT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NC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ND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NE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NH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NJ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NM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NV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NY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OH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2648278300"/>
                  </a:ext>
                </a:extLst>
              </a:tr>
              <a:tr h="2137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9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1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9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19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5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3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3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4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16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15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1932478320"/>
                  </a:ext>
                </a:extLst>
              </a:tr>
              <a:tr h="21378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OK</a:t>
                      </a:r>
                      <a:endParaRPr lang="en-US" sz="1000" b="1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OR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PA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RI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SC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SD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TN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TX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UT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VA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VT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WA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1070090293"/>
                  </a:ext>
                </a:extLst>
              </a:tr>
              <a:tr h="21378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6</a:t>
                      </a:r>
                      <a:endParaRPr lang="en-US" sz="1000" b="1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29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25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5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4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3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28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4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16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10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23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54787165"/>
                  </a:ext>
                </a:extLst>
              </a:tr>
              <a:tr h="21378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WI</a:t>
                      </a:r>
                      <a:endParaRPr lang="en-US" sz="1000" b="1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WV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 WY </a:t>
                      </a:r>
                      <a:endParaRPr lang="en-US" sz="1000" b="1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4143523304"/>
                  </a:ext>
                </a:extLst>
              </a:tr>
              <a:tr h="21378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20</a:t>
                      </a:r>
                      <a:endParaRPr lang="en-US" sz="1000" b="1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4</a:t>
                      </a:r>
                      <a:endParaRPr lang="en-US" sz="1000" b="1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11470328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04331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52A0A-3F01-4331-B9ED-923604E3E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965" y="433880"/>
            <a:ext cx="6260905" cy="572644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Merge two datasets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7B69C0E-70B2-46CA-A253-847679D25F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0867175"/>
              </p:ext>
            </p:extLst>
          </p:nvPr>
        </p:nvGraphicFramePr>
        <p:xfrm>
          <a:off x="146951" y="1502815"/>
          <a:ext cx="6589021" cy="25591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9138">
                  <a:extLst>
                    <a:ext uri="{9D8B030D-6E8A-4147-A177-3AD203B41FA5}">
                      <a16:colId xmlns:a16="http://schemas.microsoft.com/office/drawing/2014/main" val="3166615253"/>
                    </a:ext>
                  </a:extLst>
                </a:gridCol>
                <a:gridCol w="568864">
                  <a:extLst>
                    <a:ext uri="{9D8B030D-6E8A-4147-A177-3AD203B41FA5}">
                      <a16:colId xmlns:a16="http://schemas.microsoft.com/office/drawing/2014/main" val="1845554079"/>
                    </a:ext>
                  </a:extLst>
                </a:gridCol>
                <a:gridCol w="499152">
                  <a:extLst>
                    <a:ext uri="{9D8B030D-6E8A-4147-A177-3AD203B41FA5}">
                      <a16:colId xmlns:a16="http://schemas.microsoft.com/office/drawing/2014/main" val="3857328814"/>
                    </a:ext>
                  </a:extLst>
                </a:gridCol>
                <a:gridCol w="370191">
                  <a:extLst>
                    <a:ext uri="{9D8B030D-6E8A-4147-A177-3AD203B41FA5}">
                      <a16:colId xmlns:a16="http://schemas.microsoft.com/office/drawing/2014/main" val="2872734128"/>
                    </a:ext>
                  </a:extLst>
                </a:gridCol>
                <a:gridCol w="265507">
                  <a:extLst>
                    <a:ext uri="{9D8B030D-6E8A-4147-A177-3AD203B41FA5}">
                      <a16:colId xmlns:a16="http://schemas.microsoft.com/office/drawing/2014/main" val="138192760"/>
                    </a:ext>
                  </a:extLst>
                </a:gridCol>
                <a:gridCol w="1794821">
                  <a:extLst>
                    <a:ext uri="{9D8B030D-6E8A-4147-A177-3AD203B41FA5}">
                      <a16:colId xmlns:a16="http://schemas.microsoft.com/office/drawing/2014/main" val="21971100"/>
                    </a:ext>
                  </a:extLst>
                </a:gridCol>
                <a:gridCol w="224542">
                  <a:extLst>
                    <a:ext uri="{9D8B030D-6E8A-4147-A177-3AD203B41FA5}">
                      <a16:colId xmlns:a16="http://schemas.microsoft.com/office/drawing/2014/main" val="464112126"/>
                    </a:ext>
                  </a:extLst>
                </a:gridCol>
                <a:gridCol w="1080230">
                  <a:extLst>
                    <a:ext uri="{9D8B030D-6E8A-4147-A177-3AD203B41FA5}">
                      <a16:colId xmlns:a16="http://schemas.microsoft.com/office/drawing/2014/main" val="4165692561"/>
                    </a:ext>
                  </a:extLst>
                </a:gridCol>
                <a:gridCol w="714591">
                  <a:extLst>
                    <a:ext uri="{9D8B030D-6E8A-4147-A177-3AD203B41FA5}">
                      <a16:colId xmlns:a16="http://schemas.microsoft.com/office/drawing/2014/main" val="3584253815"/>
                    </a:ext>
                  </a:extLst>
                </a:gridCol>
                <a:gridCol w="351985">
                  <a:extLst>
                    <a:ext uri="{9D8B030D-6E8A-4147-A177-3AD203B41FA5}">
                      <a16:colId xmlns:a16="http://schemas.microsoft.com/office/drawing/2014/main" val="1794520833"/>
                    </a:ext>
                  </a:extLst>
                </a:gridCol>
              </a:tblGrid>
              <a:tr h="334134"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dirty="0" err="1">
                          <a:effectLst/>
                        </a:rPr>
                        <a:t>Brewery_id</a:t>
                      </a:r>
                      <a:endParaRPr lang="en-US" sz="1050" dirty="0">
                        <a:effectLst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dirty="0">
                          <a:effectLst/>
                        </a:rPr>
                        <a:t>Beer</a:t>
                      </a: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>
                          <a:effectLst/>
                        </a:rPr>
                        <a:t>Beer_ID</a:t>
                      </a: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>
                          <a:effectLst/>
                        </a:rPr>
                        <a:t>ABV</a:t>
                      </a: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dirty="0">
                          <a:effectLst/>
                        </a:rPr>
                        <a:t>IBU</a:t>
                      </a: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dirty="0">
                          <a:effectLst/>
                        </a:rPr>
                        <a:t>Style</a:t>
                      </a: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>
                          <a:effectLst/>
                        </a:rPr>
                        <a:t>OZ</a:t>
                      </a: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>
                          <a:effectLst/>
                        </a:rPr>
                        <a:t>Brewery</a:t>
                      </a: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>
                          <a:effectLst/>
                        </a:rPr>
                        <a:t>City</a:t>
                      </a: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>
                          <a:effectLst/>
                        </a:rPr>
                        <a:t>State</a:t>
                      </a:r>
                    </a:p>
                  </a:txBody>
                  <a:tcPr marL="25400" marR="25400" marT="25400" marB="25400" anchor="b"/>
                </a:tc>
                <a:extLst>
                  <a:ext uri="{0D108BD9-81ED-4DB2-BD59-A6C34878D82A}">
                    <a16:rowId xmlns:a16="http://schemas.microsoft.com/office/drawing/2014/main" val="732689567"/>
                  </a:ext>
                </a:extLst>
              </a:tr>
              <a:tr h="355003"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>
                          <a:effectLst/>
                        </a:rPr>
                        <a:t>1</a:t>
                      </a: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effectLst/>
                        </a:rPr>
                        <a:t>Get Together</a:t>
                      </a: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>
                          <a:effectLst/>
                        </a:rPr>
                        <a:t>2692</a:t>
                      </a: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>
                          <a:effectLst/>
                        </a:rPr>
                        <a:t>0.045</a:t>
                      </a: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>
                          <a:effectLst/>
                        </a:rPr>
                        <a:t>50</a:t>
                      </a: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effectLst/>
                        </a:rPr>
                        <a:t>American IPA</a:t>
                      </a: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>
                          <a:effectLst/>
                        </a:rPr>
                        <a:t>16</a:t>
                      </a: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effectLst/>
                        </a:rPr>
                        <a:t>NorthGate Brewing</a:t>
                      </a: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effectLst/>
                        </a:rPr>
                        <a:t>Minneapolis</a:t>
                      </a: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effectLst/>
                        </a:rPr>
                        <a:t>MN</a:t>
                      </a:r>
                    </a:p>
                  </a:txBody>
                  <a:tcPr marL="25400" marR="25400" marT="25400" marB="25400"/>
                </a:tc>
                <a:extLst>
                  <a:ext uri="{0D108BD9-81ED-4DB2-BD59-A6C34878D82A}">
                    <a16:rowId xmlns:a16="http://schemas.microsoft.com/office/drawing/2014/main" val="225248487"/>
                  </a:ext>
                </a:extLst>
              </a:tr>
              <a:tr h="355003"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>
                          <a:effectLst/>
                        </a:rPr>
                        <a:t>1</a:t>
                      </a: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effectLst/>
                        </a:rPr>
                        <a:t>Maggie’s Leap</a:t>
                      </a: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>
                          <a:effectLst/>
                        </a:rPr>
                        <a:t>2691</a:t>
                      </a: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>
                          <a:effectLst/>
                        </a:rPr>
                        <a:t>0.049</a:t>
                      </a: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>
                          <a:effectLst/>
                        </a:rPr>
                        <a:t>26</a:t>
                      </a: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effectLst/>
                        </a:rPr>
                        <a:t>Milk / Sweet Stout</a:t>
                      </a: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>
                          <a:effectLst/>
                        </a:rPr>
                        <a:t>16</a:t>
                      </a: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effectLst/>
                        </a:rPr>
                        <a:t>NorthGate Brewing</a:t>
                      </a: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effectLst/>
                        </a:rPr>
                        <a:t>Minneapolis</a:t>
                      </a: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effectLst/>
                        </a:rPr>
                        <a:t>MN</a:t>
                      </a:r>
                    </a:p>
                  </a:txBody>
                  <a:tcPr marL="25400" marR="25400" marT="25400" marB="25400"/>
                </a:tc>
                <a:extLst>
                  <a:ext uri="{0D108BD9-81ED-4DB2-BD59-A6C34878D82A}">
                    <a16:rowId xmlns:a16="http://schemas.microsoft.com/office/drawing/2014/main" val="4080533576"/>
                  </a:ext>
                </a:extLst>
              </a:tr>
              <a:tr h="355003"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>
                          <a:effectLst/>
                        </a:rPr>
                        <a:t>1</a:t>
                      </a: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effectLst/>
                        </a:rPr>
                        <a:t>Wall’s End</a:t>
                      </a: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>
                          <a:effectLst/>
                        </a:rPr>
                        <a:t>2690</a:t>
                      </a: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>
                          <a:effectLst/>
                        </a:rPr>
                        <a:t>0.048</a:t>
                      </a: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dirty="0">
                          <a:effectLst/>
                        </a:rPr>
                        <a:t>19</a:t>
                      </a: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effectLst/>
                        </a:rPr>
                        <a:t>English Brown Ale</a:t>
                      </a: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>
                          <a:effectLst/>
                        </a:rPr>
                        <a:t>16</a:t>
                      </a: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effectLst/>
                        </a:rPr>
                        <a:t>NorthGate Brewing</a:t>
                      </a: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effectLst/>
                        </a:rPr>
                        <a:t>Minneapolis</a:t>
                      </a: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effectLst/>
                        </a:rPr>
                        <a:t>MN</a:t>
                      </a:r>
                    </a:p>
                  </a:txBody>
                  <a:tcPr marL="25400" marR="25400" marT="25400" marB="25400"/>
                </a:tc>
                <a:extLst>
                  <a:ext uri="{0D108BD9-81ED-4DB2-BD59-A6C34878D82A}">
                    <a16:rowId xmlns:a16="http://schemas.microsoft.com/office/drawing/2014/main" val="1280973756"/>
                  </a:ext>
                </a:extLst>
              </a:tr>
              <a:tr h="334134"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dirty="0">
                          <a:effectLst/>
                        </a:rPr>
                        <a:t>1</a:t>
                      </a: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effectLst/>
                        </a:rPr>
                        <a:t>Pumpion</a:t>
                      </a: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>
                          <a:effectLst/>
                        </a:rPr>
                        <a:t>2689</a:t>
                      </a: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>
                          <a:effectLst/>
                        </a:rPr>
                        <a:t>0.060</a:t>
                      </a: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>
                          <a:effectLst/>
                        </a:rPr>
                        <a:t>38</a:t>
                      </a: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effectLst/>
                        </a:rPr>
                        <a:t>Pumpkin Ale</a:t>
                      </a: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>
                          <a:effectLst/>
                        </a:rPr>
                        <a:t>16</a:t>
                      </a: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effectLst/>
                        </a:rPr>
                        <a:t>NorthGate Brewing</a:t>
                      </a: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effectLst/>
                        </a:rPr>
                        <a:t>Minneapolis</a:t>
                      </a: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effectLst/>
                        </a:rPr>
                        <a:t>MN</a:t>
                      </a:r>
                    </a:p>
                  </a:txBody>
                  <a:tcPr marL="25400" marR="25400" marT="25400" marB="25400"/>
                </a:tc>
                <a:extLst>
                  <a:ext uri="{0D108BD9-81ED-4DB2-BD59-A6C34878D82A}">
                    <a16:rowId xmlns:a16="http://schemas.microsoft.com/office/drawing/2014/main" val="2148341114"/>
                  </a:ext>
                </a:extLst>
              </a:tr>
              <a:tr h="355003"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>
                          <a:effectLst/>
                        </a:rPr>
                        <a:t>1</a:t>
                      </a: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effectLst/>
                        </a:rPr>
                        <a:t>Stronghold</a:t>
                      </a: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>
                          <a:effectLst/>
                        </a:rPr>
                        <a:t>2688</a:t>
                      </a: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>
                          <a:effectLst/>
                        </a:rPr>
                        <a:t>0.060</a:t>
                      </a: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>
                          <a:effectLst/>
                        </a:rPr>
                        <a:t>25</a:t>
                      </a: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effectLst/>
                        </a:rPr>
                        <a:t>American Porter</a:t>
                      </a: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>
                          <a:effectLst/>
                        </a:rPr>
                        <a:t>16</a:t>
                      </a: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effectLst/>
                        </a:rPr>
                        <a:t>NorthGate Brewing</a:t>
                      </a: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effectLst/>
                        </a:rPr>
                        <a:t>Minneapolis</a:t>
                      </a: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effectLst/>
                        </a:rPr>
                        <a:t>MN</a:t>
                      </a:r>
                    </a:p>
                  </a:txBody>
                  <a:tcPr marL="25400" marR="25400" marT="25400" marB="25400"/>
                </a:tc>
                <a:extLst>
                  <a:ext uri="{0D108BD9-81ED-4DB2-BD59-A6C34878D82A}">
                    <a16:rowId xmlns:a16="http://schemas.microsoft.com/office/drawing/2014/main" val="2523542654"/>
                  </a:ext>
                </a:extLst>
              </a:tr>
              <a:tr h="355003"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>
                          <a:effectLst/>
                        </a:rPr>
                        <a:t>1</a:t>
                      </a: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effectLst/>
                        </a:rPr>
                        <a:t>Parapet ESB</a:t>
                      </a: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>
                          <a:effectLst/>
                        </a:rPr>
                        <a:t>2687</a:t>
                      </a: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>
                          <a:effectLst/>
                        </a:rPr>
                        <a:t>0.056</a:t>
                      </a: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>
                          <a:effectLst/>
                        </a:rPr>
                        <a:t>47</a:t>
                      </a: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dirty="0">
                          <a:effectLst/>
                        </a:rPr>
                        <a:t>Extra Special / Strong Bitter (ESB)</a:t>
                      </a: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>
                          <a:effectLst/>
                        </a:rPr>
                        <a:t>16</a:t>
                      </a: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effectLst/>
                        </a:rPr>
                        <a:t>NorthGate Brewing</a:t>
                      </a: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effectLst/>
                        </a:rPr>
                        <a:t>Minneapolis</a:t>
                      </a: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dirty="0">
                          <a:effectLst/>
                        </a:rPr>
                        <a:t>MN</a:t>
                      </a:r>
                    </a:p>
                  </a:txBody>
                  <a:tcPr marL="25400" marR="25400" marT="25400" marB="25400"/>
                </a:tc>
                <a:extLst>
                  <a:ext uri="{0D108BD9-81ED-4DB2-BD59-A6C34878D82A}">
                    <a16:rowId xmlns:a16="http://schemas.microsoft.com/office/drawing/2014/main" val="2693739467"/>
                  </a:ext>
                </a:extLst>
              </a:tr>
            </a:tbl>
          </a:graphicData>
        </a:graphic>
      </p:graphicFrame>
      <p:pic>
        <p:nvPicPr>
          <p:cNvPr id="9" name="Content Placeholder 3">
            <a:extLst>
              <a:ext uri="{FF2B5EF4-FFF2-40B4-BE49-F238E27FC236}">
                <a16:creationId xmlns:a16="http://schemas.microsoft.com/office/drawing/2014/main" id="{BD53AC02-AA8B-4BC2-BDE7-49C1C4B7B7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951" y="1489496"/>
            <a:ext cx="6724898" cy="2572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46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AE44A-7B0C-4E8E-802E-4C97C73F4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Missing Data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071E615-24A3-4E41-926D-7821C2A2CD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2593286"/>
              </p:ext>
            </p:extLst>
          </p:nvPr>
        </p:nvGraphicFramePr>
        <p:xfrm>
          <a:off x="1670605" y="1197405"/>
          <a:ext cx="2738565" cy="361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3384">
                  <a:extLst>
                    <a:ext uri="{9D8B030D-6E8A-4147-A177-3AD203B41FA5}">
                      <a16:colId xmlns:a16="http://schemas.microsoft.com/office/drawing/2014/main" val="4256610383"/>
                    </a:ext>
                  </a:extLst>
                </a:gridCol>
                <a:gridCol w="1575181">
                  <a:extLst>
                    <a:ext uri="{9D8B030D-6E8A-4147-A177-3AD203B41FA5}">
                      <a16:colId xmlns:a16="http://schemas.microsoft.com/office/drawing/2014/main" val="3398796051"/>
                    </a:ext>
                  </a:extLst>
                </a:gridCol>
              </a:tblGrid>
              <a:tr h="304317">
                <a:tc>
                  <a:txBody>
                    <a:bodyPr/>
                    <a:lstStyle/>
                    <a:p>
                      <a:pPr algn="r" fontAlgn="b"/>
                      <a:endParaRPr lang="en-US" dirty="0">
                        <a:effectLst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effectLst/>
                        </a:rPr>
                        <a:t>MissingValues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8438454"/>
                  </a:ext>
                </a:extLst>
              </a:tr>
              <a:tr h="304317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Brewery_id</a:t>
                      </a: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25400" marR="25400" marT="25400" marB="25400"/>
                </a:tc>
                <a:extLst>
                  <a:ext uri="{0D108BD9-81ED-4DB2-BD59-A6C34878D82A}">
                    <a16:rowId xmlns:a16="http://schemas.microsoft.com/office/drawing/2014/main" val="1259229854"/>
                  </a:ext>
                </a:extLst>
              </a:tr>
              <a:tr h="304317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Beer</a:t>
                      </a: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25400" marR="25400" marT="25400" marB="25400"/>
                </a:tc>
                <a:extLst>
                  <a:ext uri="{0D108BD9-81ED-4DB2-BD59-A6C34878D82A}">
                    <a16:rowId xmlns:a16="http://schemas.microsoft.com/office/drawing/2014/main" val="4123439090"/>
                  </a:ext>
                </a:extLst>
              </a:tr>
              <a:tr h="304317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Beer_ID</a:t>
                      </a: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</a:rPr>
                        <a:t>0</a:t>
                      </a:r>
                    </a:p>
                  </a:txBody>
                  <a:tcPr marL="25400" marR="25400" marT="25400" marB="25400"/>
                </a:tc>
                <a:extLst>
                  <a:ext uri="{0D108BD9-81ED-4DB2-BD59-A6C34878D82A}">
                    <a16:rowId xmlns:a16="http://schemas.microsoft.com/office/drawing/2014/main" val="1207298801"/>
                  </a:ext>
                </a:extLst>
              </a:tr>
              <a:tr h="304317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ABV</a:t>
                      </a: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effectLst/>
                        </a:rPr>
                        <a:t>62</a:t>
                      </a:r>
                    </a:p>
                  </a:txBody>
                  <a:tcPr marL="25400" marR="25400" marT="25400" marB="25400"/>
                </a:tc>
                <a:extLst>
                  <a:ext uri="{0D108BD9-81ED-4DB2-BD59-A6C34878D82A}">
                    <a16:rowId xmlns:a16="http://schemas.microsoft.com/office/drawing/2014/main" val="2735782336"/>
                  </a:ext>
                </a:extLst>
              </a:tr>
              <a:tr h="304317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IBU</a:t>
                      </a: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effectLst/>
                        </a:rPr>
                        <a:t>1005</a:t>
                      </a:r>
                    </a:p>
                  </a:txBody>
                  <a:tcPr marL="25400" marR="25400" marT="25400" marB="25400"/>
                </a:tc>
                <a:extLst>
                  <a:ext uri="{0D108BD9-81ED-4DB2-BD59-A6C34878D82A}">
                    <a16:rowId xmlns:a16="http://schemas.microsoft.com/office/drawing/2014/main" val="3519194206"/>
                  </a:ext>
                </a:extLst>
              </a:tr>
              <a:tr h="304317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Style</a:t>
                      </a: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effectLst/>
                        </a:rPr>
                        <a:t>5</a:t>
                      </a:r>
                    </a:p>
                  </a:txBody>
                  <a:tcPr marL="25400" marR="25400" marT="25400" marB="25400"/>
                </a:tc>
                <a:extLst>
                  <a:ext uri="{0D108BD9-81ED-4DB2-BD59-A6C34878D82A}">
                    <a16:rowId xmlns:a16="http://schemas.microsoft.com/office/drawing/2014/main" val="2301725098"/>
                  </a:ext>
                </a:extLst>
              </a:tr>
              <a:tr h="304317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OZ</a:t>
                      </a: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25400" marR="25400" marT="25400" marB="25400"/>
                </a:tc>
                <a:extLst>
                  <a:ext uri="{0D108BD9-81ED-4DB2-BD59-A6C34878D82A}">
                    <a16:rowId xmlns:a16="http://schemas.microsoft.com/office/drawing/2014/main" val="1696816696"/>
                  </a:ext>
                </a:extLst>
              </a:tr>
              <a:tr h="304317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Brewery</a:t>
                      </a: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25400" marR="25400" marT="25400" marB="25400"/>
                </a:tc>
                <a:extLst>
                  <a:ext uri="{0D108BD9-81ED-4DB2-BD59-A6C34878D82A}">
                    <a16:rowId xmlns:a16="http://schemas.microsoft.com/office/drawing/2014/main" val="2194128851"/>
                  </a:ext>
                </a:extLst>
              </a:tr>
              <a:tr h="304317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City</a:t>
                      </a: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25400" marR="25400" marT="25400" marB="25400"/>
                </a:tc>
                <a:extLst>
                  <a:ext uri="{0D108BD9-81ED-4DB2-BD59-A6C34878D82A}">
                    <a16:rowId xmlns:a16="http://schemas.microsoft.com/office/drawing/2014/main" val="3502979838"/>
                  </a:ext>
                </a:extLst>
              </a:tr>
              <a:tr h="304317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State</a:t>
                      </a: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</a:rPr>
                        <a:t>0</a:t>
                      </a:r>
                    </a:p>
                  </a:txBody>
                  <a:tcPr marL="25400" marR="25400" marT="25400" marB="25400"/>
                </a:tc>
                <a:extLst>
                  <a:ext uri="{0D108BD9-81ED-4DB2-BD59-A6C34878D82A}">
                    <a16:rowId xmlns:a16="http://schemas.microsoft.com/office/drawing/2014/main" val="728946490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9807D25D-F180-46F4-8CC1-E91A21DE78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080" y="1184501"/>
            <a:ext cx="4698432" cy="3640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719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1312</TotalTime>
  <Words>578</Words>
  <Application>Microsoft Office PowerPoint</Application>
  <PresentationFormat>On-screen Show (16:9)</PresentationFormat>
  <Paragraphs>268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Calibri</vt:lpstr>
      <vt:lpstr>Office Theme</vt:lpstr>
      <vt:lpstr>Beer Case Study</vt:lpstr>
      <vt:lpstr>Agenda</vt:lpstr>
      <vt:lpstr>Introduction</vt:lpstr>
      <vt:lpstr>Data Description</vt:lpstr>
      <vt:lpstr>Data Parameters Description</vt:lpstr>
      <vt:lpstr>Data Parameters Description</vt:lpstr>
      <vt:lpstr>Explanatory Data Analysis</vt:lpstr>
      <vt:lpstr>Merge two datasets</vt:lpstr>
      <vt:lpstr>Missing Data</vt:lpstr>
      <vt:lpstr>Plot of Median ABV and IBU by  State</vt:lpstr>
      <vt:lpstr>Maximum ABV and IBU</vt:lpstr>
      <vt:lpstr>Summary statistics for the ABV </vt:lpstr>
      <vt:lpstr>bitterness and alcoholic content relationship</vt:lpstr>
      <vt:lpstr>Modeling bitterness and alcoholic content relationship</vt:lpstr>
      <vt:lpstr>ABV and IBU Histogram per Region</vt:lpstr>
      <vt:lpstr>ABV and IBU Boxplot for Region</vt:lpstr>
      <vt:lpstr>Analysis of variance for ABV</vt:lpstr>
      <vt:lpstr>Analysis of variance for IBU</vt:lpstr>
      <vt:lpstr>Conclusion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Allen Ansari</cp:lastModifiedBy>
  <cp:revision>151</cp:revision>
  <dcterms:created xsi:type="dcterms:W3CDTF">2013-08-21T19:17:07Z</dcterms:created>
  <dcterms:modified xsi:type="dcterms:W3CDTF">2019-02-28T02:47:34Z</dcterms:modified>
</cp:coreProperties>
</file>