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54" y="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4A2DC-EA9B-4788-A95D-B4E5D9EA756F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AC99-E6ED-490E-80AF-F49929E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724455"/>
            <a:ext cx="8246069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66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64136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21AE902-A7CF-471B-8D03-94C863BE9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8246070" cy="2595980"/>
          </a:xfrm>
        </p:spPr>
        <p:txBody>
          <a:bodyPr/>
          <a:lstStyle>
            <a:lvl1pPr algn="l">
              <a:defRPr sz="2800">
                <a:solidFill>
                  <a:srgbClr val="C00000"/>
                </a:solidFill>
              </a:defRPr>
            </a:lvl1pPr>
            <a:lvl2pPr algn="l">
              <a:defRPr>
                <a:solidFill>
                  <a:srgbClr val="C00000"/>
                </a:solidFill>
              </a:defRPr>
            </a:lvl2pPr>
            <a:lvl3pPr algn="l">
              <a:defRPr>
                <a:solidFill>
                  <a:srgbClr val="C00000"/>
                </a:solidFill>
              </a:defRPr>
            </a:lvl3pPr>
            <a:lvl4pPr algn="l">
              <a:defRPr>
                <a:solidFill>
                  <a:srgbClr val="C00000"/>
                </a:solidFill>
              </a:defRPr>
            </a:lvl4pPr>
            <a:lvl5pPr algn="l"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45901-7D8B-45A3-9B1E-4F353461F1E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7635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Allen Ansari, Audrene Tiakor</a:t>
            </a:r>
          </a:p>
          <a:p>
            <a:r>
              <a:rPr lang="en-US" b="1" dirty="0"/>
              <a:t>DS 6306 Doing Data Science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1072-B521-40FF-811C-D20D52A7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81175"/>
            <a:ext cx="7560866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Plot of Median ABV and IBU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C0476-7185-4563-BF55-4575E13F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006524"/>
            <a:ext cx="5978322" cy="4044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44A02-228E-4B78-9C40-06C713BB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6" y="1006524"/>
            <a:ext cx="6073706" cy="40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3AD5-2186-4D2D-A2E4-90C2E87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Maximum 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A276-628E-433D-9AE4-FC87BC27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maximum alcoholic (ABV) beer?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   0.067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most bitter (IBU) beer?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    61</a:t>
            </a:r>
          </a:p>
        </p:txBody>
      </p:sp>
    </p:spTree>
    <p:extLst>
      <p:ext uri="{BB962C8B-B14F-4D97-AF65-F5344CB8AC3E}">
        <p14:creationId xmlns:p14="http://schemas.microsoft.com/office/powerpoint/2010/main" val="19122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B81-8B73-4B3D-9608-18C3A034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statistics for the ABV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3B22C-B3BB-4BC2-9091-17D33B9ED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5251"/>
              </p:ext>
            </p:extLst>
          </p:nvPr>
        </p:nvGraphicFramePr>
        <p:xfrm>
          <a:off x="296260" y="2266340"/>
          <a:ext cx="6304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753525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126442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1302348953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30940365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77172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154368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371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5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5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26-90C4-45AF-90BD-76DED21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bitterness and alcoholic content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B39FBD-5B58-4E6E-B414-7BA21E706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1350470"/>
            <a:ext cx="4809874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A96-59D7-4682-8855-471B901C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433880"/>
            <a:ext cx="717713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Histogram per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131C9-8755-49A4-9CF9-AD30B400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6" y="1196974"/>
            <a:ext cx="5463820" cy="381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5538F-2865-453C-9597-6C20EF4F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6" y="1196974"/>
            <a:ext cx="5497380" cy="38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BA9E-EBF0-4E99-A263-765255A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433880"/>
            <a:ext cx="7329840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Boxplot for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5C98B-29AB-4F91-B6C9-DAFA9020E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76" y="1196974"/>
            <a:ext cx="5210514" cy="366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1465C-CFF7-4DDB-BA41-114869DE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6" y="1139855"/>
            <a:ext cx="5344674" cy="37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ABV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CC0EC-AB52-4982-8471-7FF05E5C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965" y="1502815"/>
            <a:ext cx="6261100" cy="1416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AB44C-3C29-4326-8096-0D8D765C7A60}"/>
              </a:ext>
            </a:extLst>
          </p:cNvPr>
          <p:cNvSpPr txBox="1"/>
          <p:nvPr/>
        </p:nvSpPr>
        <p:spPr>
          <a:xfrm>
            <a:off x="448964" y="333527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evidence showing that at confidence level of 0.05 the mean of ABV in each region are the same (P-Value = 0.02)</a:t>
            </a:r>
          </a:p>
        </p:txBody>
      </p:sp>
    </p:spTree>
    <p:extLst>
      <p:ext uri="{BB962C8B-B14F-4D97-AF65-F5344CB8AC3E}">
        <p14:creationId xmlns:p14="http://schemas.microsoft.com/office/powerpoint/2010/main" val="312941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IBU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73EC66-D1AD-4479-B55B-4B01F0A98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70" y="1655520"/>
            <a:ext cx="6261100" cy="1450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356FE-EF3A-40AD-8CCF-123D6E649769}"/>
              </a:ext>
            </a:extLst>
          </p:cNvPr>
          <p:cNvSpPr txBox="1"/>
          <p:nvPr/>
        </p:nvSpPr>
        <p:spPr>
          <a:xfrm>
            <a:off x="296260" y="3487980"/>
            <a:ext cx="6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no evidence showing that at confidence level of 0.05 the mean of IBU in each region are the same (P-Value = 0.0031)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9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B42C-0E99-4134-B522-015DA7D9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AD51-9178-4123-8957-22DA3FC7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Explanatory Data Analysis of Beer data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Suggesting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idea 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5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5C98-B9BD-4436-9B2F-989E6E8E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845F-3C5D-4F3E-BBB3-FB060D8A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719020" cy="33583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data sets are available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2410 US craft beers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558 US breweries</a:t>
            </a:r>
          </a:p>
        </p:txBody>
      </p:sp>
    </p:spTree>
    <p:extLst>
      <p:ext uri="{BB962C8B-B14F-4D97-AF65-F5344CB8AC3E}">
        <p14:creationId xmlns:p14="http://schemas.microsoft.com/office/powerpoint/2010/main" val="56410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F566-0545-402D-B707-37D7658F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02BA-284E-4D91-91A6-D38455EF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beer.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ABV: Alcohol by volume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IBU: International Bitterness Units of the beer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Brewery_ID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Brewery id associated with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Style: Style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Ounces: Ounces of beer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1D2-5087-4884-BD61-8959060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5E82-13C4-4C44-9A7B-92C04756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City: City where the brewery is located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State: U.S. State where the brewery is located</a:t>
            </a:r>
          </a:p>
        </p:txBody>
      </p:sp>
    </p:spTree>
    <p:extLst>
      <p:ext uri="{BB962C8B-B14F-4D97-AF65-F5344CB8AC3E}">
        <p14:creationId xmlns:p14="http://schemas.microsoft.com/office/powerpoint/2010/main" val="358714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2DF-13CE-4539-8801-31971A15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A960-93B4-4EA3-BB24-8422ECED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197405"/>
            <a:ext cx="6260905" cy="33583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breweries in each state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98D8F3-FB1D-45E5-A312-C07AAD2CD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8065"/>
              </p:ext>
            </p:extLst>
          </p:nvPr>
        </p:nvGraphicFramePr>
        <p:xfrm>
          <a:off x="601670" y="2113635"/>
          <a:ext cx="5191968" cy="213787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1509">
                  <a:extLst>
                    <a:ext uri="{9D8B030D-6E8A-4147-A177-3AD203B41FA5}">
                      <a16:colId xmlns:a16="http://schemas.microsoft.com/office/drawing/2014/main" val="2790796019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568579128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570144922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3854237665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3719671201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312210442"/>
                    </a:ext>
                  </a:extLst>
                </a:gridCol>
                <a:gridCol w="412061">
                  <a:extLst>
                    <a:ext uri="{9D8B030D-6E8A-4147-A177-3AD203B41FA5}">
                      <a16:colId xmlns:a16="http://schemas.microsoft.com/office/drawing/2014/main" val="388574899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2566055411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92075364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4291907421"/>
                    </a:ext>
                  </a:extLst>
                </a:gridCol>
                <a:gridCol w="461509">
                  <a:extLst>
                    <a:ext uri="{9D8B030D-6E8A-4147-A177-3AD203B41FA5}">
                      <a16:colId xmlns:a16="http://schemas.microsoft.com/office/drawing/2014/main" val="2403162193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1435627618"/>
                    </a:ext>
                  </a:extLst>
                </a:gridCol>
              </a:tblGrid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AZ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4917871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23265847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7981404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872016988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NJ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4827830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3247832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OK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7009029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4787165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WY 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43523304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70328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D8A87F9-6927-4D0B-A41E-99D792247761}"/>
              </a:ext>
            </a:extLst>
          </p:cNvPr>
          <p:cNvSpPr txBox="1"/>
          <p:nvPr/>
        </p:nvSpPr>
        <p:spPr>
          <a:xfrm>
            <a:off x="601670" y="4404210"/>
            <a:ext cx="427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BrewPerState &lt;- table(Breweries$State)</a:t>
            </a:r>
          </a:p>
          <a:p>
            <a:r>
              <a:rPr lang="en-US"/>
              <a:t>BrewPerState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3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2A0A-3F01-4331-B9ED-923604E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Merge two 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69C0E-70B2-46CA-A253-847679D25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67175"/>
              </p:ext>
            </p:extLst>
          </p:nvPr>
        </p:nvGraphicFramePr>
        <p:xfrm>
          <a:off x="146951" y="1502815"/>
          <a:ext cx="6589021" cy="255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38">
                  <a:extLst>
                    <a:ext uri="{9D8B030D-6E8A-4147-A177-3AD203B41FA5}">
                      <a16:colId xmlns:a16="http://schemas.microsoft.com/office/drawing/2014/main" val="3166615253"/>
                    </a:ext>
                  </a:extLst>
                </a:gridCol>
                <a:gridCol w="568864">
                  <a:extLst>
                    <a:ext uri="{9D8B030D-6E8A-4147-A177-3AD203B41FA5}">
                      <a16:colId xmlns:a16="http://schemas.microsoft.com/office/drawing/2014/main" val="1845554079"/>
                    </a:ext>
                  </a:extLst>
                </a:gridCol>
                <a:gridCol w="499152">
                  <a:extLst>
                    <a:ext uri="{9D8B030D-6E8A-4147-A177-3AD203B41FA5}">
                      <a16:colId xmlns:a16="http://schemas.microsoft.com/office/drawing/2014/main" val="3857328814"/>
                    </a:ext>
                  </a:extLst>
                </a:gridCol>
                <a:gridCol w="370191">
                  <a:extLst>
                    <a:ext uri="{9D8B030D-6E8A-4147-A177-3AD203B41FA5}">
                      <a16:colId xmlns:a16="http://schemas.microsoft.com/office/drawing/2014/main" val="2872734128"/>
                    </a:ext>
                  </a:extLst>
                </a:gridCol>
                <a:gridCol w="265507">
                  <a:extLst>
                    <a:ext uri="{9D8B030D-6E8A-4147-A177-3AD203B41FA5}">
                      <a16:colId xmlns:a16="http://schemas.microsoft.com/office/drawing/2014/main" val="138192760"/>
                    </a:ext>
                  </a:extLst>
                </a:gridCol>
                <a:gridCol w="1794821">
                  <a:extLst>
                    <a:ext uri="{9D8B030D-6E8A-4147-A177-3AD203B41FA5}">
                      <a16:colId xmlns:a16="http://schemas.microsoft.com/office/drawing/2014/main" val="21971100"/>
                    </a:ext>
                  </a:extLst>
                </a:gridCol>
                <a:gridCol w="224542">
                  <a:extLst>
                    <a:ext uri="{9D8B030D-6E8A-4147-A177-3AD203B41FA5}">
                      <a16:colId xmlns:a16="http://schemas.microsoft.com/office/drawing/2014/main" val="464112126"/>
                    </a:ext>
                  </a:extLst>
                </a:gridCol>
                <a:gridCol w="1080230">
                  <a:extLst>
                    <a:ext uri="{9D8B030D-6E8A-4147-A177-3AD203B41FA5}">
                      <a16:colId xmlns:a16="http://schemas.microsoft.com/office/drawing/2014/main" val="4165692561"/>
                    </a:ext>
                  </a:extLst>
                </a:gridCol>
                <a:gridCol w="714591">
                  <a:extLst>
                    <a:ext uri="{9D8B030D-6E8A-4147-A177-3AD203B41FA5}">
                      <a16:colId xmlns:a16="http://schemas.microsoft.com/office/drawing/2014/main" val="3584253815"/>
                    </a:ext>
                  </a:extLst>
                </a:gridCol>
                <a:gridCol w="351985">
                  <a:extLst>
                    <a:ext uri="{9D8B030D-6E8A-4147-A177-3AD203B41FA5}">
                      <a16:colId xmlns:a16="http://schemas.microsoft.com/office/drawing/2014/main" val="1794520833"/>
                    </a:ext>
                  </a:extLst>
                </a:gridCol>
              </a:tblGrid>
              <a:tr h="33413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 err="1">
                          <a:effectLst/>
                        </a:rPr>
                        <a:t>Brewery_id</a:t>
                      </a:r>
                      <a:endParaRPr lang="en-US" sz="1050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ABV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>
                          <a:effectLst/>
                        </a:rPr>
                        <a:t>IBU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OZ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73268956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Get Together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2692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50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IPA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2524848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Maggie’s Leap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Milk / Sweet Stout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080533576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Wall’s End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English Brown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80973756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Pumpion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38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Pumpkin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4834111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Stronghold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Porter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52354265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Parapet ESB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0.056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47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Extra Special / Strong Bitter (ESB)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693739467"/>
                  </a:ext>
                </a:extLst>
              </a:tr>
            </a:tbl>
          </a:graphicData>
        </a:graphic>
      </p:graphicFrame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D53AC02-AA8B-4BC2-BDE7-49C1C4B7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1" y="1489496"/>
            <a:ext cx="6724898" cy="25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E44A-7B0C-4E8E-802E-4C97C73F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1E615-24A3-4E41-926D-7821C2A2C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593286"/>
              </p:ext>
            </p:extLst>
          </p:nvPr>
        </p:nvGraphicFramePr>
        <p:xfrm>
          <a:off x="1670605" y="1197405"/>
          <a:ext cx="2738565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84">
                  <a:extLst>
                    <a:ext uri="{9D8B030D-6E8A-4147-A177-3AD203B41FA5}">
                      <a16:colId xmlns:a16="http://schemas.microsoft.com/office/drawing/2014/main" val="4256610383"/>
                    </a:ext>
                  </a:extLst>
                </a:gridCol>
                <a:gridCol w="1575181">
                  <a:extLst>
                    <a:ext uri="{9D8B030D-6E8A-4147-A177-3AD203B41FA5}">
                      <a16:colId xmlns:a16="http://schemas.microsoft.com/office/drawing/2014/main" val="3398796051"/>
                    </a:ext>
                  </a:extLst>
                </a:gridCol>
              </a:tblGrid>
              <a:tr h="304317">
                <a:tc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MissingValues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384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592298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123439090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0729880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ABV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62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73578233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IBU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1005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1919420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30172509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OZ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69681669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9412885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0297983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7289464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07D25D-F180-46F4-8CC1-E91A21DE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184501"/>
            <a:ext cx="4698432" cy="36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</TotalTime>
  <Words>545</Words>
  <Application>Microsoft Office PowerPoint</Application>
  <PresentationFormat>On-screen Show (16:9)</PresentationFormat>
  <Paragraphs>264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Beer Case Study</vt:lpstr>
      <vt:lpstr>Agenda</vt:lpstr>
      <vt:lpstr>Introduction</vt:lpstr>
      <vt:lpstr>Data Description</vt:lpstr>
      <vt:lpstr>Data Parameters Description</vt:lpstr>
      <vt:lpstr>Data Parameters Description</vt:lpstr>
      <vt:lpstr>Explanatory Data Analysis</vt:lpstr>
      <vt:lpstr>Merge two datasets</vt:lpstr>
      <vt:lpstr>Missing Data</vt:lpstr>
      <vt:lpstr>Plot of Median ABV and IBU by State</vt:lpstr>
      <vt:lpstr>Maximum ABV and IBU</vt:lpstr>
      <vt:lpstr>Summary statistics for the ABV </vt:lpstr>
      <vt:lpstr>bitterness and alcoholic content relationship</vt:lpstr>
      <vt:lpstr>ABV and IBU Histogram per Region</vt:lpstr>
      <vt:lpstr>ABV and IBU Boxplot for Region</vt:lpstr>
      <vt:lpstr>Analysis of variance for ABV</vt:lpstr>
      <vt:lpstr>Analysis of variance for IBU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Allen Ansari</cp:lastModifiedBy>
  <cp:revision>147</cp:revision>
  <dcterms:created xsi:type="dcterms:W3CDTF">2013-08-21T19:17:07Z</dcterms:created>
  <dcterms:modified xsi:type="dcterms:W3CDTF">2019-02-27T11:52:18Z</dcterms:modified>
</cp:coreProperties>
</file>