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9" r:id="rId11"/>
    <p:sldId id="270" r:id="rId12"/>
    <p:sldId id="271" r:id="rId13"/>
    <p:sldId id="272" r:id="rId14"/>
    <p:sldId id="277" r:id="rId15"/>
    <p:sldId id="273" r:id="rId16"/>
    <p:sldId id="274" r:id="rId17"/>
    <p:sldId id="275" r:id="rId18"/>
    <p:sldId id="276" r:id="rId19"/>
    <p:sldId id="278" r:id="rId20"/>
    <p:sldId id="279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FF5050"/>
    <a:srgbClr val="990099"/>
    <a:srgbClr val="FF4370"/>
    <a:srgbClr val="FE9202"/>
    <a:srgbClr val="FFF3E7"/>
    <a:srgbClr val="5EEC3C"/>
    <a:srgbClr val="FFDC47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54" y="-2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4A2DC-EA9B-4788-A95D-B4E5D9EA756F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1AC99-E6ED-490E-80AF-F49929EB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58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2724455"/>
            <a:ext cx="8246069" cy="91623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66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640685"/>
            <a:ext cx="8246069" cy="641361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A21AE902-A7CF-471B-8D03-94C863BE93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350110"/>
            <a:ext cx="8246070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6633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2113635"/>
            <a:ext cx="8246070" cy="2595980"/>
          </a:xfrm>
        </p:spPr>
        <p:txBody>
          <a:bodyPr/>
          <a:lstStyle>
            <a:lvl1pPr algn="l">
              <a:defRPr sz="2800">
                <a:solidFill>
                  <a:srgbClr val="C00000"/>
                </a:solidFill>
              </a:defRPr>
            </a:lvl1pPr>
            <a:lvl2pPr algn="l">
              <a:defRPr>
                <a:solidFill>
                  <a:srgbClr val="C00000"/>
                </a:solidFill>
              </a:defRPr>
            </a:lvl2pPr>
            <a:lvl3pPr algn="l">
              <a:defRPr>
                <a:solidFill>
                  <a:srgbClr val="C00000"/>
                </a:solidFill>
              </a:defRPr>
            </a:lvl3pPr>
            <a:lvl4pPr algn="l">
              <a:defRPr>
                <a:solidFill>
                  <a:srgbClr val="C00000"/>
                </a:solidFill>
              </a:defRPr>
            </a:lvl4pPr>
            <a:lvl5pPr algn="l"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633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C00000"/>
                </a:solidFill>
              </a:defRPr>
            </a:lvl1pPr>
            <a:lvl2pPr>
              <a:defRPr>
                <a:solidFill>
                  <a:srgbClr val="C0000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  <a:lvl4pPr>
              <a:defRPr>
                <a:solidFill>
                  <a:srgbClr val="C00000"/>
                </a:solidFill>
              </a:defRPr>
            </a:lvl4pPr>
            <a:lvl5pPr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350110"/>
            <a:ext cx="8246071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6633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96093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175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C00000"/>
                </a:solidFill>
              </a:defRPr>
            </a:lvl1pPr>
            <a:lvl2pPr algn="ctr">
              <a:defRPr sz="2000">
                <a:solidFill>
                  <a:srgbClr val="C00000"/>
                </a:solidFill>
              </a:defRPr>
            </a:lvl2pPr>
            <a:lvl3pPr algn="ctr">
              <a:defRPr sz="1800">
                <a:solidFill>
                  <a:srgbClr val="C00000"/>
                </a:solidFill>
              </a:defRPr>
            </a:lvl3pPr>
            <a:lvl4pPr algn="ctr">
              <a:defRPr sz="1600">
                <a:solidFill>
                  <a:srgbClr val="C00000"/>
                </a:solidFill>
              </a:defRPr>
            </a:lvl4pPr>
            <a:lvl5pPr algn="ctr">
              <a:defRPr sz="1600">
                <a:solidFill>
                  <a:srgbClr val="C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96093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7175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C00000"/>
                </a:solidFill>
              </a:defRPr>
            </a:lvl1pPr>
            <a:lvl2pPr algn="ctr">
              <a:defRPr sz="2000">
                <a:solidFill>
                  <a:srgbClr val="C00000"/>
                </a:solidFill>
              </a:defRPr>
            </a:lvl2pPr>
            <a:lvl3pPr algn="ctr">
              <a:defRPr sz="1800">
                <a:solidFill>
                  <a:srgbClr val="C00000"/>
                </a:solidFill>
              </a:defRPr>
            </a:lvl3pPr>
            <a:lvl4pPr algn="ctr">
              <a:defRPr sz="1600">
                <a:solidFill>
                  <a:srgbClr val="C00000"/>
                </a:solidFill>
              </a:defRPr>
            </a:lvl4pPr>
            <a:lvl5pPr algn="ctr">
              <a:defRPr sz="1600">
                <a:solidFill>
                  <a:srgbClr val="C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45901-7D8B-45A3-9B1E-4F353461F1E5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Beer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640685"/>
            <a:ext cx="8246069" cy="76352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Allen Ansari, Audrene Tiakor</a:t>
            </a:r>
          </a:p>
          <a:p>
            <a:r>
              <a:rPr lang="en-US" b="1" dirty="0"/>
              <a:t>DS 6306 Doing Data Science</a:t>
            </a:r>
          </a:p>
          <a:p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91072-B521-40FF-811C-D20D52A7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4560" y="281175"/>
            <a:ext cx="7560866" cy="57264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Plot of Median ABV and IBU by 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1C0476-7185-4563-BF55-4575E13F3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5" y="1006524"/>
            <a:ext cx="5978322" cy="40443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244A02-228E-4B78-9C40-06C713BBD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66" y="1006524"/>
            <a:ext cx="6073706" cy="408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63AD5-2186-4D2D-A2E4-90C2E871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Maximum ABV and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8A276-628E-433D-9AE4-FC87BC271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state has the maximum alcoholic (ABV) beer?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Colorado    0.128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Upslope Brewing Company for beer Lee Hill Series Vol. 5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state has the most bitter (IBU) beer?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Oregon    138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Astoria Brewing Company for beer Bitter Bitch Imperial IPA</a:t>
            </a:r>
          </a:p>
        </p:txBody>
      </p:sp>
    </p:spTree>
    <p:extLst>
      <p:ext uri="{BB962C8B-B14F-4D97-AF65-F5344CB8AC3E}">
        <p14:creationId xmlns:p14="http://schemas.microsoft.com/office/powerpoint/2010/main" val="1912254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DB81-8B73-4B3D-9608-18C3A034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Summary statistics for the ABV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13B22C-B3BB-4BC2-9091-17D33B9ED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115251"/>
              </p:ext>
            </p:extLst>
          </p:nvPr>
        </p:nvGraphicFramePr>
        <p:xfrm>
          <a:off x="296260" y="2266340"/>
          <a:ext cx="630437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77535253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1264420"/>
                    </a:ext>
                  </a:extLst>
                </a:gridCol>
                <a:gridCol w="962343">
                  <a:extLst>
                    <a:ext uri="{9D8B030D-6E8A-4147-A177-3AD203B41FA5}">
                      <a16:colId xmlns:a16="http://schemas.microsoft.com/office/drawing/2014/main" val="1302348953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309403650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1771725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1543682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653719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43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051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95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9926-90C4-45AF-90BD-76DED211D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bitterness and alcoholic content relationship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B39FBD-5B58-4E6E-B414-7BA21E706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670" y="1350470"/>
            <a:ext cx="4809874" cy="335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9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9926-90C4-45AF-90BD-76DED211D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Modeling bitterness and alcoholic content relationship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C4DB83-7AC0-49C8-8C18-1F0FD28E3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5" y="1197406"/>
            <a:ext cx="56769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67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DA96-59D7-4682-8855-471B901C6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50" y="281175"/>
            <a:ext cx="7177135" cy="57264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ABV and IBU Histogram per 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5131C9-8755-49A4-9CF9-AD30B400C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546" y="1196974"/>
            <a:ext cx="5463820" cy="3818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75538F-2865-453C-9597-6C20EF4FE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66" y="1196974"/>
            <a:ext cx="5497380" cy="382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1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BA9E-EBF0-4E99-A263-765255A29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60" y="433880"/>
            <a:ext cx="7329840" cy="57264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ABV and IBU Boxplot for Region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B5C98B-29AB-4F91-B6C9-DAFA9020E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376" y="1196974"/>
            <a:ext cx="5210514" cy="36692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41465C-CFF7-4DDB-BA41-114869DE9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76" y="1139855"/>
            <a:ext cx="5344674" cy="378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5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5F23-170F-4FA6-A5F5-CD65A8505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Analysis of variance for ABV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6CC0EC-AB52-4982-8471-7FF05E5CA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48965" y="1502815"/>
            <a:ext cx="6261100" cy="14160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3AB44C-3C29-4326-8096-0D8D765C7A60}"/>
              </a:ext>
            </a:extLst>
          </p:cNvPr>
          <p:cNvSpPr txBox="1"/>
          <p:nvPr/>
        </p:nvSpPr>
        <p:spPr>
          <a:xfrm>
            <a:off x="448964" y="3335275"/>
            <a:ext cx="6260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evidence showing that at confidence level of 0.05 at least the mean of ABV of two regions are different (P-Value = 0.02)</a:t>
            </a:r>
          </a:p>
        </p:txBody>
      </p:sp>
    </p:spTree>
    <p:extLst>
      <p:ext uri="{BB962C8B-B14F-4D97-AF65-F5344CB8AC3E}">
        <p14:creationId xmlns:p14="http://schemas.microsoft.com/office/powerpoint/2010/main" val="3129413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5F23-170F-4FA6-A5F5-CD65A8505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Analysis of variance for IBU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73EC66-D1AD-4479-B55B-4B01F0A98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770" y="1655520"/>
            <a:ext cx="6261100" cy="14505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9356FE-EF3A-40AD-8CCF-123D6E649769}"/>
              </a:ext>
            </a:extLst>
          </p:cNvPr>
          <p:cNvSpPr txBox="1"/>
          <p:nvPr/>
        </p:nvSpPr>
        <p:spPr>
          <a:xfrm>
            <a:off x="296260" y="3487980"/>
            <a:ext cx="610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strong evidence showing that at confidence level of 0.05 at least the mean of IBU of two regions are different(P-Value = 0.0031) </a:t>
            </a:r>
          </a:p>
        </p:txBody>
      </p:sp>
    </p:spTree>
    <p:extLst>
      <p:ext uri="{BB962C8B-B14F-4D97-AF65-F5344CB8AC3E}">
        <p14:creationId xmlns:p14="http://schemas.microsoft.com/office/powerpoint/2010/main" val="4041194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5582-CA3A-449F-A327-68402DD6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50C97-F502-4A9A-AFA5-C655164C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1197406"/>
            <a:ext cx="6566315" cy="335835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Relationship between the International Bitterness Unit (IBU) and Alcohol Content by Volume (ABV)</a:t>
            </a:r>
          </a:p>
          <a:p>
            <a:r>
              <a:rPr lang="en-US" dirty="0">
                <a:solidFill>
                  <a:schemeClr val="tx1"/>
                </a:solidFill>
              </a:rPr>
              <a:t>Boost sales by catering to the preferences  of those who drinks Budweiser </a:t>
            </a:r>
          </a:p>
        </p:txBody>
      </p:sp>
    </p:spTree>
    <p:extLst>
      <p:ext uri="{BB962C8B-B14F-4D97-AF65-F5344CB8AC3E}">
        <p14:creationId xmlns:p14="http://schemas.microsoft.com/office/powerpoint/2010/main" val="372593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Description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 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EE446A-D233-4A4A-AC70-DB512911F789}"/>
              </a:ext>
            </a:extLst>
          </p:cNvPr>
          <p:cNvSpPr/>
          <p:nvPr/>
        </p:nvSpPr>
        <p:spPr>
          <a:xfrm>
            <a:off x="2434130" y="1848475"/>
            <a:ext cx="243848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47287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9B42C-0E99-4134-B522-015DA7D94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BAD51-9178-4123-8957-22DA3FC75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Explanatory Data Analysis of Beer data</a:t>
            </a:r>
          </a:p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Variance by Region</a:t>
            </a:r>
          </a:p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Model</a:t>
            </a: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252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5C98-B9BD-4436-9B2F-989E6E8E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Description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845F-3C5D-4F3E-BBB3-FB060D8AF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1197406"/>
            <a:ext cx="6719020" cy="335835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data sets are available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Beers.csv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 2410 US craft beers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Breweries.csv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 558 US breweries</a:t>
            </a:r>
          </a:p>
        </p:txBody>
      </p:sp>
    </p:spTree>
    <p:extLst>
      <p:ext uri="{BB962C8B-B14F-4D97-AF65-F5344CB8AC3E}">
        <p14:creationId xmlns:p14="http://schemas.microsoft.com/office/powerpoint/2010/main" val="56410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4F566-0545-402D-B707-37D7658FA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Parameters Description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F02BA-284E-4D91-91A6-D38455EF4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Beers data set: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 Name of the beer.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Beer_ID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Unique identifier of the beer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ABV: Alcohol by volume of the beer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IBU: International Bitterness Units of the beer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Brewery_ID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Brewery id associated with the beer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Style: Style of the beer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Ounces: Ounces of beer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61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01D2-5087-4884-BD61-89590600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Parameters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5E82-13C4-4C44-9A7B-92C047560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Breweries Data Set: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Brew_ID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Unique identifier of the brewery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 Name of the brewery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City: City where the brewery is located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State: U.S. State where the brewery is located</a:t>
            </a:r>
          </a:p>
        </p:txBody>
      </p:sp>
    </p:spTree>
    <p:extLst>
      <p:ext uri="{BB962C8B-B14F-4D97-AF65-F5344CB8AC3E}">
        <p14:creationId xmlns:p14="http://schemas.microsoft.com/office/powerpoint/2010/main" val="358714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22DF-13CE-4539-8801-31971A15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Explanatory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A960-93B4-4EA3-BB24-8422ECEDD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260" y="1197405"/>
            <a:ext cx="6260905" cy="3358356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breweries in each state</a:t>
            </a: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798D8F3-FB1D-45E5-A312-C07AAD2CD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08065"/>
              </p:ext>
            </p:extLst>
          </p:nvPr>
        </p:nvGraphicFramePr>
        <p:xfrm>
          <a:off x="601670" y="2113635"/>
          <a:ext cx="5191968" cy="213787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1509">
                  <a:extLst>
                    <a:ext uri="{9D8B030D-6E8A-4147-A177-3AD203B41FA5}">
                      <a16:colId xmlns:a16="http://schemas.microsoft.com/office/drawing/2014/main" val="2790796019"/>
                    </a:ext>
                  </a:extLst>
                </a:gridCol>
                <a:gridCol w="428543">
                  <a:extLst>
                    <a:ext uri="{9D8B030D-6E8A-4147-A177-3AD203B41FA5}">
                      <a16:colId xmlns:a16="http://schemas.microsoft.com/office/drawing/2014/main" val="568579128"/>
                    </a:ext>
                  </a:extLst>
                </a:gridCol>
                <a:gridCol w="445026">
                  <a:extLst>
                    <a:ext uri="{9D8B030D-6E8A-4147-A177-3AD203B41FA5}">
                      <a16:colId xmlns:a16="http://schemas.microsoft.com/office/drawing/2014/main" val="1570144922"/>
                    </a:ext>
                  </a:extLst>
                </a:gridCol>
                <a:gridCol w="428543">
                  <a:extLst>
                    <a:ext uri="{9D8B030D-6E8A-4147-A177-3AD203B41FA5}">
                      <a16:colId xmlns:a16="http://schemas.microsoft.com/office/drawing/2014/main" val="3854237665"/>
                    </a:ext>
                  </a:extLst>
                </a:gridCol>
                <a:gridCol w="445026">
                  <a:extLst>
                    <a:ext uri="{9D8B030D-6E8A-4147-A177-3AD203B41FA5}">
                      <a16:colId xmlns:a16="http://schemas.microsoft.com/office/drawing/2014/main" val="3719671201"/>
                    </a:ext>
                  </a:extLst>
                </a:gridCol>
                <a:gridCol w="445026">
                  <a:extLst>
                    <a:ext uri="{9D8B030D-6E8A-4147-A177-3AD203B41FA5}">
                      <a16:colId xmlns:a16="http://schemas.microsoft.com/office/drawing/2014/main" val="1312210442"/>
                    </a:ext>
                  </a:extLst>
                </a:gridCol>
                <a:gridCol w="412061">
                  <a:extLst>
                    <a:ext uri="{9D8B030D-6E8A-4147-A177-3AD203B41FA5}">
                      <a16:colId xmlns:a16="http://schemas.microsoft.com/office/drawing/2014/main" val="388574899"/>
                    </a:ext>
                  </a:extLst>
                </a:gridCol>
                <a:gridCol w="445026">
                  <a:extLst>
                    <a:ext uri="{9D8B030D-6E8A-4147-A177-3AD203B41FA5}">
                      <a16:colId xmlns:a16="http://schemas.microsoft.com/office/drawing/2014/main" val="2566055411"/>
                    </a:ext>
                  </a:extLst>
                </a:gridCol>
                <a:gridCol w="428543">
                  <a:extLst>
                    <a:ext uri="{9D8B030D-6E8A-4147-A177-3AD203B41FA5}">
                      <a16:colId xmlns:a16="http://schemas.microsoft.com/office/drawing/2014/main" val="92075364"/>
                    </a:ext>
                  </a:extLst>
                </a:gridCol>
                <a:gridCol w="395578">
                  <a:extLst>
                    <a:ext uri="{9D8B030D-6E8A-4147-A177-3AD203B41FA5}">
                      <a16:colId xmlns:a16="http://schemas.microsoft.com/office/drawing/2014/main" val="4291907421"/>
                    </a:ext>
                  </a:extLst>
                </a:gridCol>
                <a:gridCol w="461509">
                  <a:extLst>
                    <a:ext uri="{9D8B030D-6E8A-4147-A177-3AD203B41FA5}">
                      <a16:colId xmlns:a16="http://schemas.microsoft.com/office/drawing/2014/main" val="2403162193"/>
                    </a:ext>
                  </a:extLst>
                </a:gridCol>
                <a:gridCol w="395578">
                  <a:extLst>
                    <a:ext uri="{9D8B030D-6E8A-4147-A177-3AD203B41FA5}">
                      <a16:colId xmlns:a16="http://schemas.microsoft.com/office/drawing/2014/main" val="1435627618"/>
                    </a:ext>
                  </a:extLst>
                </a:gridCol>
              </a:tblGrid>
              <a:tr h="2137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AK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AZ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HI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749178713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223265847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IL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KS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KY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279814043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872016988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MS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NJ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648278300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932478320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OK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UT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VA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VT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WA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070090293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54787165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WI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WV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 WY 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43523304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147032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433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2A0A-3F01-4331-B9ED-923604E3E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433880"/>
            <a:ext cx="6260905" cy="57264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Merge two datasets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B69C0E-70B2-46CA-A253-847679D25F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867175"/>
              </p:ext>
            </p:extLst>
          </p:nvPr>
        </p:nvGraphicFramePr>
        <p:xfrm>
          <a:off x="146951" y="1502815"/>
          <a:ext cx="6589021" cy="2559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138">
                  <a:extLst>
                    <a:ext uri="{9D8B030D-6E8A-4147-A177-3AD203B41FA5}">
                      <a16:colId xmlns:a16="http://schemas.microsoft.com/office/drawing/2014/main" val="3166615253"/>
                    </a:ext>
                  </a:extLst>
                </a:gridCol>
                <a:gridCol w="568864">
                  <a:extLst>
                    <a:ext uri="{9D8B030D-6E8A-4147-A177-3AD203B41FA5}">
                      <a16:colId xmlns:a16="http://schemas.microsoft.com/office/drawing/2014/main" val="1845554079"/>
                    </a:ext>
                  </a:extLst>
                </a:gridCol>
                <a:gridCol w="499152">
                  <a:extLst>
                    <a:ext uri="{9D8B030D-6E8A-4147-A177-3AD203B41FA5}">
                      <a16:colId xmlns:a16="http://schemas.microsoft.com/office/drawing/2014/main" val="3857328814"/>
                    </a:ext>
                  </a:extLst>
                </a:gridCol>
                <a:gridCol w="370191">
                  <a:extLst>
                    <a:ext uri="{9D8B030D-6E8A-4147-A177-3AD203B41FA5}">
                      <a16:colId xmlns:a16="http://schemas.microsoft.com/office/drawing/2014/main" val="2872734128"/>
                    </a:ext>
                  </a:extLst>
                </a:gridCol>
                <a:gridCol w="265507">
                  <a:extLst>
                    <a:ext uri="{9D8B030D-6E8A-4147-A177-3AD203B41FA5}">
                      <a16:colId xmlns:a16="http://schemas.microsoft.com/office/drawing/2014/main" val="138192760"/>
                    </a:ext>
                  </a:extLst>
                </a:gridCol>
                <a:gridCol w="1794821">
                  <a:extLst>
                    <a:ext uri="{9D8B030D-6E8A-4147-A177-3AD203B41FA5}">
                      <a16:colId xmlns:a16="http://schemas.microsoft.com/office/drawing/2014/main" val="21971100"/>
                    </a:ext>
                  </a:extLst>
                </a:gridCol>
                <a:gridCol w="224542">
                  <a:extLst>
                    <a:ext uri="{9D8B030D-6E8A-4147-A177-3AD203B41FA5}">
                      <a16:colId xmlns:a16="http://schemas.microsoft.com/office/drawing/2014/main" val="464112126"/>
                    </a:ext>
                  </a:extLst>
                </a:gridCol>
                <a:gridCol w="1080230">
                  <a:extLst>
                    <a:ext uri="{9D8B030D-6E8A-4147-A177-3AD203B41FA5}">
                      <a16:colId xmlns:a16="http://schemas.microsoft.com/office/drawing/2014/main" val="4165692561"/>
                    </a:ext>
                  </a:extLst>
                </a:gridCol>
                <a:gridCol w="714591">
                  <a:extLst>
                    <a:ext uri="{9D8B030D-6E8A-4147-A177-3AD203B41FA5}">
                      <a16:colId xmlns:a16="http://schemas.microsoft.com/office/drawing/2014/main" val="3584253815"/>
                    </a:ext>
                  </a:extLst>
                </a:gridCol>
                <a:gridCol w="351985">
                  <a:extLst>
                    <a:ext uri="{9D8B030D-6E8A-4147-A177-3AD203B41FA5}">
                      <a16:colId xmlns:a16="http://schemas.microsoft.com/office/drawing/2014/main" val="1794520833"/>
                    </a:ext>
                  </a:extLst>
                </a:gridCol>
              </a:tblGrid>
              <a:tr h="33413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dirty="0" err="1">
                          <a:effectLst/>
                        </a:rPr>
                        <a:t>Brewery_id</a:t>
                      </a:r>
                      <a:endParaRPr lang="en-US" sz="1050" dirty="0">
                        <a:effectLst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dirty="0">
                          <a:effectLst/>
                        </a:rPr>
                        <a:t>Beer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Beer_ID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ABV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dirty="0">
                          <a:effectLst/>
                        </a:rPr>
                        <a:t>IBU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dirty="0">
                          <a:effectLst/>
                        </a:rPr>
                        <a:t>Style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OZ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>
                          <a:effectLst/>
                        </a:rPr>
                        <a:t>Brewery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>
                          <a:effectLst/>
                        </a:rPr>
                        <a:t>City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>
                          <a:effectLst/>
                        </a:rPr>
                        <a:t>State</a:t>
                      </a: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732689567"/>
                  </a:ext>
                </a:extLst>
              </a:tr>
              <a:tr h="355003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Get Together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2692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0.045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50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American IPA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16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NorthGate Brewing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Minneapolis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MN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225248487"/>
                  </a:ext>
                </a:extLst>
              </a:tr>
              <a:tr h="355003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Maggie’s Leap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2691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0.049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26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Milk / Sweet Stout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16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NorthGate Brewing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Minneapolis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MN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4080533576"/>
                  </a:ext>
                </a:extLst>
              </a:tr>
              <a:tr h="355003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Wall’s End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2690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0.048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dirty="0">
                          <a:effectLst/>
                        </a:rPr>
                        <a:t>19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English Brown Ale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16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NorthGate Brewing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Minneapolis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MN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280973756"/>
                  </a:ext>
                </a:extLst>
              </a:tr>
              <a:tr h="334134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dirty="0">
                          <a:effectLst/>
                        </a:rPr>
                        <a:t>1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Pumpion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2689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0.060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38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Pumpkin Ale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16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NorthGate Brewing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Minneapolis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MN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2148341114"/>
                  </a:ext>
                </a:extLst>
              </a:tr>
              <a:tr h="355003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Stronghold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2688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0.060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25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American Porter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16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NorthGate Brewing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Minneapolis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MN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2523542654"/>
                  </a:ext>
                </a:extLst>
              </a:tr>
              <a:tr h="355003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Parapet ESB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2687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0.056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47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Extra Special / Strong Bitter (ESB)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16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NorthGate Brewing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Minneapolis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MN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2693739467"/>
                  </a:ext>
                </a:extLst>
              </a:tr>
            </a:tbl>
          </a:graphicData>
        </a:graphic>
      </p:graphicFrame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BD53AC02-AA8B-4BC2-BDE7-49C1C4B7B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51" y="1489496"/>
            <a:ext cx="6724898" cy="257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E44A-7B0C-4E8E-802E-4C97C73F4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Missing Data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71E615-24A3-4E41-926D-7821C2A2CD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2593286"/>
              </p:ext>
            </p:extLst>
          </p:nvPr>
        </p:nvGraphicFramePr>
        <p:xfrm>
          <a:off x="1670605" y="1197405"/>
          <a:ext cx="2738565" cy="361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384">
                  <a:extLst>
                    <a:ext uri="{9D8B030D-6E8A-4147-A177-3AD203B41FA5}">
                      <a16:colId xmlns:a16="http://schemas.microsoft.com/office/drawing/2014/main" val="4256610383"/>
                    </a:ext>
                  </a:extLst>
                </a:gridCol>
                <a:gridCol w="1575181">
                  <a:extLst>
                    <a:ext uri="{9D8B030D-6E8A-4147-A177-3AD203B41FA5}">
                      <a16:colId xmlns:a16="http://schemas.microsoft.com/office/drawing/2014/main" val="3398796051"/>
                    </a:ext>
                  </a:extLst>
                </a:gridCol>
              </a:tblGrid>
              <a:tr h="304317">
                <a:tc>
                  <a:txBody>
                    <a:bodyPr/>
                    <a:lstStyle/>
                    <a:p>
                      <a:pPr algn="r" fontAlgn="b"/>
                      <a:endParaRPr lang="en-US" dirty="0">
                        <a:effectLst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effectLst/>
                        </a:rPr>
                        <a:t>MissingValues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438454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Brewery_id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259229854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Beer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4123439090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Beer_ID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207298801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ABV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62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2735782336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IBU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1005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3519194206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Style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2301725098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OZ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696816696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Brewery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2194128851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City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3502979838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State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72894649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807D25D-F180-46F4-8CC1-E91A21DE7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80" y="1184501"/>
            <a:ext cx="4698432" cy="364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1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1378</TotalTime>
  <Words>598</Words>
  <Application>Microsoft Office PowerPoint</Application>
  <PresentationFormat>On-screen Show (16:9)</PresentationFormat>
  <Paragraphs>270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Beer Case Study</vt:lpstr>
      <vt:lpstr>Agenda</vt:lpstr>
      <vt:lpstr>Introduction</vt:lpstr>
      <vt:lpstr>Data Description</vt:lpstr>
      <vt:lpstr>Data Parameters Description</vt:lpstr>
      <vt:lpstr>Data Parameters Description</vt:lpstr>
      <vt:lpstr>Explanatory Data Analysis</vt:lpstr>
      <vt:lpstr>Merge two datasets</vt:lpstr>
      <vt:lpstr>Missing Data</vt:lpstr>
      <vt:lpstr>Plot of Median ABV and IBU by  State</vt:lpstr>
      <vt:lpstr>Maximum ABV and IBU</vt:lpstr>
      <vt:lpstr>Summary statistics for the ABV </vt:lpstr>
      <vt:lpstr>bitterness and alcoholic content relationship</vt:lpstr>
      <vt:lpstr>Modeling bitterness and alcoholic content relationship</vt:lpstr>
      <vt:lpstr>ABV and IBU Histogram per  Region</vt:lpstr>
      <vt:lpstr>ABV and IBU Boxplot for Region</vt:lpstr>
      <vt:lpstr>Analysis of variance for ABV</vt:lpstr>
      <vt:lpstr>Analysis of variance for IBU</vt:lpstr>
      <vt:lpstr>Conclusion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Allen Ansari</cp:lastModifiedBy>
  <cp:revision>158</cp:revision>
  <dcterms:created xsi:type="dcterms:W3CDTF">2013-08-21T19:17:07Z</dcterms:created>
  <dcterms:modified xsi:type="dcterms:W3CDTF">2019-03-01T01:47:51Z</dcterms:modified>
</cp:coreProperties>
</file>