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9" r:id="rId3"/>
    <p:sldId id="260" r:id="rId4"/>
    <p:sldId id="261" r:id="rId5"/>
    <p:sldId id="262" r:id="rId6"/>
    <p:sldId id="263" r:id="rId7"/>
    <p:sldId id="264" r:id="rId8"/>
    <p:sldId id="265" r:id="rId9"/>
    <p:sldId id="268" r:id="rId10"/>
    <p:sldId id="269" r:id="rId11"/>
    <p:sldId id="270" r:id="rId12"/>
    <p:sldId id="271" r:id="rId13"/>
    <p:sldId id="272" r:id="rId14"/>
    <p:sldId id="277" r:id="rId15"/>
    <p:sldId id="273" r:id="rId16"/>
    <p:sldId id="274" r:id="rId17"/>
    <p:sldId id="275" r:id="rId18"/>
    <p:sldId id="276" r:id="rId19"/>
    <p:sldId id="278" r:id="rId20"/>
    <p:sldId id="279" r:id="rId21"/>
  </p:sldIdLst>
  <p:sldSz cx="9144000" cy="5143500" type="screen16x9"/>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FF5050"/>
    <a:srgbClr val="990099"/>
    <a:srgbClr val="FF4370"/>
    <a:srgbClr val="FE9202"/>
    <a:srgbClr val="FFF3E7"/>
    <a:srgbClr val="5EEC3C"/>
    <a:srgbClr val="FFDC47"/>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AD2EDF5C-8F2F-4E83-B483-90338D04B9AE}" type="datetimeFigureOut">
              <a:rPr lang="en-US" smtClean="0"/>
              <a:t>3/1/2019</a:t>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584FE1F2-60B4-489A-BBE4-C21750F94D0A}" type="slidenum">
              <a:rPr lang="en-US" smtClean="0"/>
              <a:t>‹#›</a:t>
            </a:fld>
            <a:endParaRPr lang="en-US"/>
          </a:p>
        </p:txBody>
      </p:sp>
    </p:spTree>
    <p:extLst>
      <p:ext uri="{BB962C8B-B14F-4D97-AF65-F5344CB8AC3E}">
        <p14:creationId xmlns:p14="http://schemas.microsoft.com/office/powerpoint/2010/main" val="3188606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8804A2DC-EA9B-4788-A95D-B4E5D9EA756F}" type="datetimeFigureOut">
              <a:rPr lang="en-US" smtClean="0"/>
              <a:t>3/1/2019</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E41AC99-E6ED-490E-80AF-F49929EB1B5F}" type="slidenum">
              <a:rPr lang="en-US" smtClean="0"/>
              <a:t>‹#›</a:t>
            </a:fld>
            <a:endParaRPr lang="en-US"/>
          </a:p>
        </p:txBody>
      </p:sp>
    </p:spTree>
    <p:extLst>
      <p:ext uri="{BB962C8B-B14F-4D97-AF65-F5344CB8AC3E}">
        <p14:creationId xmlns:p14="http://schemas.microsoft.com/office/powerpoint/2010/main" val="200025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724455"/>
            <a:ext cx="8246069" cy="916230"/>
          </a:xfrm>
          <a:noFill/>
          <a:effectLst>
            <a:outerShdw blurRad="50800" dist="38100" dir="2700000" algn="tl" rotWithShape="0">
              <a:prstClr val="black">
                <a:alpha val="40000"/>
              </a:prstClr>
            </a:outerShdw>
          </a:effectLst>
        </p:spPr>
        <p:txBody>
          <a:bodyPr>
            <a:normAutofit/>
          </a:bodyPr>
          <a:lstStyle>
            <a:lvl1pPr algn="ctr">
              <a:defRPr sz="3600">
                <a:solidFill>
                  <a:srgbClr val="663300"/>
                </a:solidFill>
              </a:defRPr>
            </a:lvl1pPr>
          </a:lstStyle>
          <a:p>
            <a:r>
              <a:rPr lang="en-US" dirty="0"/>
              <a:t>Click to edit Master title style</a:t>
            </a:r>
          </a:p>
        </p:txBody>
      </p:sp>
      <p:sp>
        <p:nvSpPr>
          <p:cNvPr id="3" name="Subtitle 2"/>
          <p:cNvSpPr>
            <a:spLocks noGrp="1"/>
          </p:cNvSpPr>
          <p:nvPr>
            <p:ph type="subTitle" idx="1"/>
          </p:nvPr>
        </p:nvSpPr>
        <p:spPr>
          <a:xfrm>
            <a:off x="448965" y="3640685"/>
            <a:ext cx="8246069" cy="641361"/>
          </a:xfrm>
        </p:spPr>
        <p:txBody>
          <a:bodyPr>
            <a:normAutofit/>
          </a:bodyPr>
          <a:lstStyle>
            <a:lvl1pPr marL="0" indent="0" algn="ctr">
              <a:buNone/>
              <a:defRPr sz="2800" b="0" i="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A21AE902-A7CF-471B-8D03-94C863BE93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350110"/>
            <a:ext cx="8246070" cy="610820"/>
          </a:xfrm>
        </p:spPr>
        <p:txBody>
          <a:bodyPr>
            <a:normAutofit/>
          </a:bodyPr>
          <a:lstStyle>
            <a:lvl1pPr algn="ctr">
              <a:defRPr sz="3600" baseline="0">
                <a:solidFill>
                  <a:srgbClr val="6633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2113635"/>
            <a:ext cx="8246070" cy="2595980"/>
          </a:xfrm>
        </p:spPr>
        <p:txBody>
          <a:bodyPr/>
          <a:lstStyle>
            <a:lvl1pPr algn="l">
              <a:defRPr sz="2800">
                <a:solidFill>
                  <a:srgbClr val="C00000"/>
                </a:solidFill>
              </a:defRPr>
            </a:lvl1pPr>
            <a:lvl2pPr algn="l">
              <a:defRPr>
                <a:solidFill>
                  <a:srgbClr val="C00000"/>
                </a:solidFill>
              </a:defRPr>
            </a:lvl2pPr>
            <a:lvl3pPr algn="l">
              <a:defRPr>
                <a:solidFill>
                  <a:srgbClr val="C00000"/>
                </a:solidFill>
              </a:defRPr>
            </a:lvl3pPr>
            <a:lvl4pPr algn="l">
              <a:defRPr>
                <a:solidFill>
                  <a:srgbClr val="C00000"/>
                </a:solidFill>
              </a:defRPr>
            </a:lvl4pPr>
            <a:lvl5pPr algn="l">
              <a:defRPr>
                <a:solidFill>
                  <a:srgbClr val="C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6633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6"/>
            <a:ext cx="6260905" cy="3358356"/>
          </a:xfrm>
        </p:spPr>
        <p:txBody>
          <a:bodyPr/>
          <a:lstStyle>
            <a:lvl1pPr>
              <a:defRPr sz="2800">
                <a:solidFill>
                  <a:srgbClr val="C00000"/>
                </a:solidFill>
              </a:defRPr>
            </a:lvl1pPr>
            <a:lvl2pPr>
              <a:defRPr>
                <a:solidFill>
                  <a:srgbClr val="C00000"/>
                </a:solidFill>
              </a:defRPr>
            </a:lvl2pPr>
            <a:lvl3pPr>
              <a:defRPr>
                <a:solidFill>
                  <a:srgbClr val="C00000"/>
                </a:solidFill>
              </a:defRPr>
            </a:lvl3pPr>
            <a:lvl4pPr>
              <a:defRPr>
                <a:solidFill>
                  <a:srgbClr val="C00000"/>
                </a:solidFill>
              </a:defRPr>
            </a:lvl4pPr>
            <a:lvl5pPr>
              <a:defRPr>
                <a:solidFill>
                  <a:srgbClr val="C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350110"/>
            <a:ext cx="8246071" cy="610820"/>
          </a:xfrm>
        </p:spPr>
        <p:txBody>
          <a:bodyPr>
            <a:normAutofit/>
          </a:bodyPr>
          <a:lstStyle>
            <a:lvl1pPr algn="ctr">
              <a:defRPr sz="3600" baseline="0">
                <a:solidFill>
                  <a:srgbClr val="6633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60930"/>
            <a:ext cx="4040188" cy="479822"/>
          </a:xfrm>
        </p:spPr>
        <p:txBody>
          <a:bodyPr anchor="b"/>
          <a:lstStyle>
            <a:lvl1pPr marL="0" indent="0" algn="ctr">
              <a:buNone/>
              <a:defRPr sz="2400" b="1">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571750"/>
            <a:ext cx="4040188" cy="2137871"/>
          </a:xfrm>
        </p:spPr>
        <p:txBody>
          <a:bodyPr/>
          <a:lstStyle>
            <a:lvl1pPr algn="ctr">
              <a:defRPr sz="2400">
                <a:solidFill>
                  <a:srgbClr val="C00000"/>
                </a:solidFill>
              </a:defRPr>
            </a:lvl1pPr>
            <a:lvl2pPr algn="ctr">
              <a:defRPr sz="2000">
                <a:solidFill>
                  <a:srgbClr val="C00000"/>
                </a:solidFill>
              </a:defRPr>
            </a:lvl2pPr>
            <a:lvl3pPr algn="ctr">
              <a:defRPr sz="1800">
                <a:solidFill>
                  <a:srgbClr val="C00000"/>
                </a:solidFill>
              </a:defRPr>
            </a:lvl3pPr>
            <a:lvl4pPr algn="ctr">
              <a:defRPr sz="1600">
                <a:solidFill>
                  <a:srgbClr val="C00000"/>
                </a:solidFill>
              </a:defRPr>
            </a:lvl4pPr>
            <a:lvl5pPr algn="ctr">
              <a:defRPr sz="1600">
                <a:solidFill>
                  <a:srgbClr val="C000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960930"/>
            <a:ext cx="4041775" cy="479822"/>
          </a:xfrm>
        </p:spPr>
        <p:txBody>
          <a:bodyPr anchor="b"/>
          <a:lstStyle>
            <a:lvl1pPr marL="0" indent="0" algn="ctr">
              <a:buNone/>
              <a:defRPr sz="2400" b="1">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571750"/>
            <a:ext cx="4041775" cy="2137871"/>
          </a:xfrm>
        </p:spPr>
        <p:txBody>
          <a:bodyPr/>
          <a:lstStyle>
            <a:lvl1pPr algn="ctr">
              <a:defRPr sz="2400">
                <a:solidFill>
                  <a:srgbClr val="C00000"/>
                </a:solidFill>
              </a:defRPr>
            </a:lvl1pPr>
            <a:lvl2pPr algn="ctr">
              <a:defRPr sz="2000">
                <a:solidFill>
                  <a:srgbClr val="C00000"/>
                </a:solidFill>
              </a:defRPr>
            </a:lvl2pPr>
            <a:lvl3pPr algn="ctr">
              <a:defRPr sz="1800">
                <a:solidFill>
                  <a:srgbClr val="C00000"/>
                </a:solidFill>
              </a:defRPr>
            </a:lvl3pPr>
            <a:lvl4pPr algn="ctr">
              <a:defRPr sz="1600">
                <a:solidFill>
                  <a:srgbClr val="C00000"/>
                </a:solidFill>
              </a:defRPr>
            </a:lvl4pPr>
            <a:lvl5pPr algn="ctr">
              <a:defRPr sz="1600">
                <a:solidFill>
                  <a:srgbClr val="C000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97745901-7D8B-45A3-9B1E-4F353461F1E5}"/>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Beer Case Study</a:t>
            </a:r>
          </a:p>
        </p:txBody>
      </p:sp>
      <p:sp>
        <p:nvSpPr>
          <p:cNvPr id="3" name="Subtitle 2"/>
          <p:cNvSpPr>
            <a:spLocks noGrp="1"/>
          </p:cNvSpPr>
          <p:nvPr>
            <p:ph type="subTitle" idx="1"/>
          </p:nvPr>
        </p:nvSpPr>
        <p:spPr>
          <a:xfrm>
            <a:off x="448965" y="3640685"/>
            <a:ext cx="8246069" cy="763525"/>
          </a:xfrm>
        </p:spPr>
        <p:txBody>
          <a:bodyPr>
            <a:normAutofit fontScale="55000" lnSpcReduction="20000"/>
          </a:bodyPr>
          <a:lstStyle/>
          <a:p>
            <a:r>
              <a:rPr lang="en-US" dirty="0"/>
              <a:t>Allen Ansari, Audrene Tiakor</a:t>
            </a:r>
          </a:p>
          <a:p>
            <a:r>
              <a:rPr lang="en-US" b="1" dirty="0"/>
              <a:t>DS 6306 Doing Data Science</a:t>
            </a:r>
          </a:p>
          <a:p>
            <a:r>
              <a:rPr lang="en-US" dirty="0"/>
              <a:t>2019</a:t>
            </a:r>
          </a:p>
        </p:txBody>
      </p:sp>
    </p:spTree>
    <p:extLst>
      <p:ext uri="{BB962C8B-B14F-4D97-AF65-F5344CB8AC3E}">
        <p14:creationId xmlns:p14="http://schemas.microsoft.com/office/powerpoint/2010/main" val="36392037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1072-B521-40FF-811C-D20D52A7B55D}"/>
              </a:ext>
            </a:extLst>
          </p:cNvPr>
          <p:cNvSpPr>
            <a:spLocks noGrp="1"/>
          </p:cNvSpPr>
          <p:nvPr>
            <p:ph type="title"/>
          </p:nvPr>
        </p:nvSpPr>
        <p:spPr>
          <a:xfrm>
            <a:off x="-314560" y="281175"/>
            <a:ext cx="7560866" cy="572644"/>
          </a:xfrm>
        </p:spPr>
        <p:txBody>
          <a:bodyPr vert="horz" lIns="91440" tIns="45720" rIns="91440" bIns="45720" rtlCol="0" anchor="ctr">
            <a:noAutofit/>
          </a:bodyPr>
          <a:lstStyle/>
          <a:p>
            <a:pPr algn="ctr"/>
            <a:r>
              <a:rPr lang="en-US" sz="2800" b="1" dirty="0">
                <a:latin typeface="Arial" panose="020B0604020202020204" pitchFamily="34" charset="0"/>
                <a:cs typeface="Arial" panose="020B0604020202020204" pitchFamily="34" charset="0"/>
              </a:rPr>
              <a:t>Plot of Median ABV and IBU by </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State</a:t>
            </a:r>
          </a:p>
        </p:txBody>
      </p:sp>
      <p:pic>
        <p:nvPicPr>
          <p:cNvPr id="5" name="Picture 4">
            <a:extLst>
              <a:ext uri="{FF2B5EF4-FFF2-40B4-BE49-F238E27FC236}">
                <a16:creationId xmlns:a16="http://schemas.microsoft.com/office/drawing/2014/main" id="{F71C0476-7185-4563-BF55-4575E13F3684}"/>
              </a:ext>
            </a:extLst>
          </p:cNvPr>
          <p:cNvPicPr>
            <a:picLocks noChangeAspect="1"/>
          </p:cNvPicPr>
          <p:nvPr/>
        </p:nvPicPr>
        <p:blipFill>
          <a:blip r:embed="rId2"/>
          <a:stretch>
            <a:fillRect/>
          </a:stretch>
        </p:blipFill>
        <p:spPr>
          <a:xfrm>
            <a:off x="448965" y="1006524"/>
            <a:ext cx="5978322" cy="4044351"/>
          </a:xfrm>
          <a:prstGeom prst="rect">
            <a:avLst/>
          </a:prstGeom>
        </p:spPr>
      </p:pic>
      <p:pic>
        <p:nvPicPr>
          <p:cNvPr id="6" name="Picture 5">
            <a:extLst>
              <a:ext uri="{FF2B5EF4-FFF2-40B4-BE49-F238E27FC236}">
                <a16:creationId xmlns:a16="http://schemas.microsoft.com/office/drawing/2014/main" id="{CB244A02-228E-4B78-9C40-06C713BBD958}"/>
              </a:ext>
            </a:extLst>
          </p:cNvPr>
          <p:cNvPicPr>
            <a:picLocks noChangeAspect="1"/>
          </p:cNvPicPr>
          <p:nvPr/>
        </p:nvPicPr>
        <p:blipFill>
          <a:blip r:embed="rId3"/>
          <a:stretch>
            <a:fillRect/>
          </a:stretch>
        </p:blipFill>
        <p:spPr>
          <a:xfrm>
            <a:off x="448966" y="1006524"/>
            <a:ext cx="6073706" cy="4089096"/>
          </a:xfrm>
          <a:prstGeom prst="rect">
            <a:avLst/>
          </a:prstGeom>
        </p:spPr>
      </p:pic>
    </p:spTree>
    <p:extLst>
      <p:ext uri="{BB962C8B-B14F-4D97-AF65-F5344CB8AC3E}">
        <p14:creationId xmlns:p14="http://schemas.microsoft.com/office/powerpoint/2010/main" val="2738670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xit" presetSubtype="0" fill="hold" nodeType="clickEffect">
                                  <p:stCondLst>
                                    <p:cond delay="0"/>
                                  </p:stCondLst>
                                  <p:childTnLst>
                                    <p:animEffect transition="out" filter="wedg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nodeType="clickEffect">
                                  <p:stCondLst>
                                    <p:cond delay="0"/>
                                  </p:stCondLst>
                                  <p:childTnLst>
                                    <p:animEffect transition="out" filter="randombar(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3AD5-2186-4D2D-A2E4-90C2E8710D32}"/>
              </a:ext>
            </a:extLst>
          </p:cNvPr>
          <p:cNvSpPr>
            <a:spLocks noGrp="1"/>
          </p:cNvSpPr>
          <p:nvPr>
            <p:ph type="title"/>
          </p:nvPr>
        </p:nvSpPr>
        <p:spPr>
          <a:xfrm>
            <a:off x="143555" y="433880"/>
            <a:ext cx="6260905" cy="572644"/>
          </a:xfrm>
        </p:spPr>
        <p:txBody>
          <a:bodyPr vert="horz" lIns="91440" tIns="45720" rIns="91440" bIns="45720" rtlCol="0" anchor="ctr">
            <a:normAutofit fontScale="90000"/>
          </a:bodyPr>
          <a:lstStyle/>
          <a:p>
            <a:pPr algn="ctr"/>
            <a:r>
              <a:rPr lang="en-US" b="1" dirty="0">
                <a:latin typeface="Arial" panose="020B0604020202020204" pitchFamily="34" charset="0"/>
                <a:cs typeface="Arial" panose="020B0604020202020204" pitchFamily="34" charset="0"/>
              </a:rPr>
              <a:t>Maximum ABV and IBU</a:t>
            </a:r>
          </a:p>
        </p:txBody>
      </p:sp>
      <p:sp>
        <p:nvSpPr>
          <p:cNvPr id="3" name="Content Placeholder 2">
            <a:extLst>
              <a:ext uri="{FF2B5EF4-FFF2-40B4-BE49-F238E27FC236}">
                <a16:creationId xmlns:a16="http://schemas.microsoft.com/office/drawing/2014/main" id="{9DC8A276-628E-433D-9AE4-FC87BC2719E4}"/>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Which state has the maximum alcoholic (ABV) beer?</a:t>
            </a:r>
          </a:p>
          <a:p>
            <a:pPr lvl="1"/>
            <a:r>
              <a:rPr lang="en-US" dirty="0">
                <a:solidFill>
                  <a:schemeClr val="tx1"/>
                </a:solidFill>
                <a:latin typeface="Arial" panose="020B0604020202020204" pitchFamily="34" charset="0"/>
                <a:cs typeface="Arial" panose="020B0604020202020204" pitchFamily="34" charset="0"/>
              </a:rPr>
              <a:t>Colorado 0.128</a:t>
            </a:r>
          </a:p>
          <a:p>
            <a:r>
              <a:rPr lang="en-US" dirty="0">
                <a:solidFill>
                  <a:schemeClr val="tx1"/>
                </a:solidFill>
                <a:latin typeface="Arial" panose="020B0604020202020204" pitchFamily="34" charset="0"/>
                <a:cs typeface="Arial" panose="020B0604020202020204" pitchFamily="34" charset="0"/>
              </a:rPr>
              <a:t>Which state has the most bitter (IBU) beer?</a:t>
            </a:r>
          </a:p>
          <a:p>
            <a:pPr lvl="1"/>
            <a:r>
              <a:rPr lang="en-US" dirty="0">
                <a:solidFill>
                  <a:schemeClr val="tx1"/>
                </a:solidFill>
                <a:latin typeface="Arial" panose="020B0604020202020204" pitchFamily="34" charset="0"/>
                <a:cs typeface="Arial" panose="020B0604020202020204" pitchFamily="34" charset="0"/>
              </a:rPr>
              <a:t>Oregon 138</a:t>
            </a:r>
          </a:p>
        </p:txBody>
      </p:sp>
    </p:spTree>
    <p:extLst>
      <p:ext uri="{BB962C8B-B14F-4D97-AF65-F5344CB8AC3E}">
        <p14:creationId xmlns:p14="http://schemas.microsoft.com/office/powerpoint/2010/main" val="19122541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DB81-8B73-4B3D-9608-18C3A034462D}"/>
              </a:ext>
            </a:extLst>
          </p:cNvPr>
          <p:cNvSpPr>
            <a:spLocks noGrp="1"/>
          </p:cNvSpPr>
          <p:nvPr>
            <p:ph type="title"/>
          </p:nvPr>
        </p:nvSpPr>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Summary statistics for the ABV </a:t>
            </a:r>
          </a:p>
        </p:txBody>
      </p:sp>
      <p:graphicFrame>
        <p:nvGraphicFramePr>
          <p:cNvPr id="4" name="Table 3">
            <a:extLst>
              <a:ext uri="{FF2B5EF4-FFF2-40B4-BE49-F238E27FC236}">
                <a16:creationId xmlns:a16="http://schemas.microsoft.com/office/drawing/2014/main" id="{C513B22C-B3BB-4BC2-9091-17D33B9EDB07}"/>
              </a:ext>
            </a:extLst>
          </p:cNvPr>
          <p:cNvGraphicFramePr>
            <a:graphicFrameLocks noGrp="1"/>
          </p:cNvGraphicFramePr>
          <p:nvPr>
            <p:extLst>
              <p:ext uri="{D42A27DB-BD31-4B8C-83A1-F6EECF244321}">
                <p14:modId xmlns:p14="http://schemas.microsoft.com/office/powerpoint/2010/main" val="1091115251"/>
              </p:ext>
            </p:extLst>
          </p:nvPr>
        </p:nvGraphicFramePr>
        <p:xfrm>
          <a:off x="296260" y="2266340"/>
          <a:ext cx="6304371"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3775352530"/>
                    </a:ext>
                  </a:extLst>
                </a:gridCol>
                <a:gridCol w="870857">
                  <a:extLst>
                    <a:ext uri="{9D8B030D-6E8A-4147-A177-3AD203B41FA5}">
                      <a16:colId xmlns:a16="http://schemas.microsoft.com/office/drawing/2014/main" val="201264420"/>
                    </a:ext>
                  </a:extLst>
                </a:gridCol>
                <a:gridCol w="962343">
                  <a:extLst>
                    <a:ext uri="{9D8B030D-6E8A-4147-A177-3AD203B41FA5}">
                      <a16:colId xmlns:a16="http://schemas.microsoft.com/office/drawing/2014/main" val="1302348953"/>
                    </a:ext>
                  </a:extLst>
                </a:gridCol>
                <a:gridCol w="987743">
                  <a:extLst>
                    <a:ext uri="{9D8B030D-6E8A-4147-A177-3AD203B41FA5}">
                      <a16:colId xmlns:a16="http://schemas.microsoft.com/office/drawing/2014/main" val="3094036506"/>
                    </a:ext>
                  </a:extLst>
                </a:gridCol>
                <a:gridCol w="870857">
                  <a:extLst>
                    <a:ext uri="{9D8B030D-6E8A-4147-A177-3AD203B41FA5}">
                      <a16:colId xmlns:a16="http://schemas.microsoft.com/office/drawing/2014/main" val="2317717257"/>
                    </a:ext>
                  </a:extLst>
                </a:gridCol>
                <a:gridCol w="870857">
                  <a:extLst>
                    <a:ext uri="{9D8B030D-6E8A-4147-A177-3AD203B41FA5}">
                      <a16:colId xmlns:a16="http://schemas.microsoft.com/office/drawing/2014/main" val="3315436824"/>
                    </a:ext>
                  </a:extLst>
                </a:gridCol>
                <a:gridCol w="870857">
                  <a:extLst>
                    <a:ext uri="{9D8B030D-6E8A-4147-A177-3AD203B41FA5}">
                      <a16:colId xmlns:a16="http://schemas.microsoft.com/office/drawing/2014/main" val="1653719025"/>
                    </a:ext>
                  </a:extLst>
                </a:gridCol>
              </a:tblGrid>
              <a:tr h="370840">
                <a:tc>
                  <a:txBody>
                    <a:bodyPr/>
                    <a:lstStyle/>
                    <a:p>
                      <a:r>
                        <a:rPr lang="en-US" dirty="0"/>
                        <a:t>Min</a:t>
                      </a:r>
                    </a:p>
                  </a:txBody>
                  <a:tcPr/>
                </a:tc>
                <a:tc>
                  <a:txBody>
                    <a:bodyPr/>
                    <a:lstStyle/>
                    <a:p>
                      <a:r>
                        <a:rPr lang="en-US" dirty="0"/>
                        <a:t>1</a:t>
                      </a:r>
                      <a:r>
                        <a:rPr lang="en-US" baseline="30000" dirty="0"/>
                        <a:t>st</a:t>
                      </a:r>
                      <a:r>
                        <a:rPr lang="en-US" dirty="0"/>
                        <a:t> Qu</a:t>
                      </a:r>
                    </a:p>
                  </a:txBody>
                  <a:tcPr/>
                </a:tc>
                <a:tc>
                  <a:txBody>
                    <a:bodyPr/>
                    <a:lstStyle/>
                    <a:p>
                      <a:r>
                        <a:rPr lang="en-US" dirty="0"/>
                        <a:t>Median</a:t>
                      </a:r>
                    </a:p>
                  </a:txBody>
                  <a:tcPr/>
                </a:tc>
                <a:tc>
                  <a:txBody>
                    <a:bodyPr/>
                    <a:lstStyle/>
                    <a:p>
                      <a:r>
                        <a:rPr lang="en-US" dirty="0"/>
                        <a:t>Mean</a:t>
                      </a:r>
                    </a:p>
                  </a:txBody>
                  <a:tcPr/>
                </a:tc>
                <a:tc>
                  <a:txBody>
                    <a:bodyPr/>
                    <a:lstStyle/>
                    <a:p>
                      <a:r>
                        <a:rPr lang="en-US" dirty="0"/>
                        <a:t>3</a:t>
                      </a:r>
                      <a:r>
                        <a:rPr lang="en-US" baseline="30000" dirty="0"/>
                        <a:t>rd</a:t>
                      </a:r>
                      <a:r>
                        <a:rPr lang="en-US" dirty="0"/>
                        <a:t> Qu</a:t>
                      </a:r>
                    </a:p>
                  </a:txBody>
                  <a:tcPr/>
                </a:tc>
                <a:tc>
                  <a:txBody>
                    <a:bodyPr/>
                    <a:lstStyle/>
                    <a:p>
                      <a:r>
                        <a:rPr lang="en-US" dirty="0"/>
                        <a:t>Max</a:t>
                      </a:r>
                    </a:p>
                  </a:txBody>
                  <a:tcPr/>
                </a:tc>
                <a:tc>
                  <a:txBody>
                    <a:bodyPr/>
                    <a:lstStyle/>
                    <a:p>
                      <a:r>
                        <a:rPr lang="en-US" dirty="0"/>
                        <a:t>NA’s</a:t>
                      </a:r>
                    </a:p>
                  </a:txBody>
                  <a:tcPr/>
                </a:tc>
                <a:extLst>
                  <a:ext uri="{0D108BD9-81ED-4DB2-BD59-A6C34878D82A}">
                    <a16:rowId xmlns:a16="http://schemas.microsoft.com/office/drawing/2014/main" val="961432155"/>
                  </a:ext>
                </a:extLst>
              </a:tr>
              <a:tr h="370840">
                <a:tc>
                  <a:txBody>
                    <a:bodyPr/>
                    <a:lstStyle/>
                    <a:p>
                      <a:r>
                        <a:rPr lang="en-US" dirty="0"/>
                        <a:t>0.001</a:t>
                      </a:r>
                    </a:p>
                  </a:txBody>
                  <a:tcPr/>
                </a:tc>
                <a:tc>
                  <a:txBody>
                    <a:bodyPr/>
                    <a:lstStyle/>
                    <a:p>
                      <a:r>
                        <a:rPr lang="en-US" dirty="0"/>
                        <a:t>0.05</a:t>
                      </a:r>
                    </a:p>
                  </a:txBody>
                  <a:tcPr/>
                </a:tc>
                <a:tc>
                  <a:txBody>
                    <a:bodyPr/>
                    <a:lstStyle/>
                    <a:p>
                      <a:r>
                        <a:rPr lang="en-US" dirty="0"/>
                        <a:t>0.056</a:t>
                      </a:r>
                    </a:p>
                  </a:txBody>
                  <a:tcPr/>
                </a:tc>
                <a:tc>
                  <a:txBody>
                    <a:bodyPr/>
                    <a:lstStyle/>
                    <a:p>
                      <a:r>
                        <a:rPr lang="en-US" dirty="0"/>
                        <a:t>0.05977</a:t>
                      </a:r>
                    </a:p>
                  </a:txBody>
                  <a:tcPr/>
                </a:tc>
                <a:tc>
                  <a:txBody>
                    <a:bodyPr/>
                    <a:lstStyle/>
                    <a:p>
                      <a:r>
                        <a:rPr lang="en-US" dirty="0"/>
                        <a:t>0.067</a:t>
                      </a:r>
                    </a:p>
                  </a:txBody>
                  <a:tcPr/>
                </a:tc>
                <a:tc>
                  <a:txBody>
                    <a:bodyPr/>
                    <a:lstStyle/>
                    <a:p>
                      <a:r>
                        <a:rPr lang="en-US" dirty="0"/>
                        <a:t>0.128</a:t>
                      </a:r>
                    </a:p>
                  </a:txBody>
                  <a:tcPr/>
                </a:tc>
                <a:tc>
                  <a:txBody>
                    <a:bodyPr/>
                    <a:lstStyle/>
                    <a:p>
                      <a:r>
                        <a:rPr lang="en-US" dirty="0"/>
                        <a:t>62</a:t>
                      </a:r>
                    </a:p>
                  </a:txBody>
                  <a:tcPr/>
                </a:tc>
                <a:extLst>
                  <a:ext uri="{0D108BD9-81ED-4DB2-BD59-A6C34878D82A}">
                    <a16:rowId xmlns:a16="http://schemas.microsoft.com/office/drawing/2014/main" val="2371051107"/>
                  </a:ext>
                </a:extLst>
              </a:tr>
            </a:tbl>
          </a:graphicData>
        </a:graphic>
      </p:graphicFrame>
    </p:spTree>
    <p:extLst>
      <p:ext uri="{BB962C8B-B14F-4D97-AF65-F5344CB8AC3E}">
        <p14:creationId xmlns:p14="http://schemas.microsoft.com/office/powerpoint/2010/main" val="356795263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9926-90C4-45AF-90BD-76DED211D51B}"/>
              </a:ext>
            </a:extLst>
          </p:cNvPr>
          <p:cNvSpPr>
            <a:spLocks noGrp="1"/>
          </p:cNvSpPr>
          <p:nvPr>
            <p:ph type="title"/>
          </p:nvPr>
        </p:nvSpPr>
        <p:spPr>
          <a:xfrm>
            <a:off x="143555" y="433880"/>
            <a:ext cx="6566315" cy="572644"/>
          </a:xfrm>
        </p:spPr>
        <p:txBody>
          <a:bodyPr vert="horz" lIns="91440" tIns="45720" rIns="91440" bIns="45720" rtlCol="0" anchor="ctr">
            <a:normAutofit fontScale="90000"/>
          </a:bodyPr>
          <a:lstStyle/>
          <a:p>
            <a:pPr algn="ctr"/>
            <a:r>
              <a:rPr lang="en-US" b="1" dirty="0">
                <a:latin typeface="Arial" panose="020B0604020202020204" pitchFamily="34" charset="0"/>
                <a:cs typeface="Arial" panose="020B0604020202020204" pitchFamily="34" charset="0"/>
              </a:rPr>
              <a:t>Bitterness and Alcoholic Content Relationship</a:t>
            </a:r>
          </a:p>
        </p:txBody>
      </p:sp>
      <p:pic>
        <p:nvPicPr>
          <p:cNvPr id="4" name="Content Placeholder 3">
            <a:extLst>
              <a:ext uri="{FF2B5EF4-FFF2-40B4-BE49-F238E27FC236}">
                <a16:creationId xmlns:a16="http://schemas.microsoft.com/office/drawing/2014/main" id="{F5B39FBD-5B58-4E6E-B414-7BA21E7061C7}"/>
              </a:ext>
            </a:extLst>
          </p:cNvPr>
          <p:cNvPicPr>
            <a:picLocks noGrp="1" noChangeAspect="1"/>
          </p:cNvPicPr>
          <p:nvPr>
            <p:ph idx="1"/>
          </p:nvPr>
        </p:nvPicPr>
        <p:blipFill>
          <a:blip r:embed="rId2"/>
          <a:stretch>
            <a:fillRect/>
          </a:stretch>
        </p:blipFill>
        <p:spPr>
          <a:xfrm>
            <a:off x="907080" y="1350470"/>
            <a:ext cx="4809874" cy="3359150"/>
          </a:xfrm>
          <a:prstGeom prst="rect">
            <a:avLst/>
          </a:prstGeom>
        </p:spPr>
      </p:pic>
    </p:spTree>
    <p:extLst>
      <p:ext uri="{BB962C8B-B14F-4D97-AF65-F5344CB8AC3E}">
        <p14:creationId xmlns:p14="http://schemas.microsoft.com/office/powerpoint/2010/main" val="4102393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9926-90C4-45AF-90BD-76DED211D51B}"/>
              </a:ext>
            </a:extLst>
          </p:cNvPr>
          <p:cNvSpPr>
            <a:spLocks noGrp="1"/>
          </p:cNvSpPr>
          <p:nvPr>
            <p:ph type="title"/>
          </p:nvPr>
        </p:nvSpPr>
        <p:spPr>
          <a:xfrm>
            <a:off x="-9150" y="281175"/>
            <a:ext cx="6566315" cy="725349"/>
          </a:xfrm>
        </p:spPr>
        <p:txBody>
          <a:bodyPr vert="horz" lIns="91440" tIns="45720" rIns="91440" bIns="45720" rtlCol="0" anchor="ctr">
            <a:noAutofit/>
          </a:bodyPr>
          <a:lstStyle/>
          <a:p>
            <a:pPr algn="ctr"/>
            <a:r>
              <a:rPr lang="en-US" sz="2800" b="1" dirty="0">
                <a:latin typeface="Arial" panose="020B0604020202020204" pitchFamily="34" charset="0"/>
                <a:cs typeface="Arial" panose="020B0604020202020204" pitchFamily="34" charset="0"/>
              </a:rPr>
              <a:t>Modeling Bitterness and Alcoholic Content Relationship</a:t>
            </a:r>
          </a:p>
        </p:txBody>
      </p:sp>
      <p:pic>
        <p:nvPicPr>
          <p:cNvPr id="5" name="Picture 4">
            <a:extLst>
              <a:ext uri="{FF2B5EF4-FFF2-40B4-BE49-F238E27FC236}">
                <a16:creationId xmlns:a16="http://schemas.microsoft.com/office/drawing/2014/main" id="{C2312A34-F85F-4587-8F87-84470D9458C4}"/>
              </a:ext>
            </a:extLst>
          </p:cNvPr>
          <p:cNvPicPr>
            <a:picLocks noChangeAspect="1"/>
          </p:cNvPicPr>
          <p:nvPr/>
        </p:nvPicPr>
        <p:blipFill>
          <a:blip r:embed="rId2"/>
          <a:stretch>
            <a:fillRect/>
          </a:stretch>
        </p:blipFill>
        <p:spPr>
          <a:xfrm>
            <a:off x="462989" y="1090730"/>
            <a:ext cx="5619750" cy="3924300"/>
          </a:xfrm>
          <a:prstGeom prst="rect">
            <a:avLst/>
          </a:prstGeom>
        </p:spPr>
      </p:pic>
      <p:sp>
        <p:nvSpPr>
          <p:cNvPr id="4" name="TextBox 3"/>
          <p:cNvSpPr txBox="1"/>
          <p:nvPr/>
        </p:nvSpPr>
        <p:spPr>
          <a:xfrm>
            <a:off x="3044950" y="4251505"/>
            <a:ext cx="3206806" cy="338554"/>
          </a:xfrm>
          <a:prstGeom prst="rect">
            <a:avLst/>
          </a:prstGeom>
          <a:noFill/>
        </p:spPr>
        <p:txBody>
          <a:bodyPr wrap="square" rtlCol="0">
            <a:spAutoFit/>
          </a:bodyPr>
          <a:lstStyle/>
          <a:p>
            <a:r>
              <a:rPr lang="en-US" sz="1600" b="1" dirty="0"/>
              <a:t>ABV= 0.04493 + 0.0003508(IBU)</a:t>
            </a:r>
          </a:p>
        </p:txBody>
      </p:sp>
    </p:spTree>
    <p:extLst>
      <p:ext uri="{BB962C8B-B14F-4D97-AF65-F5344CB8AC3E}">
        <p14:creationId xmlns:p14="http://schemas.microsoft.com/office/powerpoint/2010/main" val="41288674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DA96-59D7-4682-8855-471B901C67A2}"/>
              </a:ext>
            </a:extLst>
          </p:cNvPr>
          <p:cNvSpPr>
            <a:spLocks noGrp="1"/>
          </p:cNvSpPr>
          <p:nvPr>
            <p:ph type="title"/>
          </p:nvPr>
        </p:nvSpPr>
        <p:spPr>
          <a:xfrm>
            <a:off x="296260" y="281174"/>
            <a:ext cx="7024430" cy="458115"/>
          </a:xfrm>
        </p:spPr>
        <p:txBody>
          <a:bodyPr vert="horz" lIns="91440" tIns="45720" rIns="91440" bIns="45720" rtlCol="0" anchor="ctr">
            <a:normAutofit fontScale="90000"/>
          </a:bodyPr>
          <a:lstStyle/>
          <a:p>
            <a:r>
              <a:rPr lang="en-US" sz="3000" b="1" dirty="0">
                <a:latin typeface="Arial" panose="020B0604020202020204" pitchFamily="34" charset="0"/>
                <a:cs typeface="Arial" panose="020B0604020202020204" pitchFamily="34" charset="0"/>
              </a:rPr>
              <a:t>ABV and IBU Histogram per Region</a:t>
            </a:r>
          </a:p>
        </p:txBody>
      </p:sp>
      <p:pic>
        <p:nvPicPr>
          <p:cNvPr id="4" name="Content Placeholder 3">
            <a:extLst>
              <a:ext uri="{FF2B5EF4-FFF2-40B4-BE49-F238E27FC236}">
                <a16:creationId xmlns:a16="http://schemas.microsoft.com/office/drawing/2014/main" id="{735131C9-8755-49A4-9CF9-AD30B400CD80}"/>
              </a:ext>
            </a:extLst>
          </p:cNvPr>
          <p:cNvPicPr>
            <a:picLocks noGrp="1" noChangeAspect="1"/>
          </p:cNvPicPr>
          <p:nvPr>
            <p:ph idx="1"/>
          </p:nvPr>
        </p:nvPicPr>
        <p:blipFill>
          <a:blip r:embed="rId2"/>
          <a:stretch>
            <a:fillRect/>
          </a:stretch>
        </p:blipFill>
        <p:spPr>
          <a:xfrm>
            <a:off x="519546" y="1196974"/>
            <a:ext cx="5463820" cy="3818055"/>
          </a:xfrm>
          <a:prstGeom prst="rect">
            <a:avLst/>
          </a:prstGeom>
        </p:spPr>
      </p:pic>
      <p:pic>
        <p:nvPicPr>
          <p:cNvPr id="5" name="Picture 4">
            <a:extLst>
              <a:ext uri="{FF2B5EF4-FFF2-40B4-BE49-F238E27FC236}">
                <a16:creationId xmlns:a16="http://schemas.microsoft.com/office/drawing/2014/main" id="{7D75538F-2865-453C-9597-6C20EF4FE511}"/>
              </a:ext>
            </a:extLst>
          </p:cNvPr>
          <p:cNvPicPr>
            <a:picLocks noChangeAspect="1"/>
          </p:cNvPicPr>
          <p:nvPr/>
        </p:nvPicPr>
        <p:blipFill>
          <a:blip r:embed="rId3"/>
          <a:stretch>
            <a:fillRect/>
          </a:stretch>
        </p:blipFill>
        <p:spPr>
          <a:xfrm>
            <a:off x="502766" y="1196974"/>
            <a:ext cx="5497380" cy="3820679"/>
          </a:xfrm>
          <a:prstGeom prst="rect">
            <a:avLst/>
          </a:prstGeom>
        </p:spPr>
      </p:pic>
    </p:spTree>
    <p:extLst>
      <p:ext uri="{BB962C8B-B14F-4D97-AF65-F5344CB8AC3E}">
        <p14:creationId xmlns:p14="http://schemas.microsoft.com/office/powerpoint/2010/main" val="9355140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BA9E-EBF0-4E99-A263-765255A29DCC}"/>
              </a:ext>
            </a:extLst>
          </p:cNvPr>
          <p:cNvSpPr>
            <a:spLocks noGrp="1"/>
          </p:cNvSpPr>
          <p:nvPr>
            <p:ph type="title"/>
          </p:nvPr>
        </p:nvSpPr>
        <p:spPr>
          <a:xfrm>
            <a:off x="143555" y="433880"/>
            <a:ext cx="7329840" cy="572644"/>
          </a:xfrm>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ABV and IBU Boxplot for Region</a:t>
            </a:r>
          </a:p>
        </p:txBody>
      </p:sp>
      <p:pic>
        <p:nvPicPr>
          <p:cNvPr id="4" name="Content Placeholder 3">
            <a:extLst>
              <a:ext uri="{FF2B5EF4-FFF2-40B4-BE49-F238E27FC236}">
                <a16:creationId xmlns:a16="http://schemas.microsoft.com/office/drawing/2014/main" id="{05B5C98B-29AB-4F91-B6C9-DAFA9020E477}"/>
              </a:ext>
            </a:extLst>
          </p:cNvPr>
          <p:cNvPicPr>
            <a:picLocks noGrp="1" noChangeAspect="1"/>
          </p:cNvPicPr>
          <p:nvPr>
            <p:ph idx="1"/>
          </p:nvPr>
        </p:nvPicPr>
        <p:blipFill>
          <a:blip r:embed="rId2"/>
          <a:stretch>
            <a:fillRect/>
          </a:stretch>
        </p:blipFill>
        <p:spPr>
          <a:xfrm>
            <a:off x="754376" y="1196974"/>
            <a:ext cx="5210514" cy="3669253"/>
          </a:xfrm>
          <a:prstGeom prst="rect">
            <a:avLst/>
          </a:prstGeom>
        </p:spPr>
      </p:pic>
      <p:pic>
        <p:nvPicPr>
          <p:cNvPr id="5" name="Picture 4">
            <a:extLst>
              <a:ext uri="{FF2B5EF4-FFF2-40B4-BE49-F238E27FC236}">
                <a16:creationId xmlns:a16="http://schemas.microsoft.com/office/drawing/2014/main" id="{6641465C-CFF7-4DDB-BA41-114869DE959F}"/>
              </a:ext>
            </a:extLst>
          </p:cNvPr>
          <p:cNvPicPr>
            <a:picLocks noChangeAspect="1"/>
          </p:cNvPicPr>
          <p:nvPr/>
        </p:nvPicPr>
        <p:blipFill>
          <a:blip r:embed="rId3"/>
          <a:stretch>
            <a:fillRect/>
          </a:stretch>
        </p:blipFill>
        <p:spPr>
          <a:xfrm>
            <a:off x="754376" y="1139855"/>
            <a:ext cx="5344674" cy="3788440"/>
          </a:xfrm>
          <a:prstGeom prst="rect">
            <a:avLst/>
          </a:prstGeom>
        </p:spPr>
      </p:pic>
    </p:spTree>
    <p:extLst>
      <p:ext uri="{BB962C8B-B14F-4D97-AF65-F5344CB8AC3E}">
        <p14:creationId xmlns:p14="http://schemas.microsoft.com/office/powerpoint/2010/main" val="39380534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5F23-170F-4FA6-A5F5-CD65A8505D6D}"/>
              </a:ext>
            </a:extLst>
          </p:cNvPr>
          <p:cNvSpPr>
            <a:spLocks noGrp="1"/>
          </p:cNvSpPr>
          <p:nvPr>
            <p:ph type="title"/>
          </p:nvPr>
        </p:nvSpPr>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Analysis of variance for ABV</a:t>
            </a:r>
          </a:p>
        </p:txBody>
      </p:sp>
      <p:pic>
        <p:nvPicPr>
          <p:cNvPr id="5" name="Content Placeholder 4">
            <a:extLst>
              <a:ext uri="{FF2B5EF4-FFF2-40B4-BE49-F238E27FC236}">
                <a16:creationId xmlns:a16="http://schemas.microsoft.com/office/drawing/2014/main" id="{D56CC0EC-AB52-4982-8471-7FF05E5CA668}"/>
              </a:ext>
            </a:extLst>
          </p:cNvPr>
          <p:cNvPicPr>
            <a:picLocks noGrp="1" noChangeAspect="1"/>
          </p:cNvPicPr>
          <p:nvPr>
            <p:ph idx="1"/>
          </p:nvPr>
        </p:nvPicPr>
        <p:blipFill>
          <a:blip r:embed="rId4"/>
          <a:stretch>
            <a:fillRect/>
          </a:stretch>
        </p:blipFill>
        <p:spPr>
          <a:xfrm>
            <a:off x="448965" y="1502815"/>
            <a:ext cx="6261100" cy="1416035"/>
          </a:xfrm>
          <a:prstGeom prst="rect">
            <a:avLst/>
          </a:prstGeom>
        </p:spPr>
      </p:pic>
      <p:sp>
        <p:nvSpPr>
          <p:cNvPr id="6" name="TextBox 5">
            <a:extLst>
              <a:ext uri="{FF2B5EF4-FFF2-40B4-BE49-F238E27FC236}">
                <a16:creationId xmlns:a16="http://schemas.microsoft.com/office/drawing/2014/main" id="{CB3AB44C-3C29-4326-8096-0D8D765C7A60}"/>
              </a:ext>
            </a:extLst>
          </p:cNvPr>
          <p:cNvSpPr txBox="1"/>
          <p:nvPr/>
        </p:nvSpPr>
        <p:spPr>
          <a:xfrm>
            <a:off x="448964" y="3335275"/>
            <a:ext cx="6260905" cy="1477328"/>
          </a:xfrm>
          <a:prstGeom prst="rect">
            <a:avLst/>
          </a:prstGeom>
          <a:noFill/>
        </p:spPr>
        <p:txBody>
          <a:bodyPr wrap="square" rtlCol="0">
            <a:spAutoFit/>
          </a:bodyPr>
          <a:lstStyle/>
          <a:p>
            <a:r>
              <a:rPr lang="en-US" dirty="0"/>
              <a:t>Comparing the p-value of 0.0289 to a confidence level of 0.05, we can conclude that the ABV differs in each region. Using the Bonferroni Multiple Comparison Procedure, we find specifically that the ABV differs in the North Central and Northeastern regions.</a:t>
            </a:r>
          </a:p>
        </p:txBody>
      </p:sp>
    </p:spTree>
    <p:extLst>
      <p:ext uri="{BB962C8B-B14F-4D97-AF65-F5344CB8AC3E}">
        <p14:creationId xmlns:p14="http://schemas.microsoft.com/office/powerpoint/2010/main" val="3129413344"/>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5F23-170F-4FA6-A5F5-CD65A8505D6D}"/>
              </a:ext>
            </a:extLst>
          </p:cNvPr>
          <p:cNvSpPr>
            <a:spLocks noGrp="1"/>
          </p:cNvSpPr>
          <p:nvPr>
            <p:ph type="title"/>
          </p:nvPr>
        </p:nvSpPr>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Analysis of variance for IBU</a:t>
            </a:r>
          </a:p>
        </p:txBody>
      </p:sp>
      <p:pic>
        <p:nvPicPr>
          <p:cNvPr id="7" name="Content Placeholder 6">
            <a:extLst>
              <a:ext uri="{FF2B5EF4-FFF2-40B4-BE49-F238E27FC236}">
                <a16:creationId xmlns:a16="http://schemas.microsoft.com/office/drawing/2014/main" id="{8273EC66-D1AD-4479-B55B-4B01F0A9887C}"/>
              </a:ext>
            </a:extLst>
          </p:cNvPr>
          <p:cNvPicPr>
            <a:picLocks noGrp="1" noChangeAspect="1"/>
          </p:cNvPicPr>
          <p:nvPr>
            <p:ph idx="1"/>
          </p:nvPr>
        </p:nvPicPr>
        <p:blipFill>
          <a:blip r:embed="rId2"/>
          <a:stretch>
            <a:fillRect/>
          </a:stretch>
        </p:blipFill>
        <p:spPr>
          <a:xfrm>
            <a:off x="448770" y="1655520"/>
            <a:ext cx="6261100" cy="1450518"/>
          </a:xfrm>
          <a:prstGeom prst="rect">
            <a:avLst/>
          </a:prstGeom>
        </p:spPr>
      </p:pic>
      <p:sp>
        <p:nvSpPr>
          <p:cNvPr id="6" name="TextBox 5">
            <a:extLst>
              <a:ext uri="{FF2B5EF4-FFF2-40B4-BE49-F238E27FC236}">
                <a16:creationId xmlns:a16="http://schemas.microsoft.com/office/drawing/2014/main" id="{F4B7214E-56E3-4D99-A224-807F4DFE1B4D}"/>
              </a:ext>
            </a:extLst>
          </p:cNvPr>
          <p:cNvSpPr txBox="1"/>
          <p:nvPr/>
        </p:nvSpPr>
        <p:spPr>
          <a:xfrm>
            <a:off x="448964" y="3335275"/>
            <a:ext cx="6260905" cy="1200329"/>
          </a:xfrm>
          <a:prstGeom prst="rect">
            <a:avLst/>
          </a:prstGeom>
          <a:noFill/>
        </p:spPr>
        <p:txBody>
          <a:bodyPr wrap="square" rtlCol="0">
            <a:spAutoFit/>
          </a:bodyPr>
          <a:lstStyle/>
          <a:p>
            <a:r>
              <a:rPr lang="en-US" dirty="0"/>
              <a:t>Comparing the p-value of 0.00317 to a confidence level of 0.05, we can conclude that the IBU differs in each region. Using the Bonferroni Multiple Comparison Procedure, we find specifically that the IBU differs in the West and North Central regions.</a:t>
            </a:r>
          </a:p>
        </p:txBody>
      </p:sp>
    </p:spTree>
    <p:extLst>
      <p:ext uri="{BB962C8B-B14F-4D97-AF65-F5344CB8AC3E}">
        <p14:creationId xmlns:p14="http://schemas.microsoft.com/office/powerpoint/2010/main" val="40411944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5582-CA3A-449F-A327-68402DD6C163}"/>
              </a:ext>
            </a:extLst>
          </p:cNvPr>
          <p:cNvSpPr>
            <a:spLocks noGrp="1"/>
          </p:cNvSpPr>
          <p:nvPr>
            <p:ph type="title"/>
          </p:nvPr>
        </p:nvSpPr>
        <p:spPr/>
        <p:txBody>
          <a:bodyPr vert="horz" lIns="91440" tIns="45720" rIns="91440" bIns="45720" rtlCol="0" anchor="ctr">
            <a:normAutofit fontScale="90000"/>
          </a:bodyPr>
          <a:lstStyle/>
          <a:p>
            <a:r>
              <a:rPr lang="en-US"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2A150C97-F502-4A9A-AFA5-C655164C78DC}"/>
              </a:ext>
            </a:extLst>
          </p:cNvPr>
          <p:cNvSpPr>
            <a:spLocks noGrp="1"/>
          </p:cNvSpPr>
          <p:nvPr>
            <p:ph idx="1"/>
          </p:nvPr>
        </p:nvSpPr>
        <p:spPr>
          <a:xfrm>
            <a:off x="143555" y="1197406"/>
            <a:ext cx="6566315" cy="3358356"/>
          </a:xfrm>
        </p:spPr>
        <p:txBody>
          <a:bodyPr/>
          <a:lstStyle/>
          <a:p>
            <a:r>
              <a:rPr lang="en-US" dirty="0">
                <a:solidFill>
                  <a:schemeClr val="tx1"/>
                </a:solidFill>
              </a:rPr>
              <a:t>Relationship between the International Bitterness Unit (IBU) and Alcohol Content by Volume (ABV)</a:t>
            </a:r>
          </a:p>
          <a:p>
            <a:r>
              <a:rPr lang="en-US" dirty="0">
                <a:solidFill>
                  <a:schemeClr val="tx1"/>
                </a:solidFill>
              </a:rPr>
              <a:t>Boost sales by catering to the preferences  of those who drink Budweiser </a:t>
            </a:r>
          </a:p>
        </p:txBody>
      </p:sp>
    </p:spTree>
    <p:extLst>
      <p:ext uri="{BB962C8B-B14F-4D97-AF65-F5344CB8AC3E}">
        <p14:creationId xmlns:p14="http://schemas.microsoft.com/office/powerpoint/2010/main" val="37259328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b="1" dirty="0">
                <a:latin typeface="Arial" panose="020B0604020202020204" pitchFamily="34" charset="0"/>
                <a:cs typeface="Arial" panose="020B0604020202020204" pitchFamily="34" charset="0"/>
              </a:rPr>
              <a:t>Agenda</a:t>
            </a:r>
          </a:p>
        </p:txBody>
      </p:sp>
      <p:sp>
        <p:nvSpPr>
          <p:cNvPr id="5" name="Content Placeholder 4"/>
          <p:cNvSpPr>
            <a:spLocks noGrp="1"/>
          </p:cNvSpPr>
          <p:nvPr>
            <p:ph idx="1"/>
          </p:nvPr>
        </p:nvSpPr>
        <p:spPr/>
        <p:txBody>
          <a:bodyPr/>
          <a:lstStyle/>
          <a:p>
            <a:r>
              <a:rPr lang="en-US" altLang="en-US" b="1" dirty="0">
                <a:solidFill>
                  <a:schemeClr val="tx1"/>
                </a:solidFill>
                <a:latin typeface="Arial" panose="020B0604020202020204" pitchFamily="34" charset="0"/>
                <a:cs typeface="Arial" panose="020B0604020202020204" pitchFamily="34" charset="0"/>
              </a:rPr>
              <a:t>Introduction</a:t>
            </a:r>
          </a:p>
          <a:p>
            <a:r>
              <a:rPr lang="en-US" altLang="en-US" b="1" dirty="0">
                <a:solidFill>
                  <a:schemeClr val="tx1"/>
                </a:solidFill>
                <a:latin typeface="Arial" panose="020B0604020202020204" pitchFamily="34" charset="0"/>
                <a:cs typeface="Arial" panose="020B0604020202020204" pitchFamily="34" charset="0"/>
              </a:rPr>
              <a:t>Data Description</a:t>
            </a:r>
          </a:p>
          <a:p>
            <a:r>
              <a:rPr lang="en-US" altLang="en-US" b="1" dirty="0">
                <a:solidFill>
                  <a:schemeClr val="tx1"/>
                </a:solidFill>
                <a:latin typeface="Arial" panose="020B0604020202020204" pitchFamily="34" charset="0"/>
                <a:cs typeface="Arial" panose="020B0604020202020204" pitchFamily="34" charset="0"/>
              </a:rPr>
              <a:t>EDA</a:t>
            </a:r>
          </a:p>
          <a:p>
            <a:r>
              <a:rPr lang="en-US" altLang="en-US" b="1" dirty="0">
                <a:solidFill>
                  <a:schemeClr val="tx1"/>
                </a:solidFill>
                <a:latin typeface="Arial" panose="020B0604020202020204" pitchFamily="34" charset="0"/>
                <a:cs typeface="Arial" panose="020B0604020202020204" pitchFamily="34" charset="0"/>
              </a:rPr>
              <a:t>Conclusion</a:t>
            </a:r>
          </a:p>
          <a:p>
            <a:r>
              <a:rPr lang="en-US" altLang="en-US" b="1" dirty="0">
                <a:solidFill>
                  <a:schemeClr val="tx1"/>
                </a:solidFill>
                <a:latin typeface="Arial" panose="020B0604020202020204" pitchFamily="34" charset="0"/>
                <a:cs typeface="Arial" panose="020B0604020202020204" pitchFamily="34" charset="0"/>
              </a:rPr>
              <a:t>Q&amp;A </a:t>
            </a:r>
          </a:p>
        </p:txBody>
      </p:sp>
    </p:spTree>
    <p:extLst>
      <p:ext uri="{BB962C8B-B14F-4D97-AF65-F5344CB8AC3E}">
        <p14:creationId xmlns:p14="http://schemas.microsoft.com/office/powerpoint/2010/main" val="11016338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EE446A-D233-4A4A-AC70-DB512911F789}"/>
              </a:ext>
            </a:extLst>
          </p:cNvPr>
          <p:cNvSpPr/>
          <p:nvPr/>
        </p:nvSpPr>
        <p:spPr>
          <a:xfrm>
            <a:off x="1976015" y="1848475"/>
            <a:ext cx="2438489" cy="1446550"/>
          </a:xfrm>
          <a:prstGeom prst="rect">
            <a:avLst/>
          </a:prstGeom>
          <a:noFill/>
        </p:spPr>
        <p:txBody>
          <a:bodyPr wrap="none" lIns="91440" tIns="45720" rIns="91440" bIns="45720">
            <a:spAutoFit/>
          </a:bodyPr>
          <a:lstStyle/>
          <a:p>
            <a:pPr algn="ctr"/>
            <a:r>
              <a:rPr lang="en-US"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Q&amp;A</a:t>
            </a:r>
          </a:p>
        </p:txBody>
      </p:sp>
    </p:spTree>
    <p:extLst>
      <p:ext uri="{BB962C8B-B14F-4D97-AF65-F5344CB8AC3E}">
        <p14:creationId xmlns:p14="http://schemas.microsoft.com/office/powerpoint/2010/main" val="24728712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B42C-0E99-4134-B522-015DA7D9460B}"/>
              </a:ext>
            </a:extLst>
          </p:cNvPr>
          <p:cNvSpPr>
            <a:spLocks noGrp="1"/>
          </p:cNvSpPr>
          <p:nvPr>
            <p:ph type="title"/>
          </p:nvPr>
        </p:nvSpPr>
        <p:spPr/>
        <p:txBody>
          <a:bodyPr vert="horz" lIns="91440" tIns="45720" rIns="91440" bIns="45720" rtlCol="0" anchor="ctr">
            <a:normAutofit fontScale="90000"/>
          </a:bodyPr>
          <a:lstStyle/>
          <a:p>
            <a:pPr algn="ctr"/>
            <a:r>
              <a:rPr lang="en-US" altLang="en-US" b="1" dirty="0">
                <a:latin typeface="Arial" panose="020B0604020202020204" pitchFamily="34" charset="0"/>
                <a:cs typeface="Arial" panose="020B0604020202020204" pitchFamily="34" charset="0"/>
              </a:rPr>
              <a:t>Introduction</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7BAD51-9178-4123-8957-22DA3FC75C3C}"/>
              </a:ext>
            </a:extLst>
          </p:cNvPr>
          <p:cNvSpPr>
            <a:spLocks noGrp="1"/>
          </p:cNvSpPr>
          <p:nvPr>
            <p:ph idx="1"/>
          </p:nvPr>
        </p:nvSpPr>
        <p:spPr/>
        <p:txBody>
          <a:bodyPr vert="horz" lIns="91440" tIns="45720" rIns="91440" bIns="45720" rtlCol="0">
            <a:normAutofit/>
          </a:bodyPr>
          <a:lstStyle/>
          <a:p>
            <a:r>
              <a:rPr lang="en-US" b="1" dirty="0">
                <a:solidFill>
                  <a:schemeClr val="tx1"/>
                </a:solidFill>
                <a:latin typeface="Arial" panose="020B0604020202020204" pitchFamily="34" charset="0"/>
                <a:cs typeface="Arial" panose="020B0604020202020204" pitchFamily="34" charset="0"/>
              </a:rPr>
              <a:t>Explanatory Data Analysis of Beer data</a:t>
            </a:r>
          </a:p>
          <a:p>
            <a:r>
              <a:rPr lang="en-US" b="1" dirty="0">
                <a:solidFill>
                  <a:schemeClr val="tx1"/>
                </a:solidFill>
                <a:latin typeface="Arial" panose="020B0604020202020204" pitchFamily="34" charset="0"/>
                <a:cs typeface="Arial" panose="020B0604020202020204" pitchFamily="34" charset="0"/>
              </a:rPr>
              <a:t>Regression Model</a:t>
            </a:r>
          </a:p>
          <a:p>
            <a:r>
              <a:rPr lang="en-US" b="1" dirty="0">
                <a:solidFill>
                  <a:schemeClr val="tx1"/>
                </a:solidFill>
                <a:latin typeface="Arial" panose="020B0604020202020204" pitchFamily="34" charset="0"/>
                <a:cs typeface="Arial" panose="020B0604020202020204" pitchFamily="34" charset="0"/>
              </a:rPr>
              <a:t>Analysis of Variance by Region</a:t>
            </a: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12521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5C98-B9BD-4436-9B2F-989E6E8E78E8}"/>
              </a:ext>
            </a:extLst>
          </p:cNvPr>
          <p:cNvSpPr>
            <a:spLocks noGrp="1"/>
          </p:cNvSpPr>
          <p:nvPr>
            <p:ph type="title"/>
          </p:nvPr>
        </p:nvSpPr>
        <p:spPr/>
        <p:txBody>
          <a:bodyPr vert="horz" lIns="91440" tIns="45720" rIns="91440" bIns="45720" rtlCol="0" anchor="ctr">
            <a:normAutofit fontScale="90000"/>
          </a:bodyPr>
          <a:lstStyle/>
          <a:p>
            <a:pPr algn="ctr"/>
            <a:r>
              <a:rPr lang="en-US" altLang="en-US" b="1" dirty="0">
                <a:latin typeface="Arial" panose="020B0604020202020204" pitchFamily="34" charset="0"/>
                <a:cs typeface="Arial" panose="020B0604020202020204" pitchFamily="34" charset="0"/>
              </a:rPr>
              <a:t>Data Description</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FED845F-3C5D-4F3E-BBB3-FB060D8AF294}"/>
              </a:ext>
            </a:extLst>
          </p:cNvPr>
          <p:cNvSpPr>
            <a:spLocks noGrp="1"/>
          </p:cNvSpPr>
          <p:nvPr>
            <p:ph idx="1"/>
          </p:nvPr>
        </p:nvSpPr>
        <p:spPr>
          <a:xfrm>
            <a:off x="448965" y="1197406"/>
            <a:ext cx="6719020" cy="3358356"/>
          </a:xfrm>
        </p:spPr>
        <p:txBody>
          <a:bodyPr vert="horz" lIns="91440" tIns="45720" rIns="91440" bIns="45720" rtlCol="0">
            <a:normAutofit/>
          </a:bodyPr>
          <a:lstStyle/>
          <a:p>
            <a:r>
              <a:rPr lang="en-US" b="1" dirty="0">
                <a:solidFill>
                  <a:schemeClr val="tx1"/>
                </a:solidFill>
                <a:latin typeface="Arial" panose="020B0604020202020204" pitchFamily="34" charset="0"/>
                <a:cs typeface="Arial" panose="020B0604020202020204" pitchFamily="34" charset="0"/>
              </a:rPr>
              <a:t>Two data sets are available</a:t>
            </a:r>
          </a:p>
          <a:p>
            <a:pPr lvl="1"/>
            <a:r>
              <a:rPr lang="en-US" dirty="0">
                <a:solidFill>
                  <a:schemeClr val="tx1"/>
                </a:solidFill>
                <a:latin typeface="Arial" panose="020B0604020202020204" pitchFamily="34" charset="0"/>
                <a:cs typeface="Arial" panose="020B0604020202020204" pitchFamily="34" charset="0"/>
              </a:rPr>
              <a:t>Beers.csv</a:t>
            </a:r>
          </a:p>
          <a:p>
            <a:pPr lvl="2"/>
            <a:r>
              <a:rPr lang="en-US" dirty="0">
                <a:solidFill>
                  <a:schemeClr val="tx1"/>
                </a:solidFill>
                <a:latin typeface="Arial" panose="020B0604020202020204" pitchFamily="34" charset="0"/>
                <a:cs typeface="Arial" panose="020B0604020202020204" pitchFamily="34" charset="0"/>
              </a:rPr>
              <a:t>contains 2410 US craft beers </a:t>
            </a:r>
          </a:p>
          <a:p>
            <a:pPr lvl="1"/>
            <a:r>
              <a:rPr lang="en-US" dirty="0">
                <a:solidFill>
                  <a:schemeClr val="tx1"/>
                </a:solidFill>
                <a:latin typeface="Arial" panose="020B0604020202020204" pitchFamily="34" charset="0"/>
                <a:cs typeface="Arial" panose="020B0604020202020204" pitchFamily="34" charset="0"/>
              </a:rPr>
              <a:t>Breweries.csv</a:t>
            </a:r>
          </a:p>
          <a:p>
            <a:pPr lvl="2"/>
            <a:r>
              <a:rPr lang="en-US" dirty="0">
                <a:solidFill>
                  <a:schemeClr val="tx1"/>
                </a:solidFill>
                <a:latin typeface="Arial" panose="020B0604020202020204" pitchFamily="34" charset="0"/>
                <a:cs typeface="Arial" panose="020B0604020202020204" pitchFamily="34" charset="0"/>
              </a:rPr>
              <a:t>contains 558 US breweries</a:t>
            </a:r>
          </a:p>
        </p:txBody>
      </p:sp>
    </p:spTree>
    <p:extLst>
      <p:ext uri="{BB962C8B-B14F-4D97-AF65-F5344CB8AC3E}">
        <p14:creationId xmlns:p14="http://schemas.microsoft.com/office/powerpoint/2010/main" val="5641037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F566-0545-402D-B707-37D7658FAA65}"/>
              </a:ext>
            </a:extLst>
          </p:cNvPr>
          <p:cNvSpPr>
            <a:spLocks noGrp="1"/>
          </p:cNvSpPr>
          <p:nvPr>
            <p:ph type="title"/>
          </p:nvPr>
        </p:nvSpPr>
        <p:spPr>
          <a:xfrm>
            <a:off x="296260" y="433880"/>
            <a:ext cx="6260905" cy="572644"/>
          </a:xfrm>
        </p:spPr>
        <p:txBody>
          <a:bodyPr vert="horz" lIns="91440" tIns="45720" rIns="91440" bIns="45720" rtlCol="0" anchor="ctr">
            <a:normAutofit fontScale="90000"/>
          </a:bodyPr>
          <a:lstStyle/>
          <a:p>
            <a:pPr algn="ctr"/>
            <a:r>
              <a:rPr lang="en-US" altLang="en-US" b="1" dirty="0">
                <a:latin typeface="Arial" panose="020B0604020202020204" pitchFamily="34" charset="0"/>
                <a:cs typeface="Arial" panose="020B0604020202020204" pitchFamily="34" charset="0"/>
              </a:rPr>
              <a:t>Data Parameters Description</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27F02BA-284E-4D91-91A6-D38455EF40AA}"/>
              </a:ext>
            </a:extLst>
          </p:cNvPr>
          <p:cNvSpPr>
            <a:spLocks noGrp="1"/>
          </p:cNvSpPr>
          <p:nvPr>
            <p:ph idx="1"/>
          </p:nvPr>
        </p:nvSpPr>
        <p:spPr>
          <a:xfrm>
            <a:off x="601670" y="1197405"/>
            <a:ext cx="6108200" cy="3358357"/>
          </a:xfrm>
        </p:spPr>
        <p:txBody>
          <a:bodyPr>
            <a:normAutofit/>
          </a:bodyPr>
          <a:lstStyle/>
          <a:p>
            <a:r>
              <a:rPr lang="en-US" b="1" dirty="0">
                <a:solidFill>
                  <a:schemeClr val="tx1"/>
                </a:solidFill>
                <a:latin typeface="Arial" panose="020B0604020202020204" pitchFamily="34" charset="0"/>
                <a:cs typeface="Arial" panose="020B0604020202020204" pitchFamily="34" charset="0"/>
              </a:rPr>
              <a:t>Beers data set:</a:t>
            </a:r>
            <a:endParaRPr lang="en-US" dirty="0">
              <a:solidFill>
                <a:schemeClr val="tx1"/>
              </a:solidFill>
              <a:latin typeface="Arial" panose="020B0604020202020204" pitchFamily="34" charset="0"/>
              <a:cs typeface="Arial" panose="020B0604020202020204" pitchFamily="34" charset="0"/>
            </a:endParaRPr>
          </a:p>
          <a:p>
            <a:pPr lvl="1"/>
            <a:r>
              <a:rPr lang="en-US" sz="1800" dirty="0">
                <a:solidFill>
                  <a:schemeClr val="tx1"/>
                </a:solidFill>
                <a:latin typeface="Arial" panose="020B0604020202020204" pitchFamily="34" charset="0"/>
                <a:cs typeface="Arial" panose="020B0604020202020204" pitchFamily="34" charset="0"/>
              </a:rPr>
              <a:t>Name: Name of the beer.</a:t>
            </a:r>
          </a:p>
          <a:p>
            <a:pPr lvl="1"/>
            <a:r>
              <a:rPr lang="en-US" sz="1800" dirty="0" err="1">
                <a:solidFill>
                  <a:schemeClr val="tx1"/>
                </a:solidFill>
                <a:latin typeface="Arial" panose="020B0604020202020204" pitchFamily="34" charset="0"/>
                <a:cs typeface="Arial" panose="020B0604020202020204" pitchFamily="34" charset="0"/>
              </a:rPr>
              <a:t>Beer_ID</a:t>
            </a:r>
            <a:r>
              <a:rPr lang="en-US" sz="1800" dirty="0">
                <a:solidFill>
                  <a:schemeClr val="tx1"/>
                </a:solidFill>
                <a:latin typeface="Arial" panose="020B0604020202020204" pitchFamily="34" charset="0"/>
                <a:cs typeface="Arial" panose="020B0604020202020204" pitchFamily="34" charset="0"/>
              </a:rPr>
              <a:t>: Unique identifier of the beer</a:t>
            </a:r>
          </a:p>
          <a:p>
            <a:pPr lvl="1"/>
            <a:r>
              <a:rPr lang="en-US" sz="1800" dirty="0">
                <a:solidFill>
                  <a:schemeClr val="tx1"/>
                </a:solidFill>
                <a:latin typeface="Arial" panose="020B0604020202020204" pitchFamily="34" charset="0"/>
                <a:cs typeface="Arial" panose="020B0604020202020204" pitchFamily="34" charset="0"/>
              </a:rPr>
              <a:t>ABV: Alcohol by volume of the beer</a:t>
            </a:r>
          </a:p>
          <a:p>
            <a:pPr lvl="1"/>
            <a:r>
              <a:rPr lang="en-US" sz="1800" dirty="0">
                <a:solidFill>
                  <a:schemeClr val="tx1"/>
                </a:solidFill>
                <a:latin typeface="Arial" panose="020B0604020202020204" pitchFamily="34" charset="0"/>
                <a:cs typeface="Arial" panose="020B0604020202020204" pitchFamily="34" charset="0"/>
              </a:rPr>
              <a:t>IBU: International Bitterness Units of the beer</a:t>
            </a:r>
          </a:p>
          <a:p>
            <a:pPr lvl="1"/>
            <a:r>
              <a:rPr lang="en-US" sz="1800" dirty="0" err="1">
                <a:solidFill>
                  <a:schemeClr val="tx1"/>
                </a:solidFill>
                <a:latin typeface="Arial" panose="020B0604020202020204" pitchFamily="34" charset="0"/>
                <a:cs typeface="Arial" panose="020B0604020202020204" pitchFamily="34" charset="0"/>
              </a:rPr>
              <a:t>Brewery_ID</a:t>
            </a:r>
            <a:r>
              <a:rPr lang="en-US" sz="1800" dirty="0">
                <a:solidFill>
                  <a:schemeClr val="tx1"/>
                </a:solidFill>
                <a:latin typeface="Arial" panose="020B0604020202020204" pitchFamily="34" charset="0"/>
                <a:cs typeface="Arial" panose="020B0604020202020204" pitchFamily="34" charset="0"/>
              </a:rPr>
              <a:t>: Brewery id associated with the beer</a:t>
            </a:r>
          </a:p>
          <a:p>
            <a:pPr lvl="1"/>
            <a:r>
              <a:rPr lang="en-US" sz="1800" dirty="0">
                <a:solidFill>
                  <a:schemeClr val="tx1"/>
                </a:solidFill>
                <a:latin typeface="Arial" panose="020B0604020202020204" pitchFamily="34" charset="0"/>
                <a:cs typeface="Arial" panose="020B0604020202020204" pitchFamily="34" charset="0"/>
              </a:rPr>
              <a:t>Style: Style of the beer</a:t>
            </a:r>
          </a:p>
          <a:p>
            <a:pPr lvl="1"/>
            <a:r>
              <a:rPr lang="en-US" sz="1800" dirty="0">
                <a:solidFill>
                  <a:schemeClr val="tx1"/>
                </a:solidFill>
                <a:latin typeface="Arial" panose="020B0604020202020204" pitchFamily="34" charset="0"/>
                <a:cs typeface="Arial" panose="020B0604020202020204" pitchFamily="34" charset="0"/>
              </a:rPr>
              <a:t>Ounces: Ounces of beer</a:t>
            </a: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6124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01D2-5087-4884-BD61-895906003252}"/>
              </a:ext>
            </a:extLst>
          </p:cNvPr>
          <p:cNvSpPr>
            <a:spLocks noGrp="1"/>
          </p:cNvSpPr>
          <p:nvPr>
            <p:ph type="title"/>
          </p:nvPr>
        </p:nvSpPr>
        <p:spPr/>
        <p:txBody>
          <a:bodyPr>
            <a:normAutofit fontScale="90000"/>
          </a:bodyPr>
          <a:lstStyle/>
          <a:p>
            <a:pPr algn="ctr"/>
            <a:r>
              <a:rPr lang="en-US" altLang="en-US" b="1" dirty="0">
                <a:latin typeface="Arial" panose="020B0604020202020204" pitchFamily="34" charset="0"/>
                <a:cs typeface="Arial" panose="020B0604020202020204" pitchFamily="34" charset="0"/>
              </a:rPr>
              <a:t>Data Parameters Description</a:t>
            </a:r>
            <a:endParaRPr lang="en-US" dirty="0"/>
          </a:p>
        </p:txBody>
      </p:sp>
      <p:sp>
        <p:nvSpPr>
          <p:cNvPr id="3" name="Content Placeholder 2">
            <a:extLst>
              <a:ext uri="{FF2B5EF4-FFF2-40B4-BE49-F238E27FC236}">
                <a16:creationId xmlns:a16="http://schemas.microsoft.com/office/drawing/2014/main" id="{29005E82-13C4-4C44-9A7B-92C0475605B4}"/>
              </a:ext>
            </a:extLst>
          </p:cNvPr>
          <p:cNvSpPr>
            <a:spLocks noGrp="1"/>
          </p:cNvSpPr>
          <p:nvPr>
            <p:ph idx="1"/>
          </p:nvPr>
        </p:nvSpPr>
        <p:spPr>
          <a:xfrm>
            <a:off x="0" y="1197405"/>
            <a:ext cx="7015279" cy="3359510"/>
          </a:xfrm>
        </p:spPr>
        <p:txBody>
          <a:bodyPr>
            <a:normAutofit/>
          </a:bodyPr>
          <a:lstStyle/>
          <a:p>
            <a:r>
              <a:rPr lang="en-US" b="1" dirty="0">
                <a:solidFill>
                  <a:schemeClr val="tx1"/>
                </a:solidFill>
                <a:latin typeface="Arial" panose="020B0604020202020204" pitchFamily="34" charset="0"/>
                <a:cs typeface="Arial" panose="020B0604020202020204" pitchFamily="34" charset="0"/>
              </a:rPr>
              <a:t>Breweries Data Set:</a:t>
            </a:r>
            <a:endParaRPr lang="en-US" dirty="0">
              <a:solidFill>
                <a:schemeClr val="tx1"/>
              </a:solidFill>
              <a:latin typeface="Arial" panose="020B0604020202020204" pitchFamily="34" charset="0"/>
              <a:cs typeface="Arial" panose="020B0604020202020204" pitchFamily="34" charset="0"/>
            </a:endParaRPr>
          </a:p>
          <a:p>
            <a:pPr lvl="1"/>
            <a:r>
              <a:rPr lang="en-US" sz="2200" dirty="0" err="1">
                <a:solidFill>
                  <a:schemeClr val="tx1"/>
                </a:solidFill>
                <a:latin typeface="Arial" panose="020B0604020202020204" pitchFamily="34" charset="0"/>
                <a:cs typeface="Arial" panose="020B0604020202020204" pitchFamily="34" charset="0"/>
              </a:rPr>
              <a:t>Brew_ID</a:t>
            </a:r>
            <a:r>
              <a:rPr lang="en-US" sz="2200" dirty="0">
                <a:solidFill>
                  <a:schemeClr val="tx1"/>
                </a:solidFill>
                <a:latin typeface="Arial" panose="020B0604020202020204" pitchFamily="34" charset="0"/>
                <a:cs typeface="Arial" panose="020B0604020202020204" pitchFamily="34" charset="0"/>
              </a:rPr>
              <a:t>: Unique identifier of the brewery</a:t>
            </a:r>
          </a:p>
          <a:p>
            <a:pPr lvl="1"/>
            <a:r>
              <a:rPr lang="en-US" sz="2200" dirty="0">
                <a:solidFill>
                  <a:schemeClr val="tx1"/>
                </a:solidFill>
                <a:latin typeface="Arial" panose="020B0604020202020204" pitchFamily="34" charset="0"/>
                <a:cs typeface="Arial" panose="020B0604020202020204" pitchFamily="34" charset="0"/>
              </a:rPr>
              <a:t>Name: Name of the brewery</a:t>
            </a:r>
          </a:p>
          <a:p>
            <a:pPr lvl="1"/>
            <a:r>
              <a:rPr lang="en-US" sz="2200" dirty="0">
                <a:solidFill>
                  <a:schemeClr val="tx1"/>
                </a:solidFill>
                <a:latin typeface="Arial" panose="020B0604020202020204" pitchFamily="34" charset="0"/>
                <a:cs typeface="Arial" panose="020B0604020202020204" pitchFamily="34" charset="0"/>
              </a:rPr>
              <a:t>City: City where the brewery is located</a:t>
            </a:r>
          </a:p>
          <a:p>
            <a:pPr lvl="1"/>
            <a:r>
              <a:rPr lang="en-US" sz="2200" dirty="0">
                <a:solidFill>
                  <a:schemeClr val="tx1"/>
                </a:solidFill>
                <a:latin typeface="Arial" panose="020B0604020202020204" pitchFamily="34" charset="0"/>
                <a:cs typeface="Arial" panose="020B0604020202020204" pitchFamily="34" charset="0"/>
              </a:rPr>
              <a:t>State: U.S. State where the brewery is located</a:t>
            </a:r>
          </a:p>
        </p:txBody>
      </p:sp>
    </p:spTree>
    <p:extLst>
      <p:ext uri="{BB962C8B-B14F-4D97-AF65-F5344CB8AC3E}">
        <p14:creationId xmlns:p14="http://schemas.microsoft.com/office/powerpoint/2010/main" val="35871479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22DF-13CE-4539-8801-31971A151AE9}"/>
              </a:ext>
            </a:extLst>
          </p:cNvPr>
          <p:cNvSpPr>
            <a:spLocks noGrp="1"/>
          </p:cNvSpPr>
          <p:nvPr>
            <p:ph type="title"/>
          </p:nvPr>
        </p:nvSpPr>
        <p:spPr/>
        <p:txBody>
          <a:bodyPr vert="horz" lIns="91440" tIns="45720" rIns="91440" bIns="45720" rtlCol="0" anchor="ctr">
            <a:normAutofit fontScale="90000"/>
          </a:bodyPr>
          <a:lstStyle/>
          <a:p>
            <a:pPr algn="ctr"/>
            <a:r>
              <a:rPr lang="en-US" b="1" dirty="0">
                <a:latin typeface="Arial" panose="020B0604020202020204" pitchFamily="34" charset="0"/>
                <a:cs typeface="Arial" panose="020B0604020202020204" pitchFamily="34" charset="0"/>
              </a:rPr>
              <a:t>Explanatory Data Analysis</a:t>
            </a:r>
          </a:p>
        </p:txBody>
      </p:sp>
      <p:sp>
        <p:nvSpPr>
          <p:cNvPr id="3" name="Content Placeholder 2">
            <a:extLst>
              <a:ext uri="{FF2B5EF4-FFF2-40B4-BE49-F238E27FC236}">
                <a16:creationId xmlns:a16="http://schemas.microsoft.com/office/drawing/2014/main" id="{95B0A960-93B4-4EA3-BB24-8422ECEDD006}"/>
              </a:ext>
            </a:extLst>
          </p:cNvPr>
          <p:cNvSpPr>
            <a:spLocks noGrp="1"/>
          </p:cNvSpPr>
          <p:nvPr>
            <p:ph idx="1"/>
          </p:nvPr>
        </p:nvSpPr>
        <p:spPr>
          <a:xfrm>
            <a:off x="296260" y="1197405"/>
            <a:ext cx="6260905" cy="3358356"/>
          </a:xfrm>
        </p:spPr>
        <p:txBody>
          <a:bodyPr/>
          <a:lstStyle/>
          <a:p>
            <a:r>
              <a:rPr lang="en-US" b="1" dirty="0">
                <a:solidFill>
                  <a:schemeClr val="tx1"/>
                </a:solidFill>
                <a:latin typeface="Arial" panose="020B0604020202020204" pitchFamily="34" charset="0"/>
                <a:cs typeface="Arial" panose="020B0604020202020204" pitchFamily="34" charset="0"/>
              </a:rPr>
              <a:t>Number of breweries in each state</a:t>
            </a: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a:p>
            <a:endParaRPr lang="en-US" b="1" dirty="0">
              <a:solidFill>
                <a:schemeClr val="tx1"/>
              </a:solidFill>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8798D8F3-FB1D-45E5-A312-C07AAD2CD23E}"/>
              </a:ext>
            </a:extLst>
          </p:cNvPr>
          <p:cNvGraphicFramePr>
            <a:graphicFrameLocks noGrp="1"/>
          </p:cNvGraphicFramePr>
          <p:nvPr>
            <p:extLst>
              <p:ext uri="{D42A27DB-BD31-4B8C-83A1-F6EECF244321}">
                <p14:modId xmlns:p14="http://schemas.microsoft.com/office/powerpoint/2010/main" val="349908065"/>
              </p:ext>
            </p:extLst>
          </p:nvPr>
        </p:nvGraphicFramePr>
        <p:xfrm>
          <a:off x="601670" y="2113635"/>
          <a:ext cx="5191968" cy="2137870"/>
        </p:xfrm>
        <a:graphic>
          <a:graphicData uri="http://schemas.openxmlformats.org/drawingml/2006/table">
            <a:tbl>
              <a:tblPr>
                <a:tableStyleId>{7DF18680-E054-41AD-8BC1-D1AEF772440D}</a:tableStyleId>
              </a:tblPr>
              <a:tblGrid>
                <a:gridCol w="461509">
                  <a:extLst>
                    <a:ext uri="{9D8B030D-6E8A-4147-A177-3AD203B41FA5}">
                      <a16:colId xmlns:a16="http://schemas.microsoft.com/office/drawing/2014/main" val="2790796019"/>
                    </a:ext>
                  </a:extLst>
                </a:gridCol>
                <a:gridCol w="428543">
                  <a:extLst>
                    <a:ext uri="{9D8B030D-6E8A-4147-A177-3AD203B41FA5}">
                      <a16:colId xmlns:a16="http://schemas.microsoft.com/office/drawing/2014/main" val="568579128"/>
                    </a:ext>
                  </a:extLst>
                </a:gridCol>
                <a:gridCol w="445026">
                  <a:extLst>
                    <a:ext uri="{9D8B030D-6E8A-4147-A177-3AD203B41FA5}">
                      <a16:colId xmlns:a16="http://schemas.microsoft.com/office/drawing/2014/main" val="1570144922"/>
                    </a:ext>
                  </a:extLst>
                </a:gridCol>
                <a:gridCol w="428543">
                  <a:extLst>
                    <a:ext uri="{9D8B030D-6E8A-4147-A177-3AD203B41FA5}">
                      <a16:colId xmlns:a16="http://schemas.microsoft.com/office/drawing/2014/main" val="3854237665"/>
                    </a:ext>
                  </a:extLst>
                </a:gridCol>
                <a:gridCol w="445026">
                  <a:extLst>
                    <a:ext uri="{9D8B030D-6E8A-4147-A177-3AD203B41FA5}">
                      <a16:colId xmlns:a16="http://schemas.microsoft.com/office/drawing/2014/main" val="3719671201"/>
                    </a:ext>
                  </a:extLst>
                </a:gridCol>
                <a:gridCol w="445026">
                  <a:extLst>
                    <a:ext uri="{9D8B030D-6E8A-4147-A177-3AD203B41FA5}">
                      <a16:colId xmlns:a16="http://schemas.microsoft.com/office/drawing/2014/main" val="1312210442"/>
                    </a:ext>
                  </a:extLst>
                </a:gridCol>
                <a:gridCol w="412061">
                  <a:extLst>
                    <a:ext uri="{9D8B030D-6E8A-4147-A177-3AD203B41FA5}">
                      <a16:colId xmlns:a16="http://schemas.microsoft.com/office/drawing/2014/main" val="388574899"/>
                    </a:ext>
                  </a:extLst>
                </a:gridCol>
                <a:gridCol w="445026">
                  <a:extLst>
                    <a:ext uri="{9D8B030D-6E8A-4147-A177-3AD203B41FA5}">
                      <a16:colId xmlns:a16="http://schemas.microsoft.com/office/drawing/2014/main" val="2566055411"/>
                    </a:ext>
                  </a:extLst>
                </a:gridCol>
                <a:gridCol w="428543">
                  <a:extLst>
                    <a:ext uri="{9D8B030D-6E8A-4147-A177-3AD203B41FA5}">
                      <a16:colId xmlns:a16="http://schemas.microsoft.com/office/drawing/2014/main" val="92075364"/>
                    </a:ext>
                  </a:extLst>
                </a:gridCol>
                <a:gridCol w="395578">
                  <a:extLst>
                    <a:ext uri="{9D8B030D-6E8A-4147-A177-3AD203B41FA5}">
                      <a16:colId xmlns:a16="http://schemas.microsoft.com/office/drawing/2014/main" val="4291907421"/>
                    </a:ext>
                  </a:extLst>
                </a:gridCol>
                <a:gridCol w="461509">
                  <a:extLst>
                    <a:ext uri="{9D8B030D-6E8A-4147-A177-3AD203B41FA5}">
                      <a16:colId xmlns:a16="http://schemas.microsoft.com/office/drawing/2014/main" val="2403162193"/>
                    </a:ext>
                  </a:extLst>
                </a:gridCol>
                <a:gridCol w="395578">
                  <a:extLst>
                    <a:ext uri="{9D8B030D-6E8A-4147-A177-3AD203B41FA5}">
                      <a16:colId xmlns:a16="http://schemas.microsoft.com/office/drawing/2014/main" val="1435627618"/>
                    </a:ext>
                  </a:extLst>
                </a:gridCol>
              </a:tblGrid>
              <a:tr h="213787">
                <a:tc>
                  <a:txBody>
                    <a:bodyPr/>
                    <a:lstStyle/>
                    <a:p>
                      <a:pPr algn="ctr" fontAlgn="b"/>
                      <a:r>
                        <a:rPr lang="en-US" sz="1000" u="none" strike="noStrike" dirty="0">
                          <a:effectLst/>
                        </a:rPr>
                        <a:t>AK</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AL</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AR</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AZ</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CA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CO</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CT</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DC</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DE</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FL</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GA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HI</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749178713"/>
                  </a:ext>
                </a:extLst>
              </a:tr>
              <a:tr h="213787">
                <a:tc>
                  <a:txBody>
                    <a:bodyPr/>
                    <a:lstStyle/>
                    <a:p>
                      <a:pPr algn="ctr" fontAlgn="ctr"/>
                      <a:r>
                        <a:rPr lang="en-US" sz="1000" u="none" strike="noStrike">
                          <a:effectLst/>
                        </a:rPr>
                        <a:t>7</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39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47</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8</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7</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4223265847"/>
                  </a:ext>
                </a:extLst>
              </a:tr>
              <a:tr h="213787">
                <a:tc>
                  <a:txBody>
                    <a:bodyPr/>
                    <a:lstStyle/>
                    <a:p>
                      <a:pPr algn="ctr" fontAlgn="b"/>
                      <a:r>
                        <a:rPr lang="en-US" sz="1000" u="none" strike="noStrike">
                          <a:effectLst/>
                        </a:rPr>
                        <a:t>IA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ID</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IL</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IN</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KS</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KY</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LA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MD</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ME</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MI</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MN</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4279814043"/>
                  </a:ext>
                </a:extLst>
              </a:tr>
              <a:tr h="213787">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18</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22</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23</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7</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32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12</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872016988"/>
                  </a:ext>
                </a:extLst>
              </a:tr>
              <a:tr h="213787">
                <a:tc>
                  <a:txBody>
                    <a:bodyPr/>
                    <a:lstStyle/>
                    <a:p>
                      <a:pPr algn="ctr" fontAlgn="b"/>
                      <a:r>
                        <a:rPr lang="en-US" sz="1000" u="none" strike="noStrike">
                          <a:effectLst/>
                        </a:rPr>
                        <a:t>MO</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a:effectLst/>
                        </a:rPr>
                        <a:t>MS</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MT</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NC</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ND</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NE</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NH</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NJ</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NM</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NV</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NY</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OH</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2648278300"/>
                  </a:ext>
                </a:extLst>
              </a:tr>
              <a:tr h="213787">
                <a:tc>
                  <a:txBody>
                    <a:bodyPr/>
                    <a:lstStyle/>
                    <a:p>
                      <a:pPr algn="ctr" fontAlgn="b"/>
                      <a:r>
                        <a:rPr lang="en-US" sz="1000" u="none" strike="noStrike">
                          <a:effectLst/>
                        </a:rPr>
                        <a:t>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a:effectLst/>
                        </a:rPr>
                        <a:t>2</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5</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3</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16</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15</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932478320"/>
                  </a:ext>
                </a:extLst>
              </a:tr>
              <a:tr h="213787">
                <a:tc>
                  <a:txBody>
                    <a:bodyPr/>
                    <a:lstStyle/>
                    <a:p>
                      <a:pPr algn="ctr" fontAlgn="ctr"/>
                      <a:r>
                        <a:rPr lang="en-US" sz="1000" u="none" strike="noStrike">
                          <a:effectLst/>
                        </a:rPr>
                        <a:t>OK</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OR</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PA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RI</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SC</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SD</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TN</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TX</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UT</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VA</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VT</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WA</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070090293"/>
                  </a:ext>
                </a:extLst>
              </a:tr>
              <a:tr h="213787">
                <a:tc>
                  <a:txBody>
                    <a:bodyPr/>
                    <a:lstStyle/>
                    <a:p>
                      <a:pPr algn="ctr" fontAlgn="ctr"/>
                      <a:r>
                        <a:rPr lang="en-US" sz="1000" u="none" strike="noStrike">
                          <a:effectLst/>
                        </a:rPr>
                        <a:t>6</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29</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3</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28</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dirty="0">
                          <a:effectLst/>
                        </a:rPr>
                        <a:t>4</a:t>
                      </a:r>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16</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10</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r>
                        <a:rPr lang="en-US" sz="1000" u="none" strike="noStrike">
                          <a:effectLst/>
                        </a:rPr>
                        <a:t>23</a:t>
                      </a:r>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54787165"/>
                  </a:ext>
                </a:extLst>
              </a:tr>
              <a:tr h="213787">
                <a:tc>
                  <a:txBody>
                    <a:bodyPr/>
                    <a:lstStyle/>
                    <a:p>
                      <a:pPr algn="ctr" fontAlgn="ctr"/>
                      <a:r>
                        <a:rPr lang="en-US" sz="1000" u="none" strike="noStrike">
                          <a:effectLst/>
                        </a:rPr>
                        <a:t>WI</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WV</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a:effectLst/>
                        </a:rPr>
                        <a:t> WY </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4143523304"/>
                  </a:ext>
                </a:extLst>
              </a:tr>
              <a:tr h="213787">
                <a:tc>
                  <a:txBody>
                    <a:bodyPr/>
                    <a:lstStyle/>
                    <a:p>
                      <a:pPr algn="ctr" fontAlgn="ctr"/>
                      <a:r>
                        <a:rPr lang="en-US" sz="1000" u="none" strike="noStrike">
                          <a:effectLst/>
                        </a:rPr>
                        <a:t>20</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ctr"/>
                      <a:r>
                        <a:rPr lang="en-US" sz="1000" u="none" strike="noStrike">
                          <a:effectLst/>
                        </a:rPr>
                        <a:t>4</a:t>
                      </a:r>
                      <a:endParaRPr lang="en-US" sz="1000" b="1" i="0" u="none" strike="noStrike">
                        <a:solidFill>
                          <a:srgbClr val="333333"/>
                        </a:solidFill>
                        <a:effectLst/>
                        <a:latin typeface="Arial" panose="020B0604020202020204" pitchFamily="34" charset="0"/>
                      </a:endParaRPr>
                    </a:p>
                  </a:txBody>
                  <a:tcPr marL="3175" marR="3175" marT="3175" marB="0" anchor="ctr"/>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tc>
                  <a:txBody>
                    <a:bodyPr/>
                    <a:lstStyle/>
                    <a:p>
                      <a:pPr algn="ctr" fontAlgn="b"/>
                      <a:endParaRPr lang="en-US" sz="1000" b="1" i="0" u="none" strike="noStrike" dirty="0">
                        <a:solidFill>
                          <a:srgbClr val="000000"/>
                        </a:solidFill>
                        <a:effectLst/>
                        <a:latin typeface="Arial" panose="020B0604020202020204" pitchFamily="34" charset="0"/>
                      </a:endParaRPr>
                    </a:p>
                  </a:txBody>
                  <a:tcPr marL="3175" marR="3175" marT="3175" marB="0" anchor="b"/>
                </a:tc>
                <a:extLst>
                  <a:ext uri="{0D108BD9-81ED-4DB2-BD59-A6C34878D82A}">
                    <a16:rowId xmlns:a16="http://schemas.microsoft.com/office/drawing/2014/main" val="1147032818"/>
                  </a:ext>
                </a:extLst>
              </a:tr>
            </a:tbl>
          </a:graphicData>
        </a:graphic>
      </p:graphicFrame>
    </p:spTree>
    <p:extLst>
      <p:ext uri="{BB962C8B-B14F-4D97-AF65-F5344CB8AC3E}">
        <p14:creationId xmlns:p14="http://schemas.microsoft.com/office/powerpoint/2010/main" val="34704331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2A0A-3F01-4331-B9ED-923604E3EC5F}"/>
              </a:ext>
            </a:extLst>
          </p:cNvPr>
          <p:cNvSpPr>
            <a:spLocks noGrp="1"/>
          </p:cNvSpPr>
          <p:nvPr>
            <p:ph type="title"/>
          </p:nvPr>
        </p:nvSpPr>
        <p:spPr>
          <a:xfrm>
            <a:off x="296260" y="433880"/>
            <a:ext cx="6260905" cy="572644"/>
          </a:xfrm>
        </p:spPr>
        <p:txBody>
          <a:bodyPr vert="horz" lIns="91440" tIns="45720" rIns="91440" bIns="45720" rtlCol="0" anchor="ctr">
            <a:normAutofit fontScale="90000"/>
          </a:bodyPr>
          <a:lstStyle/>
          <a:p>
            <a:pPr algn="ctr"/>
            <a:r>
              <a:rPr lang="en-US" b="1" dirty="0">
                <a:latin typeface="Arial" panose="020B0604020202020204" pitchFamily="34" charset="0"/>
                <a:cs typeface="Arial" panose="020B0604020202020204" pitchFamily="34" charset="0"/>
              </a:rPr>
              <a:t>Merge Two Datasets</a:t>
            </a:r>
          </a:p>
        </p:txBody>
      </p:sp>
      <p:graphicFrame>
        <p:nvGraphicFramePr>
          <p:cNvPr id="4" name="Content Placeholder 3">
            <a:extLst>
              <a:ext uri="{FF2B5EF4-FFF2-40B4-BE49-F238E27FC236}">
                <a16:creationId xmlns:a16="http://schemas.microsoft.com/office/drawing/2014/main" id="{77B69C0E-70B2-46CA-A253-847679D25F2E}"/>
              </a:ext>
            </a:extLst>
          </p:cNvPr>
          <p:cNvGraphicFramePr>
            <a:graphicFrameLocks noGrp="1"/>
          </p:cNvGraphicFramePr>
          <p:nvPr>
            <p:ph idx="1"/>
            <p:extLst>
              <p:ext uri="{D42A27DB-BD31-4B8C-83A1-F6EECF244321}">
                <p14:modId xmlns:p14="http://schemas.microsoft.com/office/powerpoint/2010/main" val="700867175"/>
              </p:ext>
            </p:extLst>
          </p:nvPr>
        </p:nvGraphicFramePr>
        <p:xfrm>
          <a:off x="146951" y="1502815"/>
          <a:ext cx="6589021" cy="2559174"/>
        </p:xfrm>
        <a:graphic>
          <a:graphicData uri="http://schemas.openxmlformats.org/drawingml/2006/table">
            <a:tbl>
              <a:tblPr firstRow="1" bandRow="1">
                <a:tableStyleId>{5C22544A-7EE6-4342-B048-85BDC9FD1C3A}</a:tableStyleId>
              </a:tblPr>
              <a:tblGrid>
                <a:gridCol w="719138">
                  <a:extLst>
                    <a:ext uri="{9D8B030D-6E8A-4147-A177-3AD203B41FA5}">
                      <a16:colId xmlns:a16="http://schemas.microsoft.com/office/drawing/2014/main" val="3166615253"/>
                    </a:ext>
                  </a:extLst>
                </a:gridCol>
                <a:gridCol w="568864">
                  <a:extLst>
                    <a:ext uri="{9D8B030D-6E8A-4147-A177-3AD203B41FA5}">
                      <a16:colId xmlns:a16="http://schemas.microsoft.com/office/drawing/2014/main" val="1845554079"/>
                    </a:ext>
                  </a:extLst>
                </a:gridCol>
                <a:gridCol w="499152">
                  <a:extLst>
                    <a:ext uri="{9D8B030D-6E8A-4147-A177-3AD203B41FA5}">
                      <a16:colId xmlns:a16="http://schemas.microsoft.com/office/drawing/2014/main" val="3857328814"/>
                    </a:ext>
                  </a:extLst>
                </a:gridCol>
                <a:gridCol w="370191">
                  <a:extLst>
                    <a:ext uri="{9D8B030D-6E8A-4147-A177-3AD203B41FA5}">
                      <a16:colId xmlns:a16="http://schemas.microsoft.com/office/drawing/2014/main" val="2872734128"/>
                    </a:ext>
                  </a:extLst>
                </a:gridCol>
                <a:gridCol w="265507">
                  <a:extLst>
                    <a:ext uri="{9D8B030D-6E8A-4147-A177-3AD203B41FA5}">
                      <a16:colId xmlns:a16="http://schemas.microsoft.com/office/drawing/2014/main" val="138192760"/>
                    </a:ext>
                  </a:extLst>
                </a:gridCol>
                <a:gridCol w="1794821">
                  <a:extLst>
                    <a:ext uri="{9D8B030D-6E8A-4147-A177-3AD203B41FA5}">
                      <a16:colId xmlns:a16="http://schemas.microsoft.com/office/drawing/2014/main" val="21971100"/>
                    </a:ext>
                  </a:extLst>
                </a:gridCol>
                <a:gridCol w="224542">
                  <a:extLst>
                    <a:ext uri="{9D8B030D-6E8A-4147-A177-3AD203B41FA5}">
                      <a16:colId xmlns:a16="http://schemas.microsoft.com/office/drawing/2014/main" val="464112126"/>
                    </a:ext>
                  </a:extLst>
                </a:gridCol>
                <a:gridCol w="1080230">
                  <a:extLst>
                    <a:ext uri="{9D8B030D-6E8A-4147-A177-3AD203B41FA5}">
                      <a16:colId xmlns:a16="http://schemas.microsoft.com/office/drawing/2014/main" val="4165692561"/>
                    </a:ext>
                  </a:extLst>
                </a:gridCol>
                <a:gridCol w="714591">
                  <a:extLst>
                    <a:ext uri="{9D8B030D-6E8A-4147-A177-3AD203B41FA5}">
                      <a16:colId xmlns:a16="http://schemas.microsoft.com/office/drawing/2014/main" val="3584253815"/>
                    </a:ext>
                  </a:extLst>
                </a:gridCol>
                <a:gridCol w="351985">
                  <a:extLst>
                    <a:ext uri="{9D8B030D-6E8A-4147-A177-3AD203B41FA5}">
                      <a16:colId xmlns:a16="http://schemas.microsoft.com/office/drawing/2014/main" val="1794520833"/>
                    </a:ext>
                  </a:extLst>
                </a:gridCol>
              </a:tblGrid>
              <a:tr h="334134">
                <a:tc>
                  <a:txBody>
                    <a:bodyPr/>
                    <a:lstStyle/>
                    <a:p>
                      <a:pPr algn="r" fontAlgn="b"/>
                      <a:r>
                        <a:rPr lang="en-US" sz="1050" dirty="0" err="1">
                          <a:effectLst/>
                        </a:rPr>
                        <a:t>Brewery_id</a:t>
                      </a:r>
                      <a:endParaRPr lang="en-US" sz="1050" dirty="0">
                        <a:effectLst/>
                      </a:endParaRPr>
                    </a:p>
                  </a:txBody>
                  <a:tcPr marL="25400" marR="25400" marT="25400" marB="25400" anchor="b"/>
                </a:tc>
                <a:tc>
                  <a:txBody>
                    <a:bodyPr/>
                    <a:lstStyle/>
                    <a:p>
                      <a:pPr algn="l" fontAlgn="b"/>
                      <a:r>
                        <a:rPr lang="en-US" sz="1050" dirty="0">
                          <a:effectLst/>
                        </a:rPr>
                        <a:t>Beer</a:t>
                      </a:r>
                    </a:p>
                  </a:txBody>
                  <a:tcPr marL="25400" marR="25400" marT="25400" marB="25400" anchor="b"/>
                </a:tc>
                <a:tc>
                  <a:txBody>
                    <a:bodyPr/>
                    <a:lstStyle/>
                    <a:p>
                      <a:pPr algn="r" fontAlgn="b"/>
                      <a:r>
                        <a:rPr lang="en-US" sz="1050">
                          <a:effectLst/>
                        </a:rPr>
                        <a:t>Beer_ID</a:t>
                      </a:r>
                    </a:p>
                  </a:txBody>
                  <a:tcPr marL="25400" marR="25400" marT="25400" marB="25400" anchor="b"/>
                </a:tc>
                <a:tc>
                  <a:txBody>
                    <a:bodyPr/>
                    <a:lstStyle/>
                    <a:p>
                      <a:pPr algn="r" fontAlgn="b"/>
                      <a:r>
                        <a:rPr lang="en-US" sz="1050">
                          <a:effectLst/>
                        </a:rPr>
                        <a:t>ABV</a:t>
                      </a:r>
                    </a:p>
                  </a:txBody>
                  <a:tcPr marL="25400" marR="25400" marT="25400" marB="25400" anchor="b"/>
                </a:tc>
                <a:tc>
                  <a:txBody>
                    <a:bodyPr/>
                    <a:lstStyle/>
                    <a:p>
                      <a:pPr algn="r" fontAlgn="b"/>
                      <a:r>
                        <a:rPr lang="en-US" sz="1050" dirty="0">
                          <a:effectLst/>
                        </a:rPr>
                        <a:t>IBU</a:t>
                      </a:r>
                    </a:p>
                  </a:txBody>
                  <a:tcPr marL="25400" marR="25400" marT="25400" marB="25400" anchor="b"/>
                </a:tc>
                <a:tc>
                  <a:txBody>
                    <a:bodyPr/>
                    <a:lstStyle/>
                    <a:p>
                      <a:pPr algn="l" fontAlgn="b"/>
                      <a:r>
                        <a:rPr lang="en-US" sz="1050" dirty="0">
                          <a:effectLst/>
                        </a:rPr>
                        <a:t>Style</a:t>
                      </a:r>
                    </a:p>
                  </a:txBody>
                  <a:tcPr marL="25400" marR="25400" marT="25400" marB="25400" anchor="b"/>
                </a:tc>
                <a:tc>
                  <a:txBody>
                    <a:bodyPr/>
                    <a:lstStyle/>
                    <a:p>
                      <a:pPr algn="r" fontAlgn="b"/>
                      <a:r>
                        <a:rPr lang="en-US" sz="1050">
                          <a:effectLst/>
                        </a:rPr>
                        <a:t>OZ</a:t>
                      </a:r>
                    </a:p>
                  </a:txBody>
                  <a:tcPr marL="25400" marR="25400" marT="25400" marB="25400" anchor="b"/>
                </a:tc>
                <a:tc>
                  <a:txBody>
                    <a:bodyPr/>
                    <a:lstStyle/>
                    <a:p>
                      <a:pPr algn="l" fontAlgn="b"/>
                      <a:r>
                        <a:rPr lang="en-US" sz="1050">
                          <a:effectLst/>
                        </a:rPr>
                        <a:t>Brewery</a:t>
                      </a:r>
                    </a:p>
                  </a:txBody>
                  <a:tcPr marL="25400" marR="25400" marT="25400" marB="25400" anchor="b"/>
                </a:tc>
                <a:tc>
                  <a:txBody>
                    <a:bodyPr/>
                    <a:lstStyle/>
                    <a:p>
                      <a:pPr algn="l" fontAlgn="b"/>
                      <a:r>
                        <a:rPr lang="en-US" sz="1050">
                          <a:effectLst/>
                        </a:rPr>
                        <a:t>City</a:t>
                      </a:r>
                    </a:p>
                  </a:txBody>
                  <a:tcPr marL="25400" marR="25400" marT="25400" marB="25400" anchor="b"/>
                </a:tc>
                <a:tc>
                  <a:txBody>
                    <a:bodyPr/>
                    <a:lstStyle/>
                    <a:p>
                      <a:pPr algn="l" fontAlgn="b"/>
                      <a:r>
                        <a:rPr lang="en-US" sz="1050">
                          <a:effectLst/>
                        </a:rPr>
                        <a:t>State</a:t>
                      </a:r>
                    </a:p>
                  </a:txBody>
                  <a:tcPr marL="25400" marR="25400" marT="25400" marB="25400" anchor="b"/>
                </a:tc>
                <a:extLst>
                  <a:ext uri="{0D108BD9-81ED-4DB2-BD59-A6C34878D82A}">
                    <a16:rowId xmlns:a16="http://schemas.microsoft.com/office/drawing/2014/main" val="732689567"/>
                  </a:ext>
                </a:extLst>
              </a:tr>
              <a:tr h="355003">
                <a:tc>
                  <a:txBody>
                    <a:bodyPr/>
                    <a:lstStyle/>
                    <a:p>
                      <a:pPr algn="r" fontAlgn="t"/>
                      <a:r>
                        <a:rPr lang="en-US" sz="1050">
                          <a:effectLst/>
                        </a:rPr>
                        <a:t>1</a:t>
                      </a:r>
                    </a:p>
                  </a:txBody>
                  <a:tcPr marL="25400" marR="25400" marT="25400" marB="25400"/>
                </a:tc>
                <a:tc>
                  <a:txBody>
                    <a:bodyPr/>
                    <a:lstStyle/>
                    <a:p>
                      <a:pPr algn="l" fontAlgn="t"/>
                      <a:r>
                        <a:rPr lang="en-US" sz="1050">
                          <a:effectLst/>
                        </a:rPr>
                        <a:t>Get Together</a:t>
                      </a:r>
                    </a:p>
                  </a:txBody>
                  <a:tcPr marL="25400" marR="25400" marT="25400" marB="25400"/>
                </a:tc>
                <a:tc>
                  <a:txBody>
                    <a:bodyPr/>
                    <a:lstStyle/>
                    <a:p>
                      <a:pPr algn="r" fontAlgn="t"/>
                      <a:r>
                        <a:rPr lang="en-US" sz="1050">
                          <a:effectLst/>
                        </a:rPr>
                        <a:t>2692</a:t>
                      </a:r>
                    </a:p>
                  </a:txBody>
                  <a:tcPr marL="25400" marR="25400" marT="25400" marB="25400"/>
                </a:tc>
                <a:tc>
                  <a:txBody>
                    <a:bodyPr/>
                    <a:lstStyle/>
                    <a:p>
                      <a:pPr algn="r" fontAlgn="t"/>
                      <a:r>
                        <a:rPr lang="en-US" sz="1050">
                          <a:effectLst/>
                        </a:rPr>
                        <a:t>0.045</a:t>
                      </a:r>
                    </a:p>
                  </a:txBody>
                  <a:tcPr marL="25400" marR="25400" marT="25400" marB="25400"/>
                </a:tc>
                <a:tc>
                  <a:txBody>
                    <a:bodyPr/>
                    <a:lstStyle/>
                    <a:p>
                      <a:pPr algn="r" fontAlgn="t"/>
                      <a:r>
                        <a:rPr lang="en-US" sz="1050">
                          <a:effectLst/>
                        </a:rPr>
                        <a:t>50</a:t>
                      </a:r>
                    </a:p>
                  </a:txBody>
                  <a:tcPr marL="25400" marR="25400" marT="25400" marB="25400"/>
                </a:tc>
                <a:tc>
                  <a:txBody>
                    <a:bodyPr/>
                    <a:lstStyle/>
                    <a:p>
                      <a:pPr algn="l" fontAlgn="t"/>
                      <a:r>
                        <a:rPr lang="en-US" sz="1050">
                          <a:effectLst/>
                        </a:rPr>
                        <a:t>American IPA</a:t>
                      </a:r>
                    </a:p>
                  </a:txBody>
                  <a:tcPr marL="25400" marR="25400" marT="25400" marB="25400"/>
                </a:tc>
                <a:tc>
                  <a:txBody>
                    <a:bodyPr/>
                    <a:lstStyle/>
                    <a:p>
                      <a:pPr algn="r" fontAlgn="t"/>
                      <a:r>
                        <a:rPr lang="en-US" sz="1050">
                          <a:effectLst/>
                        </a:rPr>
                        <a:t>16</a:t>
                      </a:r>
                    </a:p>
                  </a:txBody>
                  <a:tcPr marL="25400" marR="25400" marT="25400" marB="25400"/>
                </a:tc>
                <a:tc>
                  <a:txBody>
                    <a:bodyPr/>
                    <a:lstStyle/>
                    <a:p>
                      <a:pPr algn="l" fontAlgn="t"/>
                      <a:r>
                        <a:rPr lang="en-US" sz="1050">
                          <a:effectLst/>
                        </a:rPr>
                        <a:t>NorthGate Brewing</a:t>
                      </a:r>
                    </a:p>
                  </a:txBody>
                  <a:tcPr marL="25400" marR="25400" marT="25400" marB="25400"/>
                </a:tc>
                <a:tc>
                  <a:txBody>
                    <a:bodyPr/>
                    <a:lstStyle/>
                    <a:p>
                      <a:pPr algn="l" fontAlgn="t"/>
                      <a:r>
                        <a:rPr lang="en-US" sz="1050">
                          <a:effectLst/>
                        </a:rPr>
                        <a:t>Minneapolis</a:t>
                      </a:r>
                    </a:p>
                  </a:txBody>
                  <a:tcPr marL="25400" marR="25400" marT="25400" marB="25400"/>
                </a:tc>
                <a:tc>
                  <a:txBody>
                    <a:bodyPr/>
                    <a:lstStyle/>
                    <a:p>
                      <a:pPr algn="l" fontAlgn="t"/>
                      <a:r>
                        <a:rPr lang="en-US" sz="1050">
                          <a:effectLst/>
                        </a:rPr>
                        <a:t>MN</a:t>
                      </a:r>
                    </a:p>
                  </a:txBody>
                  <a:tcPr marL="25400" marR="25400" marT="25400" marB="25400"/>
                </a:tc>
                <a:extLst>
                  <a:ext uri="{0D108BD9-81ED-4DB2-BD59-A6C34878D82A}">
                    <a16:rowId xmlns:a16="http://schemas.microsoft.com/office/drawing/2014/main" val="225248487"/>
                  </a:ext>
                </a:extLst>
              </a:tr>
              <a:tr h="355003">
                <a:tc>
                  <a:txBody>
                    <a:bodyPr/>
                    <a:lstStyle/>
                    <a:p>
                      <a:pPr algn="r" fontAlgn="t"/>
                      <a:r>
                        <a:rPr lang="en-US" sz="1050">
                          <a:effectLst/>
                        </a:rPr>
                        <a:t>1</a:t>
                      </a:r>
                    </a:p>
                  </a:txBody>
                  <a:tcPr marL="25400" marR="25400" marT="25400" marB="25400"/>
                </a:tc>
                <a:tc>
                  <a:txBody>
                    <a:bodyPr/>
                    <a:lstStyle/>
                    <a:p>
                      <a:pPr algn="l" fontAlgn="t"/>
                      <a:r>
                        <a:rPr lang="en-US" sz="1050">
                          <a:effectLst/>
                        </a:rPr>
                        <a:t>Maggie’s Leap</a:t>
                      </a:r>
                    </a:p>
                  </a:txBody>
                  <a:tcPr marL="25400" marR="25400" marT="25400" marB="25400"/>
                </a:tc>
                <a:tc>
                  <a:txBody>
                    <a:bodyPr/>
                    <a:lstStyle/>
                    <a:p>
                      <a:pPr algn="r" fontAlgn="t"/>
                      <a:r>
                        <a:rPr lang="en-US" sz="1050">
                          <a:effectLst/>
                        </a:rPr>
                        <a:t>2691</a:t>
                      </a:r>
                    </a:p>
                  </a:txBody>
                  <a:tcPr marL="25400" marR="25400" marT="25400" marB="25400"/>
                </a:tc>
                <a:tc>
                  <a:txBody>
                    <a:bodyPr/>
                    <a:lstStyle/>
                    <a:p>
                      <a:pPr algn="r" fontAlgn="t"/>
                      <a:r>
                        <a:rPr lang="en-US" sz="1050">
                          <a:effectLst/>
                        </a:rPr>
                        <a:t>0.049</a:t>
                      </a:r>
                    </a:p>
                  </a:txBody>
                  <a:tcPr marL="25400" marR="25400" marT="25400" marB="25400"/>
                </a:tc>
                <a:tc>
                  <a:txBody>
                    <a:bodyPr/>
                    <a:lstStyle/>
                    <a:p>
                      <a:pPr algn="r" fontAlgn="t"/>
                      <a:r>
                        <a:rPr lang="en-US" sz="1050">
                          <a:effectLst/>
                        </a:rPr>
                        <a:t>26</a:t>
                      </a:r>
                    </a:p>
                  </a:txBody>
                  <a:tcPr marL="25400" marR="25400" marT="25400" marB="25400"/>
                </a:tc>
                <a:tc>
                  <a:txBody>
                    <a:bodyPr/>
                    <a:lstStyle/>
                    <a:p>
                      <a:pPr algn="l" fontAlgn="t"/>
                      <a:r>
                        <a:rPr lang="en-US" sz="1050">
                          <a:effectLst/>
                        </a:rPr>
                        <a:t>Milk / Sweet Stout</a:t>
                      </a:r>
                    </a:p>
                  </a:txBody>
                  <a:tcPr marL="25400" marR="25400" marT="25400" marB="25400"/>
                </a:tc>
                <a:tc>
                  <a:txBody>
                    <a:bodyPr/>
                    <a:lstStyle/>
                    <a:p>
                      <a:pPr algn="r" fontAlgn="t"/>
                      <a:r>
                        <a:rPr lang="en-US" sz="1050">
                          <a:effectLst/>
                        </a:rPr>
                        <a:t>16</a:t>
                      </a:r>
                    </a:p>
                  </a:txBody>
                  <a:tcPr marL="25400" marR="25400" marT="25400" marB="25400"/>
                </a:tc>
                <a:tc>
                  <a:txBody>
                    <a:bodyPr/>
                    <a:lstStyle/>
                    <a:p>
                      <a:pPr algn="l" fontAlgn="t"/>
                      <a:r>
                        <a:rPr lang="en-US" sz="1050">
                          <a:effectLst/>
                        </a:rPr>
                        <a:t>NorthGate Brewing</a:t>
                      </a:r>
                    </a:p>
                  </a:txBody>
                  <a:tcPr marL="25400" marR="25400" marT="25400" marB="25400"/>
                </a:tc>
                <a:tc>
                  <a:txBody>
                    <a:bodyPr/>
                    <a:lstStyle/>
                    <a:p>
                      <a:pPr algn="l" fontAlgn="t"/>
                      <a:r>
                        <a:rPr lang="en-US" sz="1050">
                          <a:effectLst/>
                        </a:rPr>
                        <a:t>Minneapolis</a:t>
                      </a:r>
                    </a:p>
                  </a:txBody>
                  <a:tcPr marL="25400" marR="25400" marT="25400" marB="25400"/>
                </a:tc>
                <a:tc>
                  <a:txBody>
                    <a:bodyPr/>
                    <a:lstStyle/>
                    <a:p>
                      <a:pPr algn="l" fontAlgn="t"/>
                      <a:r>
                        <a:rPr lang="en-US" sz="1050">
                          <a:effectLst/>
                        </a:rPr>
                        <a:t>MN</a:t>
                      </a:r>
                    </a:p>
                  </a:txBody>
                  <a:tcPr marL="25400" marR="25400" marT="25400" marB="25400"/>
                </a:tc>
                <a:extLst>
                  <a:ext uri="{0D108BD9-81ED-4DB2-BD59-A6C34878D82A}">
                    <a16:rowId xmlns:a16="http://schemas.microsoft.com/office/drawing/2014/main" val="4080533576"/>
                  </a:ext>
                </a:extLst>
              </a:tr>
              <a:tr h="355003">
                <a:tc>
                  <a:txBody>
                    <a:bodyPr/>
                    <a:lstStyle/>
                    <a:p>
                      <a:pPr algn="r" fontAlgn="t"/>
                      <a:r>
                        <a:rPr lang="en-US" sz="1050">
                          <a:effectLst/>
                        </a:rPr>
                        <a:t>1</a:t>
                      </a:r>
                    </a:p>
                  </a:txBody>
                  <a:tcPr marL="25400" marR="25400" marT="25400" marB="25400"/>
                </a:tc>
                <a:tc>
                  <a:txBody>
                    <a:bodyPr/>
                    <a:lstStyle/>
                    <a:p>
                      <a:pPr algn="l" fontAlgn="t"/>
                      <a:r>
                        <a:rPr lang="en-US" sz="1050">
                          <a:effectLst/>
                        </a:rPr>
                        <a:t>Wall’s End</a:t>
                      </a:r>
                    </a:p>
                  </a:txBody>
                  <a:tcPr marL="25400" marR="25400" marT="25400" marB="25400"/>
                </a:tc>
                <a:tc>
                  <a:txBody>
                    <a:bodyPr/>
                    <a:lstStyle/>
                    <a:p>
                      <a:pPr algn="r" fontAlgn="t"/>
                      <a:r>
                        <a:rPr lang="en-US" sz="1050">
                          <a:effectLst/>
                        </a:rPr>
                        <a:t>2690</a:t>
                      </a:r>
                    </a:p>
                  </a:txBody>
                  <a:tcPr marL="25400" marR="25400" marT="25400" marB="25400"/>
                </a:tc>
                <a:tc>
                  <a:txBody>
                    <a:bodyPr/>
                    <a:lstStyle/>
                    <a:p>
                      <a:pPr algn="r" fontAlgn="t"/>
                      <a:r>
                        <a:rPr lang="en-US" sz="1050">
                          <a:effectLst/>
                        </a:rPr>
                        <a:t>0.048</a:t>
                      </a:r>
                    </a:p>
                  </a:txBody>
                  <a:tcPr marL="25400" marR="25400" marT="25400" marB="25400"/>
                </a:tc>
                <a:tc>
                  <a:txBody>
                    <a:bodyPr/>
                    <a:lstStyle/>
                    <a:p>
                      <a:pPr algn="r" fontAlgn="t"/>
                      <a:r>
                        <a:rPr lang="en-US" sz="1050" dirty="0">
                          <a:effectLst/>
                        </a:rPr>
                        <a:t>19</a:t>
                      </a:r>
                    </a:p>
                  </a:txBody>
                  <a:tcPr marL="25400" marR="25400" marT="25400" marB="25400"/>
                </a:tc>
                <a:tc>
                  <a:txBody>
                    <a:bodyPr/>
                    <a:lstStyle/>
                    <a:p>
                      <a:pPr algn="l" fontAlgn="t"/>
                      <a:r>
                        <a:rPr lang="en-US" sz="1050">
                          <a:effectLst/>
                        </a:rPr>
                        <a:t>English Brown Ale</a:t>
                      </a:r>
                    </a:p>
                  </a:txBody>
                  <a:tcPr marL="25400" marR="25400" marT="25400" marB="25400"/>
                </a:tc>
                <a:tc>
                  <a:txBody>
                    <a:bodyPr/>
                    <a:lstStyle/>
                    <a:p>
                      <a:pPr algn="r" fontAlgn="t"/>
                      <a:r>
                        <a:rPr lang="en-US" sz="1050">
                          <a:effectLst/>
                        </a:rPr>
                        <a:t>16</a:t>
                      </a:r>
                    </a:p>
                  </a:txBody>
                  <a:tcPr marL="25400" marR="25400" marT="25400" marB="25400"/>
                </a:tc>
                <a:tc>
                  <a:txBody>
                    <a:bodyPr/>
                    <a:lstStyle/>
                    <a:p>
                      <a:pPr algn="l" fontAlgn="t"/>
                      <a:r>
                        <a:rPr lang="en-US" sz="1050">
                          <a:effectLst/>
                        </a:rPr>
                        <a:t>NorthGate Brewing</a:t>
                      </a:r>
                    </a:p>
                  </a:txBody>
                  <a:tcPr marL="25400" marR="25400" marT="25400" marB="25400"/>
                </a:tc>
                <a:tc>
                  <a:txBody>
                    <a:bodyPr/>
                    <a:lstStyle/>
                    <a:p>
                      <a:pPr algn="l" fontAlgn="t"/>
                      <a:r>
                        <a:rPr lang="en-US" sz="1050">
                          <a:effectLst/>
                        </a:rPr>
                        <a:t>Minneapolis</a:t>
                      </a:r>
                    </a:p>
                  </a:txBody>
                  <a:tcPr marL="25400" marR="25400" marT="25400" marB="25400"/>
                </a:tc>
                <a:tc>
                  <a:txBody>
                    <a:bodyPr/>
                    <a:lstStyle/>
                    <a:p>
                      <a:pPr algn="l" fontAlgn="t"/>
                      <a:r>
                        <a:rPr lang="en-US" sz="1050">
                          <a:effectLst/>
                        </a:rPr>
                        <a:t>MN</a:t>
                      </a:r>
                    </a:p>
                  </a:txBody>
                  <a:tcPr marL="25400" marR="25400" marT="25400" marB="25400"/>
                </a:tc>
                <a:extLst>
                  <a:ext uri="{0D108BD9-81ED-4DB2-BD59-A6C34878D82A}">
                    <a16:rowId xmlns:a16="http://schemas.microsoft.com/office/drawing/2014/main" val="1280973756"/>
                  </a:ext>
                </a:extLst>
              </a:tr>
              <a:tr h="334134">
                <a:tc>
                  <a:txBody>
                    <a:bodyPr/>
                    <a:lstStyle/>
                    <a:p>
                      <a:pPr algn="r" fontAlgn="t"/>
                      <a:r>
                        <a:rPr lang="en-US" sz="1050" dirty="0">
                          <a:effectLst/>
                        </a:rPr>
                        <a:t>1</a:t>
                      </a:r>
                    </a:p>
                  </a:txBody>
                  <a:tcPr marL="25400" marR="25400" marT="25400" marB="25400"/>
                </a:tc>
                <a:tc>
                  <a:txBody>
                    <a:bodyPr/>
                    <a:lstStyle/>
                    <a:p>
                      <a:pPr algn="l" fontAlgn="t"/>
                      <a:r>
                        <a:rPr lang="en-US" sz="1050">
                          <a:effectLst/>
                        </a:rPr>
                        <a:t>Pumpion</a:t>
                      </a:r>
                    </a:p>
                  </a:txBody>
                  <a:tcPr marL="25400" marR="25400" marT="25400" marB="25400"/>
                </a:tc>
                <a:tc>
                  <a:txBody>
                    <a:bodyPr/>
                    <a:lstStyle/>
                    <a:p>
                      <a:pPr algn="r" fontAlgn="t"/>
                      <a:r>
                        <a:rPr lang="en-US" sz="1050">
                          <a:effectLst/>
                        </a:rPr>
                        <a:t>2689</a:t>
                      </a:r>
                    </a:p>
                  </a:txBody>
                  <a:tcPr marL="25400" marR="25400" marT="25400" marB="25400"/>
                </a:tc>
                <a:tc>
                  <a:txBody>
                    <a:bodyPr/>
                    <a:lstStyle/>
                    <a:p>
                      <a:pPr algn="r" fontAlgn="t"/>
                      <a:r>
                        <a:rPr lang="en-US" sz="1050">
                          <a:effectLst/>
                        </a:rPr>
                        <a:t>0.060</a:t>
                      </a:r>
                    </a:p>
                  </a:txBody>
                  <a:tcPr marL="25400" marR="25400" marT="25400" marB="25400"/>
                </a:tc>
                <a:tc>
                  <a:txBody>
                    <a:bodyPr/>
                    <a:lstStyle/>
                    <a:p>
                      <a:pPr algn="r" fontAlgn="t"/>
                      <a:r>
                        <a:rPr lang="en-US" sz="1050">
                          <a:effectLst/>
                        </a:rPr>
                        <a:t>38</a:t>
                      </a:r>
                    </a:p>
                  </a:txBody>
                  <a:tcPr marL="25400" marR="25400" marT="25400" marB="25400"/>
                </a:tc>
                <a:tc>
                  <a:txBody>
                    <a:bodyPr/>
                    <a:lstStyle/>
                    <a:p>
                      <a:pPr algn="l" fontAlgn="t"/>
                      <a:r>
                        <a:rPr lang="en-US" sz="1050">
                          <a:effectLst/>
                        </a:rPr>
                        <a:t>Pumpkin Ale</a:t>
                      </a:r>
                    </a:p>
                  </a:txBody>
                  <a:tcPr marL="25400" marR="25400" marT="25400" marB="25400"/>
                </a:tc>
                <a:tc>
                  <a:txBody>
                    <a:bodyPr/>
                    <a:lstStyle/>
                    <a:p>
                      <a:pPr algn="r" fontAlgn="t"/>
                      <a:r>
                        <a:rPr lang="en-US" sz="1050">
                          <a:effectLst/>
                        </a:rPr>
                        <a:t>16</a:t>
                      </a:r>
                    </a:p>
                  </a:txBody>
                  <a:tcPr marL="25400" marR="25400" marT="25400" marB="25400"/>
                </a:tc>
                <a:tc>
                  <a:txBody>
                    <a:bodyPr/>
                    <a:lstStyle/>
                    <a:p>
                      <a:pPr algn="l" fontAlgn="t"/>
                      <a:r>
                        <a:rPr lang="en-US" sz="1050">
                          <a:effectLst/>
                        </a:rPr>
                        <a:t>NorthGate Brewing</a:t>
                      </a:r>
                    </a:p>
                  </a:txBody>
                  <a:tcPr marL="25400" marR="25400" marT="25400" marB="25400"/>
                </a:tc>
                <a:tc>
                  <a:txBody>
                    <a:bodyPr/>
                    <a:lstStyle/>
                    <a:p>
                      <a:pPr algn="l" fontAlgn="t"/>
                      <a:r>
                        <a:rPr lang="en-US" sz="1050">
                          <a:effectLst/>
                        </a:rPr>
                        <a:t>Minneapolis</a:t>
                      </a:r>
                    </a:p>
                  </a:txBody>
                  <a:tcPr marL="25400" marR="25400" marT="25400" marB="25400"/>
                </a:tc>
                <a:tc>
                  <a:txBody>
                    <a:bodyPr/>
                    <a:lstStyle/>
                    <a:p>
                      <a:pPr algn="l" fontAlgn="t"/>
                      <a:r>
                        <a:rPr lang="en-US" sz="1050">
                          <a:effectLst/>
                        </a:rPr>
                        <a:t>MN</a:t>
                      </a:r>
                    </a:p>
                  </a:txBody>
                  <a:tcPr marL="25400" marR="25400" marT="25400" marB="25400"/>
                </a:tc>
                <a:extLst>
                  <a:ext uri="{0D108BD9-81ED-4DB2-BD59-A6C34878D82A}">
                    <a16:rowId xmlns:a16="http://schemas.microsoft.com/office/drawing/2014/main" val="2148341114"/>
                  </a:ext>
                </a:extLst>
              </a:tr>
              <a:tr h="355003">
                <a:tc>
                  <a:txBody>
                    <a:bodyPr/>
                    <a:lstStyle/>
                    <a:p>
                      <a:pPr algn="r" fontAlgn="t"/>
                      <a:r>
                        <a:rPr lang="en-US" sz="1050">
                          <a:effectLst/>
                        </a:rPr>
                        <a:t>1</a:t>
                      </a:r>
                    </a:p>
                  </a:txBody>
                  <a:tcPr marL="25400" marR="25400" marT="25400" marB="25400"/>
                </a:tc>
                <a:tc>
                  <a:txBody>
                    <a:bodyPr/>
                    <a:lstStyle/>
                    <a:p>
                      <a:pPr algn="l" fontAlgn="t"/>
                      <a:r>
                        <a:rPr lang="en-US" sz="1050">
                          <a:effectLst/>
                        </a:rPr>
                        <a:t>Stronghold</a:t>
                      </a:r>
                    </a:p>
                  </a:txBody>
                  <a:tcPr marL="25400" marR="25400" marT="25400" marB="25400"/>
                </a:tc>
                <a:tc>
                  <a:txBody>
                    <a:bodyPr/>
                    <a:lstStyle/>
                    <a:p>
                      <a:pPr algn="r" fontAlgn="t"/>
                      <a:r>
                        <a:rPr lang="en-US" sz="1050">
                          <a:effectLst/>
                        </a:rPr>
                        <a:t>2688</a:t>
                      </a:r>
                    </a:p>
                  </a:txBody>
                  <a:tcPr marL="25400" marR="25400" marT="25400" marB="25400"/>
                </a:tc>
                <a:tc>
                  <a:txBody>
                    <a:bodyPr/>
                    <a:lstStyle/>
                    <a:p>
                      <a:pPr algn="r" fontAlgn="t"/>
                      <a:r>
                        <a:rPr lang="en-US" sz="1050">
                          <a:effectLst/>
                        </a:rPr>
                        <a:t>0.060</a:t>
                      </a:r>
                    </a:p>
                  </a:txBody>
                  <a:tcPr marL="25400" marR="25400" marT="25400" marB="25400"/>
                </a:tc>
                <a:tc>
                  <a:txBody>
                    <a:bodyPr/>
                    <a:lstStyle/>
                    <a:p>
                      <a:pPr algn="r" fontAlgn="t"/>
                      <a:r>
                        <a:rPr lang="en-US" sz="1050">
                          <a:effectLst/>
                        </a:rPr>
                        <a:t>25</a:t>
                      </a:r>
                    </a:p>
                  </a:txBody>
                  <a:tcPr marL="25400" marR="25400" marT="25400" marB="25400"/>
                </a:tc>
                <a:tc>
                  <a:txBody>
                    <a:bodyPr/>
                    <a:lstStyle/>
                    <a:p>
                      <a:pPr algn="l" fontAlgn="t"/>
                      <a:r>
                        <a:rPr lang="en-US" sz="1050">
                          <a:effectLst/>
                        </a:rPr>
                        <a:t>American Porter</a:t>
                      </a:r>
                    </a:p>
                  </a:txBody>
                  <a:tcPr marL="25400" marR="25400" marT="25400" marB="25400"/>
                </a:tc>
                <a:tc>
                  <a:txBody>
                    <a:bodyPr/>
                    <a:lstStyle/>
                    <a:p>
                      <a:pPr algn="r" fontAlgn="t"/>
                      <a:r>
                        <a:rPr lang="en-US" sz="1050">
                          <a:effectLst/>
                        </a:rPr>
                        <a:t>16</a:t>
                      </a:r>
                    </a:p>
                  </a:txBody>
                  <a:tcPr marL="25400" marR="25400" marT="25400" marB="25400"/>
                </a:tc>
                <a:tc>
                  <a:txBody>
                    <a:bodyPr/>
                    <a:lstStyle/>
                    <a:p>
                      <a:pPr algn="l" fontAlgn="t"/>
                      <a:r>
                        <a:rPr lang="en-US" sz="1050">
                          <a:effectLst/>
                        </a:rPr>
                        <a:t>NorthGate Brewing</a:t>
                      </a:r>
                    </a:p>
                  </a:txBody>
                  <a:tcPr marL="25400" marR="25400" marT="25400" marB="25400"/>
                </a:tc>
                <a:tc>
                  <a:txBody>
                    <a:bodyPr/>
                    <a:lstStyle/>
                    <a:p>
                      <a:pPr algn="l" fontAlgn="t"/>
                      <a:r>
                        <a:rPr lang="en-US" sz="1050">
                          <a:effectLst/>
                        </a:rPr>
                        <a:t>Minneapolis</a:t>
                      </a:r>
                    </a:p>
                  </a:txBody>
                  <a:tcPr marL="25400" marR="25400" marT="25400" marB="25400"/>
                </a:tc>
                <a:tc>
                  <a:txBody>
                    <a:bodyPr/>
                    <a:lstStyle/>
                    <a:p>
                      <a:pPr algn="l" fontAlgn="t"/>
                      <a:r>
                        <a:rPr lang="en-US" sz="1050">
                          <a:effectLst/>
                        </a:rPr>
                        <a:t>MN</a:t>
                      </a:r>
                    </a:p>
                  </a:txBody>
                  <a:tcPr marL="25400" marR="25400" marT="25400" marB="25400"/>
                </a:tc>
                <a:extLst>
                  <a:ext uri="{0D108BD9-81ED-4DB2-BD59-A6C34878D82A}">
                    <a16:rowId xmlns:a16="http://schemas.microsoft.com/office/drawing/2014/main" val="2523542654"/>
                  </a:ext>
                </a:extLst>
              </a:tr>
              <a:tr h="355003">
                <a:tc>
                  <a:txBody>
                    <a:bodyPr/>
                    <a:lstStyle/>
                    <a:p>
                      <a:pPr algn="r" fontAlgn="t"/>
                      <a:r>
                        <a:rPr lang="en-US" sz="1050">
                          <a:effectLst/>
                        </a:rPr>
                        <a:t>1</a:t>
                      </a:r>
                    </a:p>
                  </a:txBody>
                  <a:tcPr marL="25400" marR="25400" marT="25400" marB="25400"/>
                </a:tc>
                <a:tc>
                  <a:txBody>
                    <a:bodyPr/>
                    <a:lstStyle/>
                    <a:p>
                      <a:pPr algn="l" fontAlgn="t"/>
                      <a:r>
                        <a:rPr lang="en-US" sz="1050">
                          <a:effectLst/>
                        </a:rPr>
                        <a:t>Parapet ESB</a:t>
                      </a:r>
                    </a:p>
                  </a:txBody>
                  <a:tcPr marL="25400" marR="25400" marT="25400" marB="25400"/>
                </a:tc>
                <a:tc>
                  <a:txBody>
                    <a:bodyPr/>
                    <a:lstStyle/>
                    <a:p>
                      <a:pPr algn="r" fontAlgn="t"/>
                      <a:r>
                        <a:rPr lang="en-US" sz="1050">
                          <a:effectLst/>
                        </a:rPr>
                        <a:t>2687</a:t>
                      </a:r>
                    </a:p>
                  </a:txBody>
                  <a:tcPr marL="25400" marR="25400" marT="25400" marB="25400"/>
                </a:tc>
                <a:tc>
                  <a:txBody>
                    <a:bodyPr/>
                    <a:lstStyle/>
                    <a:p>
                      <a:pPr algn="r" fontAlgn="t"/>
                      <a:r>
                        <a:rPr lang="en-US" sz="1050">
                          <a:effectLst/>
                        </a:rPr>
                        <a:t>0.056</a:t>
                      </a:r>
                    </a:p>
                  </a:txBody>
                  <a:tcPr marL="25400" marR="25400" marT="25400" marB="25400"/>
                </a:tc>
                <a:tc>
                  <a:txBody>
                    <a:bodyPr/>
                    <a:lstStyle/>
                    <a:p>
                      <a:pPr algn="r" fontAlgn="t"/>
                      <a:r>
                        <a:rPr lang="en-US" sz="1050">
                          <a:effectLst/>
                        </a:rPr>
                        <a:t>47</a:t>
                      </a:r>
                    </a:p>
                  </a:txBody>
                  <a:tcPr marL="25400" marR="25400" marT="25400" marB="25400"/>
                </a:tc>
                <a:tc>
                  <a:txBody>
                    <a:bodyPr/>
                    <a:lstStyle/>
                    <a:p>
                      <a:pPr algn="l" fontAlgn="t"/>
                      <a:r>
                        <a:rPr lang="en-US" sz="1050" dirty="0">
                          <a:effectLst/>
                        </a:rPr>
                        <a:t>Extra Special / Strong Bitter (ESB)</a:t>
                      </a:r>
                    </a:p>
                  </a:txBody>
                  <a:tcPr marL="25400" marR="25400" marT="25400" marB="25400"/>
                </a:tc>
                <a:tc>
                  <a:txBody>
                    <a:bodyPr/>
                    <a:lstStyle/>
                    <a:p>
                      <a:pPr algn="r" fontAlgn="t"/>
                      <a:r>
                        <a:rPr lang="en-US" sz="1050">
                          <a:effectLst/>
                        </a:rPr>
                        <a:t>16</a:t>
                      </a:r>
                    </a:p>
                  </a:txBody>
                  <a:tcPr marL="25400" marR="25400" marT="25400" marB="25400"/>
                </a:tc>
                <a:tc>
                  <a:txBody>
                    <a:bodyPr/>
                    <a:lstStyle/>
                    <a:p>
                      <a:pPr algn="l" fontAlgn="t"/>
                      <a:r>
                        <a:rPr lang="en-US" sz="1050">
                          <a:effectLst/>
                        </a:rPr>
                        <a:t>NorthGate Brewing</a:t>
                      </a:r>
                    </a:p>
                  </a:txBody>
                  <a:tcPr marL="25400" marR="25400" marT="25400" marB="25400"/>
                </a:tc>
                <a:tc>
                  <a:txBody>
                    <a:bodyPr/>
                    <a:lstStyle/>
                    <a:p>
                      <a:pPr algn="l" fontAlgn="t"/>
                      <a:r>
                        <a:rPr lang="en-US" sz="1050">
                          <a:effectLst/>
                        </a:rPr>
                        <a:t>Minneapolis</a:t>
                      </a:r>
                    </a:p>
                  </a:txBody>
                  <a:tcPr marL="25400" marR="25400" marT="25400" marB="25400"/>
                </a:tc>
                <a:tc>
                  <a:txBody>
                    <a:bodyPr/>
                    <a:lstStyle/>
                    <a:p>
                      <a:pPr algn="l" fontAlgn="t"/>
                      <a:r>
                        <a:rPr lang="en-US" sz="1050" dirty="0">
                          <a:effectLst/>
                        </a:rPr>
                        <a:t>MN</a:t>
                      </a:r>
                    </a:p>
                  </a:txBody>
                  <a:tcPr marL="25400" marR="25400" marT="25400" marB="25400"/>
                </a:tc>
                <a:extLst>
                  <a:ext uri="{0D108BD9-81ED-4DB2-BD59-A6C34878D82A}">
                    <a16:rowId xmlns:a16="http://schemas.microsoft.com/office/drawing/2014/main" val="2693739467"/>
                  </a:ext>
                </a:extLst>
              </a:tr>
            </a:tbl>
          </a:graphicData>
        </a:graphic>
      </p:graphicFrame>
      <p:pic>
        <p:nvPicPr>
          <p:cNvPr id="9" name="Content Placeholder 3">
            <a:extLst>
              <a:ext uri="{FF2B5EF4-FFF2-40B4-BE49-F238E27FC236}">
                <a16:creationId xmlns:a16="http://schemas.microsoft.com/office/drawing/2014/main" id="{BD53AC02-AA8B-4BC2-BDE7-49C1C4B7B74D}"/>
              </a:ext>
            </a:extLst>
          </p:cNvPr>
          <p:cNvPicPr>
            <a:picLocks noChangeAspect="1"/>
          </p:cNvPicPr>
          <p:nvPr/>
        </p:nvPicPr>
        <p:blipFill>
          <a:blip r:embed="rId2"/>
          <a:stretch>
            <a:fillRect/>
          </a:stretch>
        </p:blipFill>
        <p:spPr>
          <a:xfrm>
            <a:off x="146951" y="1489496"/>
            <a:ext cx="6724898" cy="2572493"/>
          </a:xfrm>
          <a:prstGeom prst="rect">
            <a:avLst/>
          </a:prstGeom>
        </p:spPr>
      </p:pic>
    </p:spTree>
    <p:extLst>
      <p:ext uri="{BB962C8B-B14F-4D97-AF65-F5344CB8AC3E}">
        <p14:creationId xmlns:p14="http://schemas.microsoft.com/office/powerpoint/2010/main" val="2911467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nodeType="clickEffect">
                                  <p:stCondLst>
                                    <p:cond delay="0"/>
                                  </p:stCondLst>
                                  <p:childTnLst>
                                    <p:animEffect transition="out" filter="circle(out)">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E44A-7B0C-4E8E-802E-4C97C73F4A72}"/>
              </a:ext>
            </a:extLst>
          </p:cNvPr>
          <p:cNvSpPr>
            <a:spLocks noGrp="1"/>
          </p:cNvSpPr>
          <p:nvPr>
            <p:ph type="title"/>
          </p:nvPr>
        </p:nvSpPr>
        <p:spPr>
          <a:xfrm>
            <a:off x="143555" y="433880"/>
            <a:ext cx="6260905" cy="572644"/>
          </a:xfrm>
        </p:spPr>
        <p:txBody>
          <a:bodyPr>
            <a:normAutofit fontScale="90000"/>
          </a:bodyPr>
          <a:lstStyle/>
          <a:p>
            <a:pPr algn="ctr"/>
            <a:r>
              <a:rPr lang="en-US" b="1" dirty="0">
                <a:latin typeface="Arial" panose="020B0604020202020204" pitchFamily="34" charset="0"/>
                <a:cs typeface="Arial" panose="020B0604020202020204" pitchFamily="34" charset="0"/>
              </a:rPr>
              <a:t>Missing Data</a:t>
            </a:r>
            <a:endParaRPr lang="en-US" dirty="0"/>
          </a:p>
        </p:txBody>
      </p:sp>
      <p:graphicFrame>
        <p:nvGraphicFramePr>
          <p:cNvPr id="4" name="Content Placeholder 3">
            <a:extLst>
              <a:ext uri="{FF2B5EF4-FFF2-40B4-BE49-F238E27FC236}">
                <a16:creationId xmlns:a16="http://schemas.microsoft.com/office/drawing/2014/main" id="{0071E615-24A3-4E41-926D-7821C2A2CD02}"/>
              </a:ext>
            </a:extLst>
          </p:cNvPr>
          <p:cNvGraphicFramePr>
            <a:graphicFrameLocks noGrp="1"/>
          </p:cNvGraphicFramePr>
          <p:nvPr>
            <p:ph idx="1"/>
            <p:extLst>
              <p:ext uri="{D42A27DB-BD31-4B8C-83A1-F6EECF244321}">
                <p14:modId xmlns:p14="http://schemas.microsoft.com/office/powerpoint/2010/main" val="4172593286"/>
              </p:ext>
            </p:extLst>
          </p:nvPr>
        </p:nvGraphicFramePr>
        <p:xfrm>
          <a:off x="1670605" y="1197405"/>
          <a:ext cx="2738565" cy="3616960"/>
        </p:xfrm>
        <a:graphic>
          <a:graphicData uri="http://schemas.openxmlformats.org/drawingml/2006/table">
            <a:tbl>
              <a:tblPr firstRow="1" bandRow="1">
                <a:tableStyleId>{5C22544A-7EE6-4342-B048-85BDC9FD1C3A}</a:tableStyleId>
              </a:tblPr>
              <a:tblGrid>
                <a:gridCol w="1163384">
                  <a:extLst>
                    <a:ext uri="{9D8B030D-6E8A-4147-A177-3AD203B41FA5}">
                      <a16:colId xmlns:a16="http://schemas.microsoft.com/office/drawing/2014/main" val="4256610383"/>
                    </a:ext>
                  </a:extLst>
                </a:gridCol>
                <a:gridCol w="1575181">
                  <a:extLst>
                    <a:ext uri="{9D8B030D-6E8A-4147-A177-3AD203B41FA5}">
                      <a16:colId xmlns:a16="http://schemas.microsoft.com/office/drawing/2014/main" val="3398796051"/>
                    </a:ext>
                  </a:extLst>
                </a:gridCol>
              </a:tblGrid>
              <a:tr h="304317">
                <a:tc>
                  <a:txBody>
                    <a:bodyPr/>
                    <a:lstStyle/>
                    <a:p>
                      <a:pPr algn="r" fontAlgn="b"/>
                      <a:endParaRPr lang="en-US" dirty="0">
                        <a:effectLst/>
                      </a:endParaRPr>
                    </a:p>
                  </a:txBody>
                  <a:tcPr marL="25400" marR="25400" marT="25400" marB="2540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MissingValues</a:t>
                      </a:r>
                      <a:endParaRPr lang="en-US" dirty="0">
                        <a:effectLst/>
                      </a:endParaRPr>
                    </a:p>
                  </a:txBody>
                  <a:tcPr/>
                </a:tc>
                <a:extLst>
                  <a:ext uri="{0D108BD9-81ED-4DB2-BD59-A6C34878D82A}">
                    <a16:rowId xmlns:a16="http://schemas.microsoft.com/office/drawing/2014/main" val="728438454"/>
                  </a:ext>
                </a:extLst>
              </a:tr>
              <a:tr h="304317">
                <a:tc>
                  <a:txBody>
                    <a:bodyPr/>
                    <a:lstStyle/>
                    <a:p>
                      <a:pPr algn="l" fontAlgn="t"/>
                      <a:r>
                        <a:rPr lang="en-US">
                          <a:effectLst/>
                        </a:rPr>
                        <a:t>Brewery_id</a:t>
                      </a:r>
                    </a:p>
                  </a:txBody>
                  <a:tcPr marL="25400" marR="25400" marT="25400" marB="25400"/>
                </a:tc>
                <a:tc>
                  <a:txBody>
                    <a:bodyPr/>
                    <a:lstStyle/>
                    <a:p>
                      <a:pPr algn="r" fontAlgn="t"/>
                      <a:r>
                        <a:rPr lang="en-US">
                          <a:effectLst/>
                        </a:rPr>
                        <a:t>0</a:t>
                      </a:r>
                    </a:p>
                  </a:txBody>
                  <a:tcPr marL="25400" marR="25400" marT="25400" marB="25400"/>
                </a:tc>
                <a:extLst>
                  <a:ext uri="{0D108BD9-81ED-4DB2-BD59-A6C34878D82A}">
                    <a16:rowId xmlns:a16="http://schemas.microsoft.com/office/drawing/2014/main" val="1259229854"/>
                  </a:ext>
                </a:extLst>
              </a:tr>
              <a:tr h="304317">
                <a:tc>
                  <a:txBody>
                    <a:bodyPr/>
                    <a:lstStyle/>
                    <a:p>
                      <a:pPr algn="l" fontAlgn="t"/>
                      <a:r>
                        <a:rPr lang="en-US">
                          <a:effectLst/>
                        </a:rPr>
                        <a:t>Beer</a:t>
                      </a:r>
                    </a:p>
                  </a:txBody>
                  <a:tcPr marL="25400" marR="25400" marT="25400" marB="25400"/>
                </a:tc>
                <a:tc>
                  <a:txBody>
                    <a:bodyPr/>
                    <a:lstStyle/>
                    <a:p>
                      <a:pPr algn="r" fontAlgn="t"/>
                      <a:r>
                        <a:rPr lang="en-US">
                          <a:effectLst/>
                        </a:rPr>
                        <a:t>0</a:t>
                      </a:r>
                    </a:p>
                  </a:txBody>
                  <a:tcPr marL="25400" marR="25400" marT="25400" marB="25400"/>
                </a:tc>
                <a:extLst>
                  <a:ext uri="{0D108BD9-81ED-4DB2-BD59-A6C34878D82A}">
                    <a16:rowId xmlns:a16="http://schemas.microsoft.com/office/drawing/2014/main" val="4123439090"/>
                  </a:ext>
                </a:extLst>
              </a:tr>
              <a:tr h="304317">
                <a:tc>
                  <a:txBody>
                    <a:bodyPr/>
                    <a:lstStyle/>
                    <a:p>
                      <a:pPr algn="l" fontAlgn="t"/>
                      <a:r>
                        <a:rPr lang="en-US">
                          <a:effectLst/>
                        </a:rPr>
                        <a:t>Beer_ID</a:t>
                      </a:r>
                    </a:p>
                  </a:txBody>
                  <a:tcPr marL="25400" marR="25400" marT="25400" marB="25400"/>
                </a:tc>
                <a:tc>
                  <a:txBody>
                    <a:bodyPr/>
                    <a:lstStyle/>
                    <a:p>
                      <a:pPr algn="r" fontAlgn="t"/>
                      <a:r>
                        <a:rPr lang="en-US" dirty="0">
                          <a:effectLst/>
                        </a:rPr>
                        <a:t>0</a:t>
                      </a:r>
                    </a:p>
                  </a:txBody>
                  <a:tcPr marL="25400" marR="25400" marT="25400" marB="25400"/>
                </a:tc>
                <a:extLst>
                  <a:ext uri="{0D108BD9-81ED-4DB2-BD59-A6C34878D82A}">
                    <a16:rowId xmlns:a16="http://schemas.microsoft.com/office/drawing/2014/main" val="1207298801"/>
                  </a:ext>
                </a:extLst>
              </a:tr>
              <a:tr h="304317">
                <a:tc>
                  <a:txBody>
                    <a:bodyPr/>
                    <a:lstStyle/>
                    <a:p>
                      <a:pPr algn="l" fontAlgn="t"/>
                      <a:r>
                        <a:rPr lang="en-US">
                          <a:effectLst/>
                        </a:rPr>
                        <a:t>ABV</a:t>
                      </a:r>
                    </a:p>
                  </a:txBody>
                  <a:tcPr marL="25400" marR="25400" marT="25400" marB="25400"/>
                </a:tc>
                <a:tc>
                  <a:txBody>
                    <a:bodyPr/>
                    <a:lstStyle/>
                    <a:p>
                      <a:pPr algn="r" fontAlgn="t"/>
                      <a:r>
                        <a:rPr lang="en-US">
                          <a:effectLst/>
                        </a:rPr>
                        <a:t>62</a:t>
                      </a:r>
                    </a:p>
                  </a:txBody>
                  <a:tcPr marL="25400" marR="25400" marT="25400" marB="25400"/>
                </a:tc>
                <a:extLst>
                  <a:ext uri="{0D108BD9-81ED-4DB2-BD59-A6C34878D82A}">
                    <a16:rowId xmlns:a16="http://schemas.microsoft.com/office/drawing/2014/main" val="2735782336"/>
                  </a:ext>
                </a:extLst>
              </a:tr>
              <a:tr h="304317">
                <a:tc>
                  <a:txBody>
                    <a:bodyPr/>
                    <a:lstStyle/>
                    <a:p>
                      <a:pPr algn="l" fontAlgn="t"/>
                      <a:r>
                        <a:rPr lang="en-US">
                          <a:effectLst/>
                        </a:rPr>
                        <a:t>IBU</a:t>
                      </a:r>
                    </a:p>
                  </a:txBody>
                  <a:tcPr marL="25400" marR="25400" marT="25400" marB="25400"/>
                </a:tc>
                <a:tc>
                  <a:txBody>
                    <a:bodyPr/>
                    <a:lstStyle/>
                    <a:p>
                      <a:pPr algn="r" fontAlgn="t"/>
                      <a:r>
                        <a:rPr lang="en-US">
                          <a:effectLst/>
                        </a:rPr>
                        <a:t>1005</a:t>
                      </a:r>
                    </a:p>
                  </a:txBody>
                  <a:tcPr marL="25400" marR="25400" marT="25400" marB="25400"/>
                </a:tc>
                <a:extLst>
                  <a:ext uri="{0D108BD9-81ED-4DB2-BD59-A6C34878D82A}">
                    <a16:rowId xmlns:a16="http://schemas.microsoft.com/office/drawing/2014/main" val="3519194206"/>
                  </a:ext>
                </a:extLst>
              </a:tr>
              <a:tr h="304317">
                <a:tc>
                  <a:txBody>
                    <a:bodyPr/>
                    <a:lstStyle/>
                    <a:p>
                      <a:pPr algn="l" fontAlgn="t"/>
                      <a:r>
                        <a:rPr lang="en-US">
                          <a:effectLst/>
                        </a:rPr>
                        <a:t>Style</a:t>
                      </a:r>
                    </a:p>
                  </a:txBody>
                  <a:tcPr marL="25400" marR="25400" marT="25400" marB="25400"/>
                </a:tc>
                <a:tc>
                  <a:txBody>
                    <a:bodyPr/>
                    <a:lstStyle/>
                    <a:p>
                      <a:pPr algn="r" fontAlgn="t"/>
                      <a:r>
                        <a:rPr lang="en-US">
                          <a:effectLst/>
                        </a:rPr>
                        <a:t>5</a:t>
                      </a:r>
                    </a:p>
                  </a:txBody>
                  <a:tcPr marL="25400" marR="25400" marT="25400" marB="25400"/>
                </a:tc>
                <a:extLst>
                  <a:ext uri="{0D108BD9-81ED-4DB2-BD59-A6C34878D82A}">
                    <a16:rowId xmlns:a16="http://schemas.microsoft.com/office/drawing/2014/main" val="2301725098"/>
                  </a:ext>
                </a:extLst>
              </a:tr>
              <a:tr h="304317">
                <a:tc>
                  <a:txBody>
                    <a:bodyPr/>
                    <a:lstStyle/>
                    <a:p>
                      <a:pPr algn="l" fontAlgn="t"/>
                      <a:r>
                        <a:rPr lang="en-US">
                          <a:effectLst/>
                        </a:rPr>
                        <a:t>OZ</a:t>
                      </a:r>
                    </a:p>
                  </a:txBody>
                  <a:tcPr marL="25400" marR="25400" marT="25400" marB="25400"/>
                </a:tc>
                <a:tc>
                  <a:txBody>
                    <a:bodyPr/>
                    <a:lstStyle/>
                    <a:p>
                      <a:pPr algn="r" fontAlgn="t"/>
                      <a:r>
                        <a:rPr lang="en-US">
                          <a:effectLst/>
                        </a:rPr>
                        <a:t>0</a:t>
                      </a:r>
                    </a:p>
                  </a:txBody>
                  <a:tcPr marL="25400" marR="25400" marT="25400" marB="25400"/>
                </a:tc>
                <a:extLst>
                  <a:ext uri="{0D108BD9-81ED-4DB2-BD59-A6C34878D82A}">
                    <a16:rowId xmlns:a16="http://schemas.microsoft.com/office/drawing/2014/main" val="1696816696"/>
                  </a:ext>
                </a:extLst>
              </a:tr>
              <a:tr h="304317">
                <a:tc>
                  <a:txBody>
                    <a:bodyPr/>
                    <a:lstStyle/>
                    <a:p>
                      <a:pPr algn="l" fontAlgn="t"/>
                      <a:r>
                        <a:rPr lang="en-US">
                          <a:effectLst/>
                        </a:rPr>
                        <a:t>Brewery</a:t>
                      </a:r>
                    </a:p>
                  </a:txBody>
                  <a:tcPr marL="25400" marR="25400" marT="25400" marB="25400"/>
                </a:tc>
                <a:tc>
                  <a:txBody>
                    <a:bodyPr/>
                    <a:lstStyle/>
                    <a:p>
                      <a:pPr algn="r" fontAlgn="t"/>
                      <a:r>
                        <a:rPr lang="en-US">
                          <a:effectLst/>
                        </a:rPr>
                        <a:t>0</a:t>
                      </a:r>
                    </a:p>
                  </a:txBody>
                  <a:tcPr marL="25400" marR="25400" marT="25400" marB="25400"/>
                </a:tc>
                <a:extLst>
                  <a:ext uri="{0D108BD9-81ED-4DB2-BD59-A6C34878D82A}">
                    <a16:rowId xmlns:a16="http://schemas.microsoft.com/office/drawing/2014/main" val="2194128851"/>
                  </a:ext>
                </a:extLst>
              </a:tr>
              <a:tr h="304317">
                <a:tc>
                  <a:txBody>
                    <a:bodyPr/>
                    <a:lstStyle/>
                    <a:p>
                      <a:pPr algn="l" fontAlgn="t"/>
                      <a:r>
                        <a:rPr lang="en-US">
                          <a:effectLst/>
                        </a:rPr>
                        <a:t>City</a:t>
                      </a:r>
                    </a:p>
                  </a:txBody>
                  <a:tcPr marL="25400" marR="25400" marT="25400" marB="25400"/>
                </a:tc>
                <a:tc>
                  <a:txBody>
                    <a:bodyPr/>
                    <a:lstStyle/>
                    <a:p>
                      <a:pPr algn="r" fontAlgn="t"/>
                      <a:r>
                        <a:rPr lang="en-US">
                          <a:effectLst/>
                        </a:rPr>
                        <a:t>0</a:t>
                      </a:r>
                    </a:p>
                  </a:txBody>
                  <a:tcPr marL="25400" marR="25400" marT="25400" marB="25400"/>
                </a:tc>
                <a:extLst>
                  <a:ext uri="{0D108BD9-81ED-4DB2-BD59-A6C34878D82A}">
                    <a16:rowId xmlns:a16="http://schemas.microsoft.com/office/drawing/2014/main" val="3502979838"/>
                  </a:ext>
                </a:extLst>
              </a:tr>
              <a:tr h="304317">
                <a:tc>
                  <a:txBody>
                    <a:bodyPr/>
                    <a:lstStyle/>
                    <a:p>
                      <a:pPr algn="l" fontAlgn="t"/>
                      <a:r>
                        <a:rPr lang="en-US">
                          <a:effectLst/>
                        </a:rPr>
                        <a:t>State</a:t>
                      </a:r>
                    </a:p>
                  </a:txBody>
                  <a:tcPr marL="25400" marR="25400" marT="25400" marB="25400"/>
                </a:tc>
                <a:tc>
                  <a:txBody>
                    <a:bodyPr/>
                    <a:lstStyle/>
                    <a:p>
                      <a:pPr algn="r" fontAlgn="t"/>
                      <a:r>
                        <a:rPr lang="en-US" dirty="0">
                          <a:effectLst/>
                        </a:rPr>
                        <a:t>0</a:t>
                      </a:r>
                    </a:p>
                  </a:txBody>
                  <a:tcPr marL="25400" marR="25400" marT="25400" marB="25400"/>
                </a:tc>
                <a:extLst>
                  <a:ext uri="{0D108BD9-81ED-4DB2-BD59-A6C34878D82A}">
                    <a16:rowId xmlns:a16="http://schemas.microsoft.com/office/drawing/2014/main" val="728946490"/>
                  </a:ext>
                </a:extLst>
              </a:tr>
            </a:tbl>
          </a:graphicData>
        </a:graphic>
      </p:graphicFrame>
      <p:pic>
        <p:nvPicPr>
          <p:cNvPr id="5" name="Picture 4">
            <a:extLst>
              <a:ext uri="{FF2B5EF4-FFF2-40B4-BE49-F238E27FC236}">
                <a16:creationId xmlns:a16="http://schemas.microsoft.com/office/drawing/2014/main" id="{9807D25D-F180-46F4-8CC1-E91A21DE78F7}"/>
              </a:ext>
            </a:extLst>
          </p:cNvPr>
          <p:cNvPicPr>
            <a:picLocks noChangeAspect="1"/>
          </p:cNvPicPr>
          <p:nvPr/>
        </p:nvPicPr>
        <p:blipFill>
          <a:blip r:embed="rId2"/>
          <a:stretch>
            <a:fillRect/>
          </a:stretch>
        </p:blipFill>
        <p:spPr>
          <a:xfrm>
            <a:off x="907080" y="1184501"/>
            <a:ext cx="4698432" cy="3640685"/>
          </a:xfrm>
          <a:prstGeom prst="rect">
            <a:avLst/>
          </a:prstGeom>
        </p:spPr>
      </p:pic>
    </p:spTree>
    <p:extLst>
      <p:ext uri="{BB962C8B-B14F-4D97-AF65-F5344CB8AC3E}">
        <p14:creationId xmlns:p14="http://schemas.microsoft.com/office/powerpoint/2010/main" val="20587199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1660</TotalTime>
  <Words>624</Words>
  <Application>Microsoft Office PowerPoint</Application>
  <PresentationFormat>On-screen Show (16:9)</PresentationFormat>
  <Paragraphs>270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Beer Case Study</vt:lpstr>
      <vt:lpstr>Agenda</vt:lpstr>
      <vt:lpstr>Introduction</vt:lpstr>
      <vt:lpstr>Data Description</vt:lpstr>
      <vt:lpstr>Data Parameters Description</vt:lpstr>
      <vt:lpstr>Data Parameters Description</vt:lpstr>
      <vt:lpstr>Explanatory Data Analysis</vt:lpstr>
      <vt:lpstr>Merge Two Datasets</vt:lpstr>
      <vt:lpstr>Missing Data</vt:lpstr>
      <vt:lpstr>Plot of Median ABV and IBU by  State</vt:lpstr>
      <vt:lpstr>Maximum ABV and IBU</vt:lpstr>
      <vt:lpstr>Summary statistics for the ABV </vt:lpstr>
      <vt:lpstr>Bitterness and Alcoholic Content Relationship</vt:lpstr>
      <vt:lpstr>Modeling Bitterness and Alcoholic Content Relationship</vt:lpstr>
      <vt:lpstr>ABV and IBU Histogram per Region</vt:lpstr>
      <vt:lpstr>ABV and IBU Boxplot for Region</vt:lpstr>
      <vt:lpstr>Analysis of variance for ABV</vt:lpstr>
      <vt:lpstr>Analysis of variance for IBU</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Tiakor, Audrene</cp:lastModifiedBy>
  <cp:revision>179</cp:revision>
  <cp:lastPrinted>2019-03-01T00:24:29Z</cp:lastPrinted>
  <dcterms:created xsi:type="dcterms:W3CDTF">2013-08-21T19:17:07Z</dcterms:created>
  <dcterms:modified xsi:type="dcterms:W3CDTF">2019-03-01T15:16:42Z</dcterms:modified>
</cp:coreProperties>
</file>