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  <p:sldId id="259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7BD1-3591-4096-BBCE-E14A24437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891201" y="1749335"/>
            <a:ext cx="9755187" cy="2766528"/>
          </a:xfrm>
        </p:spPr>
        <p:txBody>
          <a:bodyPr>
            <a:normAutofit fontScale="90000"/>
          </a:bodyPr>
          <a:lstStyle/>
          <a:p>
            <a:r>
              <a:rPr lang="en-US" dirty="0"/>
              <a:t>DDS Analytics Analysis: Predicting Attrition and Monthly Income For EMPLOYEES AT Frito Lay</a:t>
            </a:r>
          </a:p>
        </p:txBody>
      </p:sp>
    </p:spTree>
    <p:extLst>
      <p:ext uri="{BB962C8B-B14F-4D97-AF65-F5344CB8AC3E}">
        <p14:creationId xmlns:p14="http://schemas.microsoft.com/office/powerpoint/2010/main" val="3578460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A182C-383A-458B-8BA2-34DFA9AEB4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Linear regression model: stepwise regression model performs the best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A20017-EFDA-4AFA-8A54-6D7C2BF4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538" cy="11525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Building predictive models: monthly income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183D5D-E9EA-443E-BBA8-94487BF76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725950"/>
              </p:ext>
            </p:extLst>
          </p:nvPr>
        </p:nvGraphicFramePr>
        <p:xfrm>
          <a:off x="914401" y="3429000"/>
          <a:ext cx="8728764" cy="146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191">
                  <a:extLst>
                    <a:ext uri="{9D8B030D-6E8A-4147-A177-3AD203B41FA5}">
                      <a16:colId xmlns:a16="http://schemas.microsoft.com/office/drawing/2014/main" val="1634646037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204301298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174636937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343171789"/>
                    </a:ext>
                  </a:extLst>
                </a:gridCol>
              </a:tblGrid>
              <a:tr h="6766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Predictive Regression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Adj R-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sq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7889"/>
                  </a:ext>
                </a:extLst>
              </a:tr>
              <a:tr h="392026">
                <a:tc>
                  <a:txBody>
                    <a:bodyPr/>
                    <a:lstStyle/>
                    <a:p>
                      <a:r>
                        <a:rPr lang="en-US" dirty="0"/>
                        <a:t>Forward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8518.132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1100.821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079190"/>
                  </a:ext>
                </a:extLst>
              </a:tr>
              <a:tr h="392026">
                <a:tc>
                  <a:txBody>
                    <a:bodyPr/>
                    <a:lstStyle/>
                    <a:p>
                      <a:r>
                        <a:rPr lang="en-US" dirty="0"/>
                        <a:t>Stepwise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8478.958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1091.922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801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952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A680-7D66-4FB5-A3C9-7F47D803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7A861-6C8B-4E52-B09D-610056C4308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Out of all three, the logistic regression model performed the best with an accuracy of 80%, sensitivity of 84% and specificity of 62%. </a:t>
            </a:r>
          </a:p>
          <a:p>
            <a:r>
              <a:rPr lang="en-US" dirty="0"/>
              <a:t>For predicting monthly income the step wise linear regression prediction model performed the best with the lowest RMSE and AIC. </a:t>
            </a:r>
          </a:p>
          <a:p>
            <a:r>
              <a:rPr lang="en-US" dirty="0"/>
              <a:t>Being able to find the factors that contribute to attrition, allow the talent management to implement programs such as employee training programs, to identify high-potential employees and reducing/preventing voluntary employee turnover (attrition). </a:t>
            </a:r>
          </a:p>
        </p:txBody>
      </p:sp>
    </p:spTree>
    <p:extLst>
      <p:ext uri="{BB962C8B-B14F-4D97-AF65-F5344CB8AC3E}">
        <p14:creationId xmlns:p14="http://schemas.microsoft.com/office/powerpoint/2010/main" val="3558820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8E3C-3D3E-43D3-AA69-98DD1BB66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D64A-3984-4F17-ADE9-B2C65D8577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0236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83B0-F3F1-47F7-9F62-110DCC27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63064-D2C5-4641-973F-E028B74728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374282"/>
            <a:ext cx="10394707" cy="3311189"/>
          </a:xfrm>
        </p:spPr>
        <p:txBody>
          <a:bodyPr/>
          <a:lstStyle/>
          <a:p>
            <a:r>
              <a:rPr lang="en-US" dirty="0"/>
              <a:t>Definition of Attrition</a:t>
            </a:r>
          </a:p>
          <a:p>
            <a:r>
              <a:rPr lang="en-US" dirty="0"/>
              <a:t>DATA OVERVIEW</a:t>
            </a:r>
          </a:p>
          <a:p>
            <a:r>
              <a:rPr lang="en-US" dirty="0"/>
              <a:t>Exploratory Data Analysis for Attrition and monthly income</a:t>
            </a:r>
          </a:p>
          <a:p>
            <a:r>
              <a:rPr lang="en-US" dirty="0"/>
              <a:t>Model building for prediction: attrition and monthly income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17369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E7F28-8121-43D2-A8ED-6A254D76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45F6-21B4-4E84-9BC4-B597AEF0D91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data used is existing employee data of Frito lay that consists of 37 variables and 870 observations.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3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598C5-6A16-4C04-AF63-47ABCC7C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Prevention of turnover or attrition?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DCADE-4C8B-47FE-B600-DB08823BC7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Turnover says more about the company than the employee. </a:t>
            </a:r>
          </a:p>
          <a:p>
            <a:r>
              <a:rPr lang="en-US" dirty="0"/>
              <a:t>Turnover is when an employee leaves due to termination, lack of opportunities for growth, or a better job.</a:t>
            </a:r>
          </a:p>
          <a:p>
            <a:r>
              <a:rPr lang="en-US" dirty="0"/>
              <a:t>Attrition is when an employee leaves for personal reasons such as to raise a family, go to school or due to retirement or  death.</a:t>
            </a:r>
          </a:p>
          <a:p>
            <a:r>
              <a:rPr lang="en-US" dirty="0"/>
              <a:t>DDS Analytics wants to use existing employee data to predict employee turnover for prevention and monthly income.</a:t>
            </a:r>
          </a:p>
        </p:txBody>
      </p:sp>
    </p:spTree>
    <p:extLst>
      <p:ext uri="{BB962C8B-B14F-4D97-AF65-F5344CB8AC3E}">
        <p14:creationId xmlns:p14="http://schemas.microsoft.com/office/powerpoint/2010/main" val="3493514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58922-38A6-4869-AD2E-AEF7C6DDA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Exploratory data </a:t>
            </a:r>
            <a:r>
              <a:rPr lang="en-US" dirty="0" err="1"/>
              <a:t>analysis:attriton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3D728A-D111-48F7-A3E9-98D15105BA7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87630" y="1837765"/>
            <a:ext cx="3228975" cy="2886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1ABFBE-F292-48C2-85D4-56E7FCDDD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957" y="1770679"/>
            <a:ext cx="3200400" cy="2714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FC9DE4-0334-4B04-87A0-8B630D392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5928" y="1839397"/>
            <a:ext cx="3133725" cy="2695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CF0BBC-8419-4FF3-8046-C9DAE27DE18A}"/>
              </a:ext>
            </a:extLst>
          </p:cNvPr>
          <p:cNvSpPr txBox="1"/>
          <p:nvPr/>
        </p:nvSpPr>
        <p:spPr>
          <a:xfrm>
            <a:off x="287630" y="4706766"/>
            <a:ext cx="3489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lower the environment satisfaction, the higher the attrition occurrence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FDA8D3-D334-415D-83EB-D1B6C88FFEDB}"/>
              </a:ext>
            </a:extLst>
          </p:cNvPr>
          <p:cNvSpPr txBox="1"/>
          <p:nvPr/>
        </p:nvSpPr>
        <p:spPr>
          <a:xfrm>
            <a:off x="3789188" y="4445548"/>
            <a:ext cx="3489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Employees with job roles Human Resources and Sales Representative have a higher attrition </a:t>
            </a:r>
            <a:r>
              <a:rPr lang="en-US" dirty="0" err="1"/>
              <a:t>occurence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5778F1-7F60-4436-A2FA-28CEB71F66AB}"/>
              </a:ext>
            </a:extLst>
          </p:cNvPr>
          <p:cNvSpPr txBox="1"/>
          <p:nvPr/>
        </p:nvSpPr>
        <p:spPr>
          <a:xfrm>
            <a:off x="7211373" y="4570057"/>
            <a:ext cx="3489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Employees with lower job levels have a higher attrition occurrence</a:t>
            </a:r>
          </a:p>
        </p:txBody>
      </p:sp>
    </p:spTree>
    <p:extLst>
      <p:ext uri="{BB962C8B-B14F-4D97-AF65-F5344CB8AC3E}">
        <p14:creationId xmlns:p14="http://schemas.microsoft.com/office/powerpoint/2010/main" val="376783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58922-38A6-4869-AD2E-AEF7C6DDA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Exploratory data </a:t>
            </a:r>
            <a:r>
              <a:rPr lang="en-US" dirty="0" err="1"/>
              <a:t>analysis:attriton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C6863F-BC7A-4666-860F-5E2692517BF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22019" y="1698560"/>
            <a:ext cx="3238500" cy="2771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4CCB76-6157-4E19-93E9-771953B60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055" y="1658803"/>
            <a:ext cx="3238500" cy="28177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3F4B6D-7104-4F1E-B9B7-FFD8B6FCC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684" y="1626914"/>
            <a:ext cx="3617315" cy="28036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072105-B61A-41E1-AE15-9E1F214530F0}"/>
              </a:ext>
            </a:extLst>
          </p:cNvPr>
          <p:cNvSpPr txBox="1"/>
          <p:nvPr/>
        </p:nvSpPr>
        <p:spPr>
          <a:xfrm>
            <a:off x="522019" y="4450088"/>
            <a:ext cx="323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Employees that have education fields in Human Resources and Technical Degrees have higher attrition occurrence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115BAC-2C0A-4819-88A4-F128EA0C5183}"/>
              </a:ext>
            </a:extLst>
          </p:cNvPr>
          <p:cNvSpPr txBox="1"/>
          <p:nvPr/>
        </p:nvSpPr>
        <p:spPr>
          <a:xfrm>
            <a:off x="4173501" y="4458800"/>
            <a:ext cx="3489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Employees who travel frequently for business have a higher attrition occurrence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43E36D-57F2-4E92-8FC6-D735349ED831}"/>
              </a:ext>
            </a:extLst>
          </p:cNvPr>
          <p:cNvSpPr txBox="1"/>
          <p:nvPr/>
        </p:nvSpPr>
        <p:spPr>
          <a:xfrm>
            <a:off x="7786046" y="4456527"/>
            <a:ext cx="3489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Employees who are dissatisfied (low) work/life balance have a higher attrition occurrence.</a:t>
            </a:r>
          </a:p>
        </p:txBody>
      </p:sp>
    </p:spTree>
    <p:extLst>
      <p:ext uri="{BB962C8B-B14F-4D97-AF65-F5344CB8AC3E}">
        <p14:creationId xmlns:p14="http://schemas.microsoft.com/office/powerpoint/2010/main" val="1034993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58922-38A6-4869-AD2E-AEF7C6DDA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48478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analysis: attrition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937A9C-F8C5-4096-A648-C3D3A72731A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9356" y="1306286"/>
            <a:ext cx="3615200" cy="30911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3E5307-21DA-4471-AFAC-FF1CD22C7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832" y="1306282"/>
            <a:ext cx="3511660" cy="30911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7C2626-4E2D-4CF7-BBAF-857DD66A6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412" y="1319535"/>
            <a:ext cx="3676784" cy="30911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D5F741-D7CC-4A31-B6A1-583EAFCD77C4}"/>
              </a:ext>
            </a:extLst>
          </p:cNvPr>
          <p:cNvSpPr txBox="1"/>
          <p:nvPr/>
        </p:nvSpPr>
        <p:spPr>
          <a:xfrm>
            <a:off x="219356" y="4532243"/>
            <a:ext cx="36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Employees who have worked for more companies have a higher attrition occurrence.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E6F06-137B-40D3-BEB2-7C8C2F8CB1BE}"/>
              </a:ext>
            </a:extLst>
          </p:cNvPr>
          <p:cNvSpPr txBox="1"/>
          <p:nvPr/>
        </p:nvSpPr>
        <p:spPr>
          <a:xfrm>
            <a:off x="4012062" y="4543157"/>
            <a:ext cx="36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Employees with low job involvement have a higher attrition occurrence.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AA4FE-EC21-4FA2-A367-B08CB3CA50DA}"/>
              </a:ext>
            </a:extLst>
          </p:cNvPr>
          <p:cNvSpPr txBox="1"/>
          <p:nvPr/>
        </p:nvSpPr>
        <p:spPr>
          <a:xfrm>
            <a:off x="7801412" y="4532243"/>
            <a:ext cx="36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Single employees have a higher attrition occurrence. </a:t>
            </a:r>
          </a:p>
        </p:txBody>
      </p:sp>
    </p:spTree>
    <p:extLst>
      <p:ext uri="{BB962C8B-B14F-4D97-AF65-F5344CB8AC3E}">
        <p14:creationId xmlns:p14="http://schemas.microsoft.com/office/powerpoint/2010/main" val="1164314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5F0A2-4AE9-4205-9965-56FDDB39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Exploratory data analysis: monthly income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4369E8-D8F0-4367-B599-BF254B17FD5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46749" y="1326761"/>
            <a:ext cx="4197115" cy="3076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67B366-0ED1-457D-B488-18FFC182E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350" y="1363862"/>
            <a:ext cx="4063333" cy="29783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AB5BB3-ECFE-4584-99E7-741200852214}"/>
              </a:ext>
            </a:extLst>
          </p:cNvPr>
          <p:cNvSpPr txBox="1"/>
          <p:nvPr/>
        </p:nvSpPr>
        <p:spPr>
          <a:xfrm>
            <a:off x="346749" y="4505739"/>
            <a:ext cx="4197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Positive correlation between monthly income and total number of working years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D53221-C996-41F1-B9BA-A33582624613}"/>
              </a:ext>
            </a:extLst>
          </p:cNvPr>
          <p:cNvSpPr txBox="1"/>
          <p:nvPr/>
        </p:nvSpPr>
        <p:spPr>
          <a:xfrm>
            <a:off x="7171750" y="4334973"/>
            <a:ext cx="4197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Positive correlation between monthly income and number of years they have worked for the company</a:t>
            </a:r>
          </a:p>
        </p:txBody>
      </p:sp>
    </p:spTree>
    <p:extLst>
      <p:ext uri="{BB962C8B-B14F-4D97-AF65-F5344CB8AC3E}">
        <p14:creationId xmlns:p14="http://schemas.microsoft.com/office/powerpoint/2010/main" val="1101110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2F4C-58FB-4A84-9C83-42A00B00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predictive models: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EBF78-8093-4D1F-B0C0-8B4E8B21F3A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Models used: logistic regression, naïve </a:t>
            </a:r>
            <a:r>
              <a:rPr lang="en-US" dirty="0" err="1"/>
              <a:t>bayes</a:t>
            </a:r>
            <a:r>
              <a:rPr lang="en-US" dirty="0"/>
              <a:t>, and random forest</a:t>
            </a:r>
          </a:p>
          <a:p>
            <a:r>
              <a:rPr lang="en-US" dirty="0"/>
              <a:t>With logistic regression Forward and stepwise selection was used: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4E8F66-578D-4AD0-989B-4B29DDA43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354251"/>
              </p:ext>
            </p:extLst>
          </p:nvPr>
        </p:nvGraphicFramePr>
        <p:xfrm>
          <a:off x="3476486" y="3805373"/>
          <a:ext cx="3583978" cy="1409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989">
                  <a:extLst>
                    <a:ext uri="{9D8B030D-6E8A-4147-A177-3AD203B41FA5}">
                      <a16:colId xmlns:a16="http://schemas.microsoft.com/office/drawing/2014/main" val="3038834384"/>
                    </a:ext>
                  </a:extLst>
                </a:gridCol>
                <a:gridCol w="1791989">
                  <a:extLst>
                    <a:ext uri="{9D8B030D-6E8A-4147-A177-3AD203B41FA5}">
                      <a16:colId xmlns:a16="http://schemas.microsoft.com/office/drawing/2014/main" val="1963991732"/>
                    </a:ext>
                  </a:extLst>
                </a:gridCol>
              </a:tblGrid>
              <a:tr h="38492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Regression Predictive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250948"/>
                  </a:ext>
                </a:extLst>
              </a:tr>
              <a:tr h="384921">
                <a:tc>
                  <a:txBody>
                    <a:bodyPr/>
                    <a:lstStyle/>
                    <a:p>
                      <a:r>
                        <a:rPr lang="en-US" dirty="0"/>
                        <a:t>Forward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363.51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517978"/>
                  </a:ext>
                </a:extLst>
              </a:tr>
              <a:tr h="384921">
                <a:tc>
                  <a:txBody>
                    <a:bodyPr/>
                    <a:lstStyle/>
                    <a:p>
                      <a:r>
                        <a:rPr lang="en-US" dirty="0"/>
                        <a:t>stepwise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342.64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0706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D8EDAC1-BB63-4D51-8864-3618E34A3599}"/>
              </a:ext>
            </a:extLst>
          </p:cNvPr>
          <p:cNvSpPr txBox="1"/>
          <p:nvPr/>
        </p:nvSpPr>
        <p:spPr>
          <a:xfrm>
            <a:off x="7827097" y="3805373"/>
            <a:ext cx="3253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Using the roc function the stepwise model has an accuracy of 80%.</a:t>
            </a:r>
          </a:p>
        </p:txBody>
      </p:sp>
    </p:spTree>
    <p:extLst>
      <p:ext uri="{BB962C8B-B14F-4D97-AF65-F5344CB8AC3E}">
        <p14:creationId xmlns:p14="http://schemas.microsoft.com/office/powerpoint/2010/main" val="1382359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224</TotalTime>
  <Words>449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Impact</vt:lpstr>
      <vt:lpstr>Main Event</vt:lpstr>
      <vt:lpstr>DDS Analytics Analysis: Predicting Attrition and Monthly Income For EMPLOYEES AT Frito Lay</vt:lpstr>
      <vt:lpstr>Introduction</vt:lpstr>
      <vt:lpstr>Data overview</vt:lpstr>
      <vt:lpstr>Prevention of turnover or attrition?</vt:lpstr>
      <vt:lpstr>Exploratory data analysis:attriton</vt:lpstr>
      <vt:lpstr>Exploratory data analysis:attriton</vt:lpstr>
      <vt:lpstr>Exploratory data analysis: attrition</vt:lpstr>
      <vt:lpstr>Exploratory data analysis: monthly income</vt:lpstr>
      <vt:lpstr>Building predictive models: attrition</vt:lpstr>
      <vt:lpstr>Building predictive models: monthly income</vt:lpstr>
      <vt:lpstr>conclusion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Analytics: Predicting Attrition and Monthly Income For Frito Lay</dc:title>
  <dc:creator>Tiakor, Audrene</dc:creator>
  <cp:lastModifiedBy>Tiakor, Audrene</cp:lastModifiedBy>
  <cp:revision>27</cp:revision>
  <dcterms:created xsi:type="dcterms:W3CDTF">2019-04-19T03:38:59Z</dcterms:created>
  <dcterms:modified xsi:type="dcterms:W3CDTF">2019-04-19T07:23:04Z</dcterms:modified>
</cp:coreProperties>
</file>