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4" r:id="rId3"/>
    <p:sldId id="265" r:id="rId4"/>
    <p:sldId id="257" r:id="rId5"/>
    <p:sldId id="262" r:id="rId6"/>
    <p:sldId id="266" r:id="rId7"/>
    <p:sldId id="284" r:id="rId8"/>
    <p:sldId id="267" r:id="rId9"/>
    <p:sldId id="268" r:id="rId10"/>
    <p:sldId id="261" r:id="rId11"/>
    <p:sldId id="269" r:id="rId12"/>
    <p:sldId id="281" r:id="rId13"/>
    <p:sldId id="282" r:id="rId14"/>
    <p:sldId id="283" r:id="rId15"/>
    <p:sldId id="271" r:id="rId16"/>
    <p:sldId id="272" r:id="rId17"/>
    <p:sldId id="273" r:id="rId18"/>
    <p:sldId id="274" r:id="rId19"/>
    <p:sldId id="275" r:id="rId20"/>
    <p:sldId id="276" r:id="rId21"/>
    <p:sldId id="280" r:id="rId22"/>
    <p:sldId id="278" r:id="rId23"/>
    <p:sldId id="279" r:id="rId24"/>
    <p:sldId id="277" r:id="rId25"/>
  </p:sldIdLst>
  <p:sldSz cx="12192000" cy="6858000"/>
  <p:notesSz cx="6858000" cy="9144000"/>
  <p:embeddedFontLst>
    <p:embeddedFont>
      <p:font typeface="方正综艺简体" panose="03000509000000000000" pitchFamily="65" charset="-122"/>
      <p:regular r:id="rId26"/>
    </p:embeddedFont>
    <p:embeddedFont>
      <p:font typeface="Trebuchet MS" panose="020B0603020202020204" pitchFamily="34" charset="0"/>
      <p:regular r:id="rId27"/>
      <p:bold r:id="rId28"/>
      <p:italic r:id="rId29"/>
      <p:boldItalic r:id="rId30"/>
    </p:embeddedFont>
    <p:embeddedFont>
      <p:font typeface="微软雅黑" panose="020B0503020204020204" pitchFamily="34" charset="-122"/>
      <p:regular r:id="rId31"/>
      <p:bold r:id="rId32"/>
    </p:embeddedFont>
    <p:embeddedFont>
      <p:font typeface="Wingdings 2" panose="05020102010507070707" pitchFamily="18" charset="2"/>
      <p:regular r:id="rId3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大纲" id="{3E2ABE15-A7CE-4528-A5EF-72C3E010AC15}">
          <p14:sldIdLst>
            <p14:sldId id="256"/>
            <p14:sldId id="264"/>
          </p14:sldIdLst>
        </p14:section>
        <p14:section name="摆脱思维定势" id="{8C593C73-320F-4A11-8DC8-2E866E7F6ACC}">
          <p14:sldIdLst>
            <p14:sldId id="265"/>
            <p14:sldId id="257"/>
            <p14:sldId id="262"/>
            <p14:sldId id="266"/>
            <p14:sldId id="284"/>
            <p14:sldId id="267"/>
            <p14:sldId id="268"/>
            <p14:sldId id="261"/>
          </p14:sldIdLst>
        </p14:section>
        <p14:section name="深入理解框架" id="{E7632A77-AC96-4F47-A77B-DB4BB164D598}">
          <p14:sldIdLst>
            <p14:sldId id="269"/>
            <p14:sldId id="281"/>
            <p14:sldId id="282"/>
            <p14:sldId id="283"/>
          </p14:sldIdLst>
        </p14:section>
        <p14:section name="性能" id="{D26BFBB1-2E69-4B1E-8CF2-F5A06460DA7B}">
          <p14:sldIdLst>
            <p14:sldId id="271"/>
          </p14:sldIdLst>
        </p14:section>
        <p14:section name="TIP" id="{8677D9C3-0BFF-4D52-9C32-604FA388D06F}">
          <p14:sldIdLst>
            <p14:sldId id="272"/>
            <p14:sldId id="273"/>
            <p14:sldId id="274"/>
            <p14:sldId id="275"/>
            <p14:sldId id="276"/>
          </p14:sldIdLst>
        </p14:section>
        <p14:section name="FAQ" id="{1226F773-720D-47A4-AABF-47D6DFC7EB1C}">
          <p14:sldIdLst>
            <p14:sldId id="280"/>
            <p14:sldId id="278"/>
            <p14:sldId id="279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天猪TZ" initials="天猪TZ" lastIdx="1" clrIdx="0">
    <p:extLst>
      <p:ext uri="{19B8F6BF-5375-455C-9EA6-DF929625EA0E}">
        <p15:presenceInfo xmlns:p15="http://schemas.microsoft.com/office/powerpoint/2012/main" userId="8aadfd99b16011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mailto:liuyong3@ucweb.co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C037F7-BAC7-46B9-99DD-817E72A063EA}" type="doc">
      <dgm:prSet loTypeId="urn:microsoft.com/office/officeart/2005/8/layout/targe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0D84C926-5AEB-4341-A6AB-C22C00100DE0}">
      <dgm:prSet phldrT="[文本]"/>
      <dgm:spPr/>
      <dgm:t>
        <a:bodyPr/>
        <a:lstStyle/>
        <a:p>
          <a:endParaRPr lang="zh-CN" altLang="en-US" dirty="0"/>
        </a:p>
      </dgm:t>
    </dgm:pt>
    <dgm:pt modelId="{010F0901-1323-4B45-8AD0-A237891E0FF1}" type="parTrans" cxnId="{AF5D9466-BB0C-4CC8-A12C-13A038C104C7}">
      <dgm:prSet/>
      <dgm:spPr/>
      <dgm:t>
        <a:bodyPr/>
        <a:lstStyle/>
        <a:p>
          <a:endParaRPr lang="zh-CN" altLang="en-US"/>
        </a:p>
      </dgm:t>
    </dgm:pt>
    <dgm:pt modelId="{6F616A43-E569-4746-B122-9D0B12E51113}" type="sibTrans" cxnId="{AF5D9466-BB0C-4CC8-A12C-13A038C104C7}">
      <dgm:prSet/>
      <dgm:spPr/>
      <dgm:t>
        <a:bodyPr/>
        <a:lstStyle/>
        <a:p>
          <a:endParaRPr lang="zh-CN" altLang="en-US"/>
        </a:p>
      </dgm:t>
    </dgm:pt>
    <dgm:pt modelId="{48F1C4B4-A08B-4B49-91D3-D921EDC9DCB6}">
      <dgm:prSet phldrT="[文本]" custT="1"/>
      <dgm:spPr/>
      <dgm:t>
        <a:bodyPr/>
        <a:lstStyle/>
        <a:p>
          <a:r>
            <a:rPr lang="en-US" altLang="zh-CN" sz="2000" dirty="0" smtClean="0">
              <a:hlinkClick xmlns:r="http://schemas.openxmlformats.org/officeDocument/2006/relationships" r:id="rId1"/>
            </a:rPr>
            <a:t>liuyong3@ucweb.com</a:t>
          </a:r>
          <a:endParaRPr lang="zh-CN" altLang="en-US" sz="2000" dirty="0"/>
        </a:p>
      </dgm:t>
    </dgm:pt>
    <dgm:pt modelId="{00348169-C7C0-4546-992C-4010B63E09F3}" type="parTrans" cxnId="{620FCE99-285F-41E7-BD4F-33D3615A1424}">
      <dgm:prSet/>
      <dgm:spPr/>
      <dgm:t>
        <a:bodyPr/>
        <a:lstStyle/>
        <a:p>
          <a:endParaRPr lang="zh-CN" altLang="en-US"/>
        </a:p>
      </dgm:t>
    </dgm:pt>
    <dgm:pt modelId="{E6CC6460-43F5-43E0-8C3A-167EF077D4FB}" type="sibTrans" cxnId="{620FCE99-285F-41E7-BD4F-33D3615A1424}">
      <dgm:prSet/>
      <dgm:spPr/>
      <dgm:t>
        <a:bodyPr/>
        <a:lstStyle/>
        <a:p>
          <a:endParaRPr lang="zh-CN" altLang="en-US"/>
        </a:p>
      </dgm:t>
    </dgm:pt>
    <dgm:pt modelId="{5C5B8592-9D38-4760-BCFE-C124F5EC5AD0}">
      <dgm:prSet phldrT="[文本]"/>
      <dgm:spPr/>
      <dgm:t>
        <a:bodyPr/>
        <a:lstStyle/>
        <a:p>
          <a:r>
            <a:rPr lang="zh-CN" altLang="en-US" b="1" smtClean="0"/>
            <a:t>前端攻城狮</a:t>
          </a:r>
          <a:endParaRPr lang="zh-CN" altLang="en-US" b="1" dirty="0"/>
        </a:p>
      </dgm:t>
    </dgm:pt>
    <dgm:pt modelId="{293C3206-5447-45AA-A819-B4DBE27BEB0E}" type="parTrans" cxnId="{F024665D-E392-4702-9563-A9C5351E0DD6}">
      <dgm:prSet/>
      <dgm:spPr/>
      <dgm:t>
        <a:bodyPr/>
        <a:lstStyle/>
        <a:p>
          <a:endParaRPr lang="zh-CN" altLang="en-US"/>
        </a:p>
      </dgm:t>
    </dgm:pt>
    <dgm:pt modelId="{82C2A5BA-4353-45DF-B616-ACD3E1DEF092}" type="sibTrans" cxnId="{F024665D-E392-4702-9563-A9C5351E0DD6}">
      <dgm:prSet/>
      <dgm:spPr/>
      <dgm:t>
        <a:bodyPr/>
        <a:lstStyle/>
        <a:p>
          <a:endParaRPr lang="zh-CN" altLang="en-US"/>
        </a:p>
      </dgm:t>
    </dgm:pt>
    <dgm:pt modelId="{CF7FC5FE-7A0D-4E9C-B418-A0EE3B192F7B}">
      <dgm:prSet phldrT="[文本]"/>
      <dgm:spPr/>
      <dgm:t>
        <a:bodyPr/>
        <a:lstStyle/>
        <a:p>
          <a:r>
            <a:rPr lang="zh-CN" altLang="en-US" b="0" i="0" dirty="0" smtClean="0"/>
            <a:t>最前沿的技术</a:t>
          </a:r>
          <a:r>
            <a:rPr lang="en-US" altLang="zh-CN" b="0" i="0" dirty="0" smtClean="0"/>
            <a:t>(Angular + NodeJS)</a:t>
          </a:r>
          <a:endParaRPr lang="zh-CN" altLang="en-US" dirty="0"/>
        </a:p>
      </dgm:t>
    </dgm:pt>
    <dgm:pt modelId="{A4B0662A-0861-4338-A686-C353BD3653C5}" type="parTrans" cxnId="{EFBD5431-2B0C-410F-894C-07C4B25049EA}">
      <dgm:prSet/>
      <dgm:spPr/>
      <dgm:t>
        <a:bodyPr/>
        <a:lstStyle/>
        <a:p>
          <a:endParaRPr lang="zh-CN" altLang="en-US"/>
        </a:p>
      </dgm:t>
    </dgm:pt>
    <dgm:pt modelId="{E7ABE6D8-CF56-4F89-B668-509173802D7E}" type="sibTrans" cxnId="{EFBD5431-2B0C-410F-894C-07C4B25049EA}">
      <dgm:prSet/>
      <dgm:spPr/>
      <dgm:t>
        <a:bodyPr/>
        <a:lstStyle/>
        <a:p>
          <a:endParaRPr lang="zh-CN" altLang="en-US"/>
        </a:p>
      </dgm:t>
    </dgm:pt>
    <dgm:pt modelId="{EEB2E0E8-A8AD-4888-9CD4-AFFDFFFA721D}">
      <dgm:prSet phldrT="[文本]"/>
      <dgm:spPr/>
      <dgm:t>
        <a:bodyPr/>
        <a:lstStyle/>
        <a:p>
          <a:r>
            <a:rPr lang="zh-CN" altLang="en-US" dirty="0" smtClean="0"/>
            <a:t>移动互联网</a:t>
          </a:r>
          <a:endParaRPr lang="zh-CN" altLang="en-US" dirty="0"/>
        </a:p>
      </dgm:t>
    </dgm:pt>
    <dgm:pt modelId="{F90E1101-772E-4E4E-B53F-9B05FD681047}" type="parTrans" cxnId="{526DD834-5425-4588-8EED-0B15DF6D064C}">
      <dgm:prSet/>
      <dgm:spPr/>
      <dgm:t>
        <a:bodyPr/>
        <a:lstStyle/>
        <a:p>
          <a:endParaRPr lang="zh-CN" altLang="en-US"/>
        </a:p>
      </dgm:t>
    </dgm:pt>
    <dgm:pt modelId="{4416C595-DCDE-4C6B-929F-3C7FEF0ECF8C}" type="sibTrans" cxnId="{526DD834-5425-4588-8EED-0B15DF6D064C}">
      <dgm:prSet/>
      <dgm:spPr/>
      <dgm:t>
        <a:bodyPr/>
        <a:lstStyle/>
        <a:p>
          <a:endParaRPr lang="zh-CN" altLang="en-US"/>
        </a:p>
      </dgm:t>
    </dgm:pt>
    <dgm:pt modelId="{6234DDA0-56F0-438A-BAAE-7A306B99CEB6}">
      <dgm:prSet phldrT="[文本]"/>
      <dgm:spPr/>
      <dgm:t>
        <a:bodyPr/>
        <a:lstStyle/>
        <a:p>
          <a:r>
            <a:rPr lang="en-US" altLang="zh-CN" b="1" smtClean="0"/>
            <a:t>Android</a:t>
          </a:r>
          <a:endParaRPr lang="zh-CN" altLang="en-US" b="1" dirty="0"/>
        </a:p>
      </dgm:t>
    </dgm:pt>
    <dgm:pt modelId="{882B45C2-626C-4019-A9AA-B09E7BEC9C39}" type="parTrans" cxnId="{205997CA-2141-45F1-8E81-3A73C7273413}">
      <dgm:prSet/>
      <dgm:spPr/>
      <dgm:t>
        <a:bodyPr/>
        <a:lstStyle/>
        <a:p>
          <a:endParaRPr lang="zh-CN" altLang="en-US"/>
        </a:p>
      </dgm:t>
    </dgm:pt>
    <dgm:pt modelId="{C6CBE9F2-CAED-4736-84AA-C7FCECC46EBB}" type="sibTrans" cxnId="{205997CA-2141-45F1-8E81-3A73C7273413}">
      <dgm:prSet/>
      <dgm:spPr/>
      <dgm:t>
        <a:bodyPr/>
        <a:lstStyle/>
        <a:p>
          <a:endParaRPr lang="zh-CN" altLang="en-US"/>
        </a:p>
      </dgm:t>
    </dgm:pt>
    <dgm:pt modelId="{0FEFCE3A-9A6D-4B59-A2C9-CC0193B39B94}">
      <dgm:prSet phldrT="[文本]"/>
      <dgm:spPr/>
      <dgm:t>
        <a:bodyPr/>
        <a:lstStyle/>
        <a:p>
          <a:r>
            <a:rPr lang="en-US" altLang="zh-CN" dirty="0" smtClean="0"/>
            <a:t>Android</a:t>
          </a:r>
          <a:r>
            <a:rPr lang="zh-CN" altLang="en-US" dirty="0" smtClean="0"/>
            <a:t>技术痴迷者</a:t>
          </a:r>
          <a:endParaRPr lang="zh-CN" altLang="en-US" dirty="0"/>
        </a:p>
      </dgm:t>
    </dgm:pt>
    <dgm:pt modelId="{F2DB638E-3317-441B-8653-DED93AE15F69}" type="parTrans" cxnId="{711EBAF7-6CD4-4D29-98DD-16A0359FB817}">
      <dgm:prSet/>
      <dgm:spPr/>
      <dgm:t>
        <a:bodyPr/>
        <a:lstStyle/>
        <a:p>
          <a:endParaRPr lang="zh-CN" altLang="en-US"/>
        </a:p>
      </dgm:t>
    </dgm:pt>
    <dgm:pt modelId="{E50F5500-59BE-4C2C-8EFB-FC64E34FB5B5}" type="sibTrans" cxnId="{711EBAF7-6CD4-4D29-98DD-16A0359FB817}">
      <dgm:prSet/>
      <dgm:spPr/>
      <dgm:t>
        <a:bodyPr/>
        <a:lstStyle/>
        <a:p>
          <a:endParaRPr lang="zh-CN" altLang="en-US"/>
        </a:p>
      </dgm:t>
    </dgm:pt>
    <dgm:pt modelId="{EADF6A8C-2359-4978-871F-D3A3A3142E8E}">
      <dgm:prSet/>
      <dgm:spPr/>
      <dgm:t>
        <a:bodyPr/>
        <a:lstStyle/>
        <a:p>
          <a:r>
            <a:rPr lang="zh-CN" altLang="en-US" dirty="0" smtClean="0"/>
            <a:t>加入高大上的游戏平台客户端研发</a:t>
          </a:r>
          <a:endParaRPr lang="zh-CN" altLang="en-US" dirty="0"/>
        </a:p>
      </dgm:t>
    </dgm:pt>
    <dgm:pt modelId="{9729541B-188A-4C0E-8800-DFEB88C1CAFC}" type="parTrans" cxnId="{956A815D-C53C-44D5-8FD5-F5E054AFA3DA}">
      <dgm:prSet/>
      <dgm:spPr/>
      <dgm:t>
        <a:bodyPr/>
        <a:lstStyle/>
        <a:p>
          <a:endParaRPr lang="zh-CN" altLang="en-US"/>
        </a:p>
      </dgm:t>
    </dgm:pt>
    <dgm:pt modelId="{03E4EFFE-0731-425C-B015-0A02C3F4635E}" type="sibTrans" cxnId="{956A815D-C53C-44D5-8FD5-F5E054AFA3DA}">
      <dgm:prSet/>
      <dgm:spPr/>
      <dgm:t>
        <a:bodyPr/>
        <a:lstStyle/>
        <a:p>
          <a:endParaRPr lang="zh-CN" altLang="en-US"/>
        </a:p>
      </dgm:t>
    </dgm:pt>
    <dgm:pt modelId="{09795910-980C-4A15-84AB-CEC889DDCE52}" type="pres">
      <dgm:prSet presAssocID="{CDC037F7-BAC7-46B9-99DD-817E72A063EA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8850655-844D-40D8-972A-6394AB54790F}" type="pres">
      <dgm:prSet presAssocID="{0D84C926-5AEB-4341-A6AB-C22C00100DE0}" presName="circle1" presStyleLbl="node1" presStyleIdx="0" presStyleCnt="3"/>
      <dgm:spPr/>
    </dgm:pt>
    <dgm:pt modelId="{97AF838B-8E31-4AE8-80F2-1285FE78A42F}" type="pres">
      <dgm:prSet presAssocID="{0D84C926-5AEB-4341-A6AB-C22C00100DE0}" presName="space" presStyleCnt="0"/>
      <dgm:spPr/>
    </dgm:pt>
    <dgm:pt modelId="{179016B5-991C-4C27-B81F-01BD7ACBA68A}" type="pres">
      <dgm:prSet presAssocID="{0D84C926-5AEB-4341-A6AB-C22C00100DE0}" presName="rect1" presStyleLbl="alignAcc1" presStyleIdx="0" presStyleCnt="3"/>
      <dgm:spPr/>
      <dgm:t>
        <a:bodyPr/>
        <a:lstStyle/>
        <a:p>
          <a:endParaRPr lang="zh-CN" altLang="en-US"/>
        </a:p>
      </dgm:t>
    </dgm:pt>
    <dgm:pt modelId="{21F699B7-F3FD-4C71-8889-3B98D40BCEF1}" type="pres">
      <dgm:prSet presAssocID="{5C5B8592-9D38-4760-BCFE-C124F5EC5AD0}" presName="vertSpace2" presStyleLbl="node1" presStyleIdx="0" presStyleCnt="3"/>
      <dgm:spPr/>
    </dgm:pt>
    <dgm:pt modelId="{6FDEE619-9A42-4864-822A-0E18DF9D147C}" type="pres">
      <dgm:prSet presAssocID="{5C5B8592-9D38-4760-BCFE-C124F5EC5AD0}" presName="circle2" presStyleLbl="node1" presStyleIdx="1" presStyleCnt="3"/>
      <dgm:spPr/>
    </dgm:pt>
    <dgm:pt modelId="{C0AA3F82-9A69-4728-B3FD-E3203BF34615}" type="pres">
      <dgm:prSet presAssocID="{5C5B8592-9D38-4760-BCFE-C124F5EC5AD0}" presName="rect2" presStyleLbl="alignAcc1" presStyleIdx="1" presStyleCnt="3"/>
      <dgm:spPr/>
      <dgm:t>
        <a:bodyPr/>
        <a:lstStyle/>
        <a:p>
          <a:endParaRPr lang="zh-CN" altLang="en-US"/>
        </a:p>
      </dgm:t>
    </dgm:pt>
    <dgm:pt modelId="{97EE518F-7DBD-4F7C-926A-C086FAB8DCDD}" type="pres">
      <dgm:prSet presAssocID="{6234DDA0-56F0-438A-BAAE-7A306B99CEB6}" presName="vertSpace3" presStyleLbl="node1" presStyleIdx="1" presStyleCnt="3"/>
      <dgm:spPr/>
    </dgm:pt>
    <dgm:pt modelId="{3DDB7A65-534B-482E-AD0E-0F2C51EF96FB}" type="pres">
      <dgm:prSet presAssocID="{6234DDA0-56F0-438A-BAAE-7A306B99CEB6}" presName="circle3" presStyleLbl="node1" presStyleIdx="2" presStyleCnt="3"/>
      <dgm:spPr/>
    </dgm:pt>
    <dgm:pt modelId="{18A964C0-B7CD-4495-B4F7-84050F83A7E5}" type="pres">
      <dgm:prSet presAssocID="{6234DDA0-56F0-438A-BAAE-7A306B99CEB6}" presName="rect3" presStyleLbl="alignAcc1" presStyleIdx="2" presStyleCnt="3"/>
      <dgm:spPr/>
      <dgm:t>
        <a:bodyPr/>
        <a:lstStyle/>
        <a:p>
          <a:endParaRPr lang="zh-CN" altLang="en-US"/>
        </a:p>
      </dgm:t>
    </dgm:pt>
    <dgm:pt modelId="{2A87668E-2A2A-49D5-808A-D90F5D226FF1}" type="pres">
      <dgm:prSet presAssocID="{0D84C926-5AEB-4341-A6AB-C22C00100DE0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87CC44-2963-4769-90EC-BA3B87F3BFF2}" type="pres">
      <dgm:prSet presAssocID="{0D84C926-5AEB-4341-A6AB-C22C00100DE0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FA3956-81DE-45ED-A486-DC28A2413AA7}" type="pres">
      <dgm:prSet presAssocID="{5C5B8592-9D38-4760-BCFE-C124F5EC5AD0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090155-5138-43C3-84E3-921D81E771CD}" type="pres">
      <dgm:prSet presAssocID="{5C5B8592-9D38-4760-BCFE-C124F5EC5AD0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2E37AD-4983-4F03-96ED-BBF39CC51E2C}" type="pres">
      <dgm:prSet presAssocID="{6234DDA0-56F0-438A-BAAE-7A306B99CEB6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FDD772-B539-49B9-93FD-F51836A5F604}" type="pres">
      <dgm:prSet presAssocID="{6234DDA0-56F0-438A-BAAE-7A306B99CEB6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5997CA-2141-45F1-8E81-3A73C7273413}" srcId="{CDC037F7-BAC7-46B9-99DD-817E72A063EA}" destId="{6234DDA0-56F0-438A-BAAE-7A306B99CEB6}" srcOrd="2" destOrd="0" parTransId="{882B45C2-626C-4019-A9AA-B09E7BEC9C39}" sibTransId="{C6CBE9F2-CAED-4736-84AA-C7FCECC46EBB}"/>
    <dgm:cxn modelId="{78AC3650-3479-4567-AE55-B3FB6F6C96EF}" type="presOf" srcId="{0FEFCE3A-9A6D-4B59-A2C9-CC0193B39B94}" destId="{D5FDD772-B539-49B9-93FD-F51836A5F604}" srcOrd="0" destOrd="0" presId="urn:microsoft.com/office/officeart/2005/8/layout/target3"/>
    <dgm:cxn modelId="{526DD834-5425-4588-8EED-0B15DF6D064C}" srcId="{5C5B8592-9D38-4760-BCFE-C124F5EC5AD0}" destId="{EEB2E0E8-A8AD-4888-9CD4-AFFDFFFA721D}" srcOrd="1" destOrd="0" parTransId="{F90E1101-772E-4E4E-B53F-9B05FD681047}" sibTransId="{4416C595-DCDE-4C6B-929F-3C7FEF0ECF8C}"/>
    <dgm:cxn modelId="{A7866591-BBC8-41F9-804F-EEA2AE0E19F1}" type="presOf" srcId="{5C5B8592-9D38-4760-BCFE-C124F5EC5AD0}" destId="{D6FA3956-81DE-45ED-A486-DC28A2413AA7}" srcOrd="1" destOrd="0" presId="urn:microsoft.com/office/officeart/2005/8/layout/target3"/>
    <dgm:cxn modelId="{654482C5-246E-4F09-84D3-2641B1BFEED3}" type="presOf" srcId="{EEB2E0E8-A8AD-4888-9CD4-AFFDFFFA721D}" destId="{A2090155-5138-43C3-84E3-921D81E771CD}" srcOrd="0" destOrd="1" presId="urn:microsoft.com/office/officeart/2005/8/layout/target3"/>
    <dgm:cxn modelId="{AD91D0EA-189C-4D85-8821-247A7099A8E9}" type="presOf" srcId="{0D84C926-5AEB-4341-A6AB-C22C00100DE0}" destId="{179016B5-991C-4C27-B81F-01BD7ACBA68A}" srcOrd="0" destOrd="0" presId="urn:microsoft.com/office/officeart/2005/8/layout/target3"/>
    <dgm:cxn modelId="{F024665D-E392-4702-9563-A9C5351E0DD6}" srcId="{CDC037F7-BAC7-46B9-99DD-817E72A063EA}" destId="{5C5B8592-9D38-4760-BCFE-C124F5EC5AD0}" srcOrd="1" destOrd="0" parTransId="{293C3206-5447-45AA-A819-B4DBE27BEB0E}" sibTransId="{82C2A5BA-4353-45DF-B616-ACD3E1DEF092}"/>
    <dgm:cxn modelId="{AFA6774C-CD3C-49FE-90B3-EFC767010405}" type="presOf" srcId="{5C5B8592-9D38-4760-BCFE-C124F5EC5AD0}" destId="{C0AA3F82-9A69-4728-B3FD-E3203BF34615}" srcOrd="0" destOrd="0" presId="urn:microsoft.com/office/officeart/2005/8/layout/target3"/>
    <dgm:cxn modelId="{620FCE99-285F-41E7-BD4F-33D3615A1424}" srcId="{0D84C926-5AEB-4341-A6AB-C22C00100DE0}" destId="{48F1C4B4-A08B-4B49-91D3-D921EDC9DCB6}" srcOrd="0" destOrd="0" parTransId="{00348169-C7C0-4546-992C-4010B63E09F3}" sibTransId="{E6CC6460-43F5-43E0-8C3A-167EF077D4FB}"/>
    <dgm:cxn modelId="{15C83D12-3B9C-4DFD-BF58-929B0ED90C1C}" type="presOf" srcId="{6234DDA0-56F0-438A-BAAE-7A306B99CEB6}" destId="{18A964C0-B7CD-4495-B4F7-84050F83A7E5}" srcOrd="0" destOrd="0" presId="urn:microsoft.com/office/officeart/2005/8/layout/target3"/>
    <dgm:cxn modelId="{956A815D-C53C-44D5-8FD5-F5E054AFA3DA}" srcId="{6234DDA0-56F0-438A-BAAE-7A306B99CEB6}" destId="{EADF6A8C-2359-4978-871F-D3A3A3142E8E}" srcOrd="1" destOrd="0" parTransId="{9729541B-188A-4C0E-8800-DFEB88C1CAFC}" sibTransId="{03E4EFFE-0731-425C-B015-0A02C3F4635E}"/>
    <dgm:cxn modelId="{BF7C3C04-B26C-4EE8-886D-4BC225D88CE8}" type="presOf" srcId="{48F1C4B4-A08B-4B49-91D3-D921EDC9DCB6}" destId="{E887CC44-2963-4769-90EC-BA3B87F3BFF2}" srcOrd="0" destOrd="0" presId="urn:microsoft.com/office/officeart/2005/8/layout/target3"/>
    <dgm:cxn modelId="{46F235E5-3C51-4699-8B52-276B4F384F06}" type="presOf" srcId="{0D84C926-5AEB-4341-A6AB-C22C00100DE0}" destId="{2A87668E-2A2A-49D5-808A-D90F5D226FF1}" srcOrd="1" destOrd="0" presId="urn:microsoft.com/office/officeart/2005/8/layout/target3"/>
    <dgm:cxn modelId="{EFBD5431-2B0C-410F-894C-07C4B25049EA}" srcId="{5C5B8592-9D38-4760-BCFE-C124F5EC5AD0}" destId="{CF7FC5FE-7A0D-4E9C-B418-A0EE3B192F7B}" srcOrd="0" destOrd="0" parTransId="{A4B0662A-0861-4338-A686-C353BD3653C5}" sibTransId="{E7ABE6D8-CF56-4F89-B668-509173802D7E}"/>
    <dgm:cxn modelId="{89C4681C-B44C-45B6-BCC7-CA63EE73CA44}" type="presOf" srcId="{6234DDA0-56F0-438A-BAAE-7A306B99CEB6}" destId="{9B2E37AD-4983-4F03-96ED-BBF39CC51E2C}" srcOrd="1" destOrd="0" presId="urn:microsoft.com/office/officeart/2005/8/layout/target3"/>
    <dgm:cxn modelId="{AF5D9466-BB0C-4CC8-A12C-13A038C104C7}" srcId="{CDC037F7-BAC7-46B9-99DD-817E72A063EA}" destId="{0D84C926-5AEB-4341-A6AB-C22C00100DE0}" srcOrd="0" destOrd="0" parTransId="{010F0901-1323-4B45-8AD0-A237891E0FF1}" sibTransId="{6F616A43-E569-4746-B122-9D0B12E51113}"/>
    <dgm:cxn modelId="{E0980037-1F99-40B9-9434-5345691A1AB0}" type="presOf" srcId="{CDC037F7-BAC7-46B9-99DD-817E72A063EA}" destId="{09795910-980C-4A15-84AB-CEC889DDCE52}" srcOrd="0" destOrd="0" presId="urn:microsoft.com/office/officeart/2005/8/layout/target3"/>
    <dgm:cxn modelId="{711EBAF7-6CD4-4D29-98DD-16A0359FB817}" srcId="{6234DDA0-56F0-438A-BAAE-7A306B99CEB6}" destId="{0FEFCE3A-9A6D-4B59-A2C9-CC0193B39B94}" srcOrd="0" destOrd="0" parTransId="{F2DB638E-3317-441B-8653-DED93AE15F69}" sibTransId="{E50F5500-59BE-4C2C-8EFB-FC64E34FB5B5}"/>
    <dgm:cxn modelId="{71A7CC28-C0E9-4E61-8D9C-32F8C944734C}" type="presOf" srcId="{EADF6A8C-2359-4978-871F-D3A3A3142E8E}" destId="{D5FDD772-B539-49B9-93FD-F51836A5F604}" srcOrd="0" destOrd="1" presId="urn:microsoft.com/office/officeart/2005/8/layout/target3"/>
    <dgm:cxn modelId="{22A1C061-1CEB-48B0-B581-F00F0F7EF8A5}" type="presOf" srcId="{CF7FC5FE-7A0D-4E9C-B418-A0EE3B192F7B}" destId="{A2090155-5138-43C3-84E3-921D81E771CD}" srcOrd="0" destOrd="0" presId="urn:microsoft.com/office/officeart/2005/8/layout/target3"/>
    <dgm:cxn modelId="{E3B0902A-62B9-4537-9EAF-13B173DBF1F2}" type="presParOf" srcId="{09795910-980C-4A15-84AB-CEC889DDCE52}" destId="{18850655-844D-40D8-972A-6394AB54790F}" srcOrd="0" destOrd="0" presId="urn:microsoft.com/office/officeart/2005/8/layout/target3"/>
    <dgm:cxn modelId="{85D1CDAC-E27D-4510-A322-7DE87CD1F3E1}" type="presParOf" srcId="{09795910-980C-4A15-84AB-CEC889DDCE52}" destId="{97AF838B-8E31-4AE8-80F2-1285FE78A42F}" srcOrd="1" destOrd="0" presId="urn:microsoft.com/office/officeart/2005/8/layout/target3"/>
    <dgm:cxn modelId="{CFDCE655-6E90-4929-B179-FDDA5D7A2148}" type="presParOf" srcId="{09795910-980C-4A15-84AB-CEC889DDCE52}" destId="{179016B5-991C-4C27-B81F-01BD7ACBA68A}" srcOrd="2" destOrd="0" presId="urn:microsoft.com/office/officeart/2005/8/layout/target3"/>
    <dgm:cxn modelId="{31358FAF-EE1E-46A6-8769-F6728D87FB73}" type="presParOf" srcId="{09795910-980C-4A15-84AB-CEC889DDCE52}" destId="{21F699B7-F3FD-4C71-8889-3B98D40BCEF1}" srcOrd="3" destOrd="0" presId="urn:microsoft.com/office/officeart/2005/8/layout/target3"/>
    <dgm:cxn modelId="{92E66F07-5E88-457A-A252-AB7FCE727AF4}" type="presParOf" srcId="{09795910-980C-4A15-84AB-CEC889DDCE52}" destId="{6FDEE619-9A42-4864-822A-0E18DF9D147C}" srcOrd="4" destOrd="0" presId="urn:microsoft.com/office/officeart/2005/8/layout/target3"/>
    <dgm:cxn modelId="{B8C9521A-E692-420A-9D7C-946DF44165B1}" type="presParOf" srcId="{09795910-980C-4A15-84AB-CEC889DDCE52}" destId="{C0AA3F82-9A69-4728-B3FD-E3203BF34615}" srcOrd="5" destOrd="0" presId="urn:microsoft.com/office/officeart/2005/8/layout/target3"/>
    <dgm:cxn modelId="{A9F8E4FF-D2CA-4634-90D7-4A01A52ABBDE}" type="presParOf" srcId="{09795910-980C-4A15-84AB-CEC889DDCE52}" destId="{97EE518F-7DBD-4F7C-926A-C086FAB8DCDD}" srcOrd="6" destOrd="0" presId="urn:microsoft.com/office/officeart/2005/8/layout/target3"/>
    <dgm:cxn modelId="{131B6FF8-46E6-4C30-A6D3-5DE77770B3F8}" type="presParOf" srcId="{09795910-980C-4A15-84AB-CEC889DDCE52}" destId="{3DDB7A65-534B-482E-AD0E-0F2C51EF96FB}" srcOrd="7" destOrd="0" presId="urn:microsoft.com/office/officeart/2005/8/layout/target3"/>
    <dgm:cxn modelId="{376691B0-ED91-40A7-A7DE-C5213D4F2F26}" type="presParOf" srcId="{09795910-980C-4A15-84AB-CEC889DDCE52}" destId="{18A964C0-B7CD-4495-B4F7-84050F83A7E5}" srcOrd="8" destOrd="0" presId="urn:microsoft.com/office/officeart/2005/8/layout/target3"/>
    <dgm:cxn modelId="{71322AE9-9E14-4D6E-8E9F-4D89F1F3AF7E}" type="presParOf" srcId="{09795910-980C-4A15-84AB-CEC889DDCE52}" destId="{2A87668E-2A2A-49D5-808A-D90F5D226FF1}" srcOrd="9" destOrd="0" presId="urn:microsoft.com/office/officeart/2005/8/layout/target3"/>
    <dgm:cxn modelId="{A9B47706-A394-41A2-A5F8-799F0506AE49}" type="presParOf" srcId="{09795910-980C-4A15-84AB-CEC889DDCE52}" destId="{E887CC44-2963-4769-90EC-BA3B87F3BFF2}" srcOrd="10" destOrd="0" presId="urn:microsoft.com/office/officeart/2005/8/layout/target3"/>
    <dgm:cxn modelId="{5BC567B5-BB9A-4414-8988-6D4454C5C1FC}" type="presParOf" srcId="{09795910-980C-4A15-84AB-CEC889DDCE52}" destId="{D6FA3956-81DE-45ED-A486-DC28A2413AA7}" srcOrd="11" destOrd="0" presId="urn:microsoft.com/office/officeart/2005/8/layout/target3"/>
    <dgm:cxn modelId="{60A73DF2-8F23-4474-86EB-901196B2601C}" type="presParOf" srcId="{09795910-980C-4A15-84AB-CEC889DDCE52}" destId="{A2090155-5138-43C3-84E3-921D81E771CD}" srcOrd="12" destOrd="0" presId="urn:microsoft.com/office/officeart/2005/8/layout/target3"/>
    <dgm:cxn modelId="{8AF9D153-531E-4347-B140-C63C7D2335AD}" type="presParOf" srcId="{09795910-980C-4A15-84AB-CEC889DDCE52}" destId="{9B2E37AD-4983-4F03-96ED-BBF39CC51E2C}" srcOrd="13" destOrd="0" presId="urn:microsoft.com/office/officeart/2005/8/layout/target3"/>
    <dgm:cxn modelId="{D2241BEC-7998-4739-99C9-9C2075960836}" type="presParOf" srcId="{09795910-980C-4A15-84AB-CEC889DDCE52}" destId="{D5FDD772-B539-49B9-93FD-F51836A5F604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1292-BD01-459F-9CA0-E4A9F2C31313}" type="datetimeFigureOut">
              <a:rPr lang="zh-CN" altLang="en-US" smtClean="0"/>
              <a:t>14-8-1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ABDC-CB76-4E95-A195-6D9FECA64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335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1292-BD01-459F-9CA0-E4A9F2C31313}" type="datetimeFigureOut">
              <a:rPr lang="zh-CN" altLang="en-US" smtClean="0"/>
              <a:t>14-8-1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ABDC-CB76-4E95-A195-6D9FECA64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94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1292-BD01-459F-9CA0-E4A9F2C31313}" type="datetimeFigureOut">
              <a:rPr lang="zh-CN" altLang="en-US" smtClean="0"/>
              <a:t>14-8-1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ABDC-CB76-4E95-A195-6D9FECA64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178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1292-BD01-459F-9CA0-E4A9F2C31313}" type="datetimeFigureOut">
              <a:rPr lang="zh-CN" altLang="en-US" smtClean="0"/>
              <a:t>14-8-1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ABDC-CB76-4E95-A195-6D9FECA64E7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5322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1292-BD01-459F-9CA0-E4A9F2C31313}" type="datetimeFigureOut">
              <a:rPr lang="zh-CN" altLang="en-US" smtClean="0"/>
              <a:t>14-8-1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ABDC-CB76-4E95-A195-6D9FECA64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842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1292-BD01-459F-9CA0-E4A9F2C31313}" type="datetimeFigureOut">
              <a:rPr lang="zh-CN" altLang="en-US" smtClean="0"/>
              <a:t>14-8-1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ABDC-CB76-4E95-A195-6D9FECA64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947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1292-BD01-459F-9CA0-E4A9F2C31313}" type="datetimeFigureOut">
              <a:rPr lang="zh-CN" altLang="en-US" smtClean="0"/>
              <a:t>14-8-1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ABDC-CB76-4E95-A195-6D9FECA64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246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1292-BD01-459F-9CA0-E4A9F2C31313}" type="datetimeFigureOut">
              <a:rPr lang="zh-CN" altLang="en-US" smtClean="0"/>
              <a:t>14-8-1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ABDC-CB76-4E95-A195-6D9FECA64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035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1292-BD01-459F-9CA0-E4A9F2C31313}" type="datetimeFigureOut">
              <a:rPr lang="zh-CN" altLang="en-US" smtClean="0"/>
              <a:t>14-8-1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ABDC-CB76-4E95-A195-6D9FECA64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0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1292-BD01-459F-9CA0-E4A9F2C31313}" type="datetimeFigureOut">
              <a:rPr lang="zh-CN" altLang="en-US" smtClean="0"/>
              <a:t>14-8-1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ABDC-CB76-4E95-A195-6D9FECA64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651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1292-BD01-459F-9CA0-E4A9F2C31313}" type="datetimeFigureOut">
              <a:rPr lang="zh-CN" altLang="en-US" smtClean="0"/>
              <a:t>14-8-1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ABDC-CB76-4E95-A195-6D9FECA64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689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1292-BD01-459F-9CA0-E4A9F2C31313}" type="datetimeFigureOut">
              <a:rPr lang="zh-CN" altLang="en-US" smtClean="0"/>
              <a:t>14-8-1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ABDC-CB76-4E95-A195-6D9FECA64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887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1292-BD01-459F-9CA0-E4A9F2C31313}" type="datetimeFigureOut">
              <a:rPr lang="zh-CN" altLang="en-US" smtClean="0"/>
              <a:t>14-8-1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ABDC-CB76-4E95-A195-6D9FECA64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127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1292-BD01-459F-9CA0-E4A9F2C31313}" type="datetimeFigureOut">
              <a:rPr lang="zh-CN" altLang="en-US" smtClean="0"/>
              <a:t>14-8-1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ABDC-CB76-4E95-A195-6D9FECA64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71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1292-BD01-459F-9CA0-E4A9F2C31313}" type="datetimeFigureOut">
              <a:rPr lang="zh-CN" altLang="en-US" smtClean="0"/>
              <a:t>14-8-1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ABDC-CB76-4E95-A195-6D9FECA64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49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1292-BD01-459F-9CA0-E4A9F2C31313}" type="datetimeFigureOut">
              <a:rPr lang="zh-CN" altLang="en-US" smtClean="0"/>
              <a:t>14-8-1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ABDC-CB76-4E95-A195-6D9FECA64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51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1292-BD01-459F-9CA0-E4A9F2C31313}" type="datetimeFigureOut">
              <a:rPr lang="zh-CN" altLang="en-US" smtClean="0"/>
              <a:t>14-8-1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ABDC-CB76-4E95-A195-6D9FECA64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62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E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52" t="41818" r="34523"/>
          <a:stretch/>
        </p:blipFill>
        <p:spPr>
          <a:xfrm>
            <a:off x="10917382" y="2867891"/>
            <a:ext cx="1274618" cy="399010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111577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281793"/>
            <a:ext cx="10353762" cy="450940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9A1292-BD01-459F-9CA0-E4A9F2C31313}" type="datetimeFigureOut">
              <a:rPr lang="zh-CN" altLang="en-US" smtClean="0"/>
              <a:t>14-8-1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B33ABDC-CB76-4E95-A195-6D9FECA64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418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tian25" TargetMode="External"/><Relationship Id="rId2" Type="http://schemas.openxmlformats.org/officeDocument/2006/relationships/hyperlink" Target="http://atian25.github.io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angular-tips.com/blog/2013/08/watch-how-the-apply-runs-a-digest/" TargetMode="External"/><Relationship Id="rId2" Type="http://schemas.openxmlformats.org/officeDocument/2006/relationships/hyperlink" Target="https://docs.angularjs.org/guide/concep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gular/angular.js/wiki/Understanding-Scope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atian25.github.io/2014/05/09/angular-performac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jimhoskins.com/2012/12/17/angularjs-and-apply.html" TargetMode="External"/><Relationship Id="rId2" Type="http://schemas.openxmlformats.org/officeDocument/2006/relationships/hyperlink" Target="https://github.com/angular/angular.js/wiki/When-to-use-$scope.$apply()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whitewolf/p/3493362.html" TargetMode="External"/><Relationship Id="rId2" Type="http://schemas.openxmlformats.org/officeDocument/2006/relationships/hyperlink" Target="https://github.com/angular/angular.js/wiki/Understanding-Scop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lnkr.co/edit/cLUSw27TuB0iFx6er5l2?p=preview" TargetMode="External"/><Relationship Id="rId2" Type="http://schemas.openxmlformats.org/officeDocument/2006/relationships/hyperlink" Target="http://briantford.com/blog/angular-hacking-cor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combe/ocLazyLoad" TargetMode="External"/><Relationship Id="rId2" Type="http://schemas.openxmlformats.org/officeDocument/2006/relationships/hyperlink" Target="https://github.com/atian25/angular-lazyloa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ular-cn/ng-showcase/" TargetMode="External"/><Relationship Id="rId2" Type="http://schemas.openxmlformats.org/officeDocument/2006/relationships/hyperlink" Target="http://ngnice.com/showcase/?utm_source=TZ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orktile.com/?utm_source=TZ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g-newsletter.com/posts/building-2048-in-angularjs.html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jobbole.com/46589/" TargetMode="External"/><Relationship Id="rId2" Type="http://schemas.openxmlformats.org/officeDocument/2006/relationships/hyperlink" Target="http://stackoverflow.com/questions/14994391/how-do-i-think-in-angularjs-if-i-have-a-jquery-background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gnice.com/showcase/#/integrated/cart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://www.ngnice.com/showcase/#/tree/checkbox?utm_source=TZ" TargetMode="External"/><Relationship Id="rId2" Type="http://schemas.openxmlformats.org/officeDocument/2006/relationships/hyperlink" Target="http://www.ngnice.com/showcase/#/table/loca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www.ngnice.com/showcase/#/tree/checkbox" TargetMode="External"/><Relationship Id="rId10" Type="http://schemas.openxmlformats.org/officeDocument/2006/relationships/hyperlink" Target="http://www.ngnice.com/showcase/#/integrated/cart?utm_source=TZ" TargetMode="External"/><Relationship Id="rId4" Type="http://schemas.openxmlformats.org/officeDocument/2006/relationships/hyperlink" Target="http://www.ngnice.com/showcase/#/table/local?utm_source=TZ" TargetMode="Externa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://www.ngnice.com/showcase/#/select/cascade?utm_source=TZ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hyperlink" Target="http://www.ngnice.com/showcase/#/table/local" TargetMode="External"/><Relationship Id="rId4" Type="http://schemas.openxmlformats.org/officeDocument/2006/relationships/hyperlink" Target="http://www.ngnice.com/showcase/#/table/local?utm_source=TZ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jpe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ngnice.com/showcase/#/tree/checkbox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://www.ngnice.com/showcase/#/tree/checkbox?utm_source=TZ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hyperlink" Target="http://www.ngnice.com/showcase/#/integrated/cart" TargetMode="External"/><Relationship Id="rId4" Type="http://schemas.openxmlformats.org/officeDocument/2006/relationships/hyperlink" Target="http://www.ngnice.com/showcase/#/integrated/cart?utm_source=TZ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AngularJS </a:t>
            </a:r>
            <a:r>
              <a:rPr lang="zh-CN" altLang="en-US" dirty="0" smtClean="0">
                <a:latin typeface="+mj-ea"/>
              </a:rPr>
              <a:t>进阶实践</a:t>
            </a:r>
            <a:endParaRPr lang="zh-CN" altLang="en-US" dirty="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2035018"/>
          </a:xfrm>
        </p:spPr>
        <p:txBody>
          <a:bodyPr>
            <a:normAutofit/>
          </a:bodyPr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九游             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(atian25) </a:t>
            </a:r>
          </a:p>
          <a:p>
            <a:r>
              <a:rPr lang="en-US" altLang="zh-CN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://</a:t>
            </a:r>
            <a:r>
              <a:rPr lang="en-US" altLang="zh-CN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atian25.github.io</a:t>
            </a:r>
            <a:endParaRPr lang="en-US" altLang="zh-CN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en-US" altLang="zh-CN" dirty="0">
                <a:hlinkClick r:id="rId3"/>
              </a:rPr>
              <a:t>https://github.com/atian25</a:t>
            </a:r>
            <a:endParaRPr lang="en-US" altLang="zh-CN" dirty="0"/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天猪部落阁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397" y="4044347"/>
            <a:ext cx="337463" cy="33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89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rgbClr val="FFC000"/>
                </a:solidFill>
                <a:effectLst/>
                <a:latin typeface="+mj-ea"/>
              </a:rPr>
              <a:t>摆脱思维定势</a:t>
            </a:r>
            <a:r>
              <a:rPr lang="en-US" altLang="zh-CN" dirty="0">
                <a:solidFill>
                  <a:srgbClr val="FFC000"/>
                </a:solidFill>
                <a:effectLst/>
                <a:latin typeface="+mj-ea"/>
              </a:rPr>
              <a:t> </a:t>
            </a:r>
            <a:r>
              <a:rPr lang="en-US" altLang="zh-CN" dirty="0" smtClean="0">
                <a:solidFill>
                  <a:srgbClr val="FFC000"/>
                </a:solidFill>
                <a:effectLst/>
                <a:latin typeface="+mj-ea"/>
              </a:rPr>
              <a:t> - </a:t>
            </a:r>
            <a:r>
              <a:rPr lang="zh-CN" altLang="en-US" dirty="0" smtClean="0">
                <a:solidFill>
                  <a:srgbClr val="FFC000"/>
                </a:solidFill>
                <a:effectLst/>
                <a:latin typeface="+mj-ea"/>
              </a:rPr>
              <a:t>总结</a:t>
            </a:r>
            <a:endParaRPr lang="zh-CN" altLang="en-US" dirty="0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55442" y="2441009"/>
            <a:ext cx="2647950" cy="1971675"/>
          </a:xfrm>
          <a:prstGeom prst="rect">
            <a:avLst/>
          </a:prstGeom>
        </p:spPr>
      </p:pic>
      <p:sp>
        <p:nvSpPr>
          <p:cNvPr id="10" name="内容占位符 9"/>
          <p:cNvSpPr>
            <a:spLocks noGrp="1"/>
          </p:cNvSpPr>
          <p:nvPr>
            <p:ph sz="half" idx="2"/>
          </p:nvPr>
        </p:nvSpPr>
        <p:spPr>
          <a:xfrm>
            <a:off x="1153801" y="1601577"/>
            <a:ext cx="5638885" cy="40587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时刻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以数据为中心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进行思考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构思数据结构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构思操作逻辑，</a:t>
            </a:r>
            <a:r>
              <a:rPr lang="zh-CN" alt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声明式</a:t>
            </a:r>
            <a:endParaRPr lang="en-US" altLang="zh-CN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双向绑定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，慎用逻辑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忘记「</a:t>
            </a:r>
            <a:r>
              <a:rPr lang="zh-CN" alt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我有这么一个</a:t>
            </a:r>
            <a:r>
              <a:rPr lang="en-US" altLang="zh-CN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</a:t>
            </a:r>
            <a:r>
              <a:rPr lang="zh-CN" alt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，我想让它实现</a:t>
            </a:r>
            <a:r>
              <a:rPr lang="en-US" altLang="zh-CN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」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除了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Directive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，其他地方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决不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能操作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善于内置指令组合，适当写自定义指令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255442" y="2735036"/>
            <a:ext cx="1488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再看到乱操作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DOM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405122" y="3442922"/>
            <a:ext cx="142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剁</a:t>
            </a:r>
            <a:r>
              <a:rPr lang="zh-CN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手 </a:t>
            </a:r>
            <a:r>
              <a:rPr lang="en-US" altLang="zh-CN" sz="2800" dirty="0" smtClean="0">
                <a:solidFill>
                  <a:srgbClr val="FF0000"/>
                </a:solidFill>
                <a:latin typeface="+mj-ea"/>
                <a:ea typeface="+mj-ea"/>
              </a:rPr>
              <a:t>!!!</a:t>
            </a:r>
            <a:endParaRPr lang="zh-CN" altLang="en-US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71852" y="693636"/>
            <a:ext cx="235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Thinking in Angular</a:t>
            </a:r>
            <a:endParaRPr lang="zh-CN" alt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62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rgbClr val="FFC000"/>
                </a:solidFill>
              </a:rPr>
              <a:t>Look Inside – </a:t>
            </a:r>
            <a:r>
              <a:rPr lang="zh-CN" altLang="en-US" dirty="0" smtClean="0">
                <a:solidFill>
                  <a:srgbClr val="FFC000"/>
                </a:solidFill>
              </a:rPr>
              <a:t>启动过程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543549" y="1943100"/>
            <a:ext cx="5430093" cy="3856264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浏览器载入</a:t>
            </a:r>
            <a:r>
              <a:rPr lang="en-US" altLang="zh-CN" sz="1800" dirty="0" smtClean="0"/>
              <a:t>HTML</a:t>
            </a:r>
            <a:r>
              <a:rPr lang="zh-CN" altLang="en-US" sz="1800" dirty="0" smtClean="0"/>
              <a:t>，解析成</a:t>
            </a:r>
            <a:r>
              <a:rPr lang="en-US" altLang="zh-CN" sz="1800" dirty="0" smtClean="0"/>
              <a:t>DOM</a:t>
            </a:r>
          </a:p>
          <a:p>
            <a:r>
              <a:rPr lang="zh-CN" altLang="en-US" sz="1800" dirty="0" smtClean="0"/>
              <a:t>加载</a:t>
            </a:r>
            <a:r>
              <a:rPr lang="en-US" altLang="zh-CN" sz="1800" dirty="0" smtClean="0"/>
              <a:t>Angular</a:t>
            </a:r>
            <a:r>
              <a:rPr lang="zh-CN" altLang="en-US" sz="1800" dirty="0" smtClean="0"/>
              <a:t>类库</a:t>
            </a:r>
            <a:endParaRPr lang="en-US" altLang="zh-CN" sz="1800" dirty="0" smtClean="0"/>
          </a:p>
          <a:p>
            <a:r>
              <a:rPr lang="en-US" altLang="zh-CN" sz="1800" dirty="0" err="1" smtClean="0"/>
              <a:t>DOMContentLoaded</a:t>
            </a:r>
            <a:r>
              <a:rPr lang="zh-CN" altLang="en-US" sz="1800" dirty="0" smtClean="0"/>
              <a:t>事件中开始</a:t>
            </a:r>
            <a:r>
              <a:rPr lang="en-US" altLang="zh-CN" sz="1800" dirty="0" smtClean="0"/>
              <a:t>bootstrap</a:t>
            </a:r>
          </a:p>
          <a:p>
            <a:r>
              <a:rPr lang="zh-CN" altLang="en-US" sz="1800" dirty="0" smtClean="0"/>
              <a:t>寻找 </a:t>
            </a:r>
            <a:r>
              <a:rPr lang="en-US" altLang="zh-CN" sz="1800" dirty="0" smtClean="0"/>
              <a:t>ng-app</a:t>
            </a:r>
            <a:r>
              <a:rPr lang="zh-CN" altLang="en-US" sz="1800" dirty="0" smtClean="0"/>
              <a:t>， 注入服务</a:t>
            </a:r>
            <a:endParaRPr lang="en-US" altLang="zh-CN" sz="1800" dirty="0" smtClean="0"/>
          </a:p>
          <a:p>
            <a:r>
              <a:rPr lang="zh-CN" altLang="en-US" sz="1800" dirty="0" smtClean="0"/>
              <a:t>编译</a:t>
            </a:r>
            <a:r>
              <a:rPr lang="en-US" altLang="zh-CN" sz="1800" dirty="0" smtClean="0"/>
              <a:t>DOM</a:t>
            </a:r>
            <a:r>
              <a:rPr lang="zh-CN" altLang="en-US" sz="1800" dirty="0" smtClean="0"/>
              <a:t>并链接到对于的</a:t>
            </a:r>
            <a:r>
              <a:rPr lang="en-US" altLang="zh-CN" sz="1800" dirty="0" smtClean="0"/>
              <a:t>scope</a:t>
            </a:r>
            <a:r>
              <a:rPr lang="zh-CN" altLang="en-US" sz="1800" dirty="0" smtClean="0"/>
              <a:t>数据</a:t>
            </a:r>
            <a:endParaRPr lang="zh-CN" altLang="en-US" sz="1800" dirty="0"/>
          </a:p>
        </p:txBody>
      </p:sp>
      <p:pic>
        <p:nvPicPr>
          <p:cNvPr id="10" name="Picture 2" descr="http://morlay.tla42.org/images/Coding/AngularJS-Start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9616" y="1376576"/>
            <a:ext cx="4157128" cy="353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508" y="4222037"/>
            <a:ext cx="56769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rgbClr val="FFC000"/>
                </a:solidFill>
              </a:rPr>
              <a:t>Look Inside – </a:t>
            </a:r>
            <a:r>
              <a:rPr lang="zh-CN" altLang="en-US" dirty="0" smtClean="0">
                <a:solidFill>
                  <a:srgbClr val="FFC000"/>
                </a:solidFill>
              </a:rPr>
              <a:t>执行期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88328" y="1943100"/>
            <a:ext cx="6809014" cy="3061607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浏览器等待用户事件触发（用户交互，定时器，网络事件</a:t>
            </a:r>
            <a:r>
              <a:rPr lang="en-US" altLang="zh-CN" sz="1800" dirty="0" smtClean="0"/>
              <a:t>…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r>
              <a:rPr lang="zh-CN" altLang="en-US" sz="1800" dirty="0" smtClean="0"/>
              <a:t>浏览器执行事件回调，进入</a:t>
            </a:r>
            <a:r>
              <a:rPr lang="en-US" altLang="zh-CN" sz="1800" dirty="0" smtClean="0"/>
              <a:t>Javascript</a:t>
            </a:r>
            <a:r>
              <a:rPr lang="zh-CN" altLang="en-US" sz="1800" dirty="0" smtClean="0"/>
              <a:t>上下文</a:t>
            </a:r>
            <a:endParaRPr lang="en-US" altLang="zh-CN" sz="1800" dirty="0" smtClean="0"/>
          </a:p>
          <a:p>
            <a:r>
              <a:rPr lang="en-US" altLang="zh-CN" sz="1800" dirty="0" smtClean="0">
                <a:solidFill>
                  <a:srgbClr val="FFC000"/>
                </a:solidFill>
              </a:rPr>
              <a:t>Angular</a:t>
            </a:r>
            <a:r>
              <a:rPr lang="zh-CN" altLang="en-US" sz="1800" dirty="0">
                <a:solidFill>
                  <a:srgbClr val="FFC000"/>
                </a:solidFill>
              </a:rPr>
              <a:t>在</a:t>
            </a:r>
            <a:r>
              <a:rPr lang="en-US" altLang="zh-CN" sz="1800" dirty="0" smtClean="0">
                <a:solidFill>
                  <a:srgbClr val="FFC000"/>
                </a:solidFill>
              </a:rPr>
              <a:t>$apply</a:t>
            </a:r>
            <a:r>
              <a:rPr lang="zh-CN" altLang="en-US" sz="1800" dirty="0" smtClean="0">
                <a:solidFill>
                  <a:srgbClr val="FFC000"/>
                </a:solidFill>
              </a:rPr>
              <a:t>中接管了</a:t>
            </a:r>
            <a:r>
              <a:rPr lang="en-US" altLang="zh-CN" sz="1800" dirty="0" smtClean="0">
                <a:solidFill>
                  <a:srgbClr val="FFC000"/>
                </a:solidFill>
              </a:rPr>
              <a:t>JS</a:t>
            </a:r>
            <a:r>
              <a:rPr lang="zh-CN" altLang="en-US" sz="1800" dirty="0" smtClean="0">
                <a:solidFill>
                  <a:srgbClr val="FFC000"/>
                </a:solidFill>
              </a:rPr>
              <a:t>的执行部分</a:t>
            </a:r>
            <a:endParaRPr lang="en-US" altLang="zh-CN" sz="1800" dirty="0" smtClean="0">
              <a:solidFill>
                <a:srgbClr val="FFC000"/>
              </a:solidFill>
            </a:endParaRPr>
          </a:p>
          <a:p>
            <a:r>
              <a:rPr lang="en-US" altLang="zh-CN" sz="1800" dirty="0" smtClean="0">
                <a:solidFill>
                  <a:srgbClr val="FFC000"/>
                </a:solidFill>
              </a:rPr>
              <a:t>Angular</a:t>
            </a:r>
            <a:r>
              <a:rPr lang="zh-CN" altLang="en-US" sz="1800" dirty="0" smtClean="0">
                <a:solidFill>
                  <a:srgbClr val="FFC000"/>
                </a:solidFill>
              </a:rPr>
              <a:t>进入</a:t>
            </a:r>
            <a:r>
              <a:rPr lang="en-US" altLang="zh-CN" sz="1800" dirty="0" smtClean="0">
                <a:solidFill>
                  <a:srgbClr val="FFC000"/>
                </a:solidFill>
              </a:rPr>
              <a:t>$digest</a:t>
            </a:r>
            <a:r>
              <a:rPr lang="zh-CN" altLang="en-US" sz="1800" dirty="0" smtClean="0">
                <a:solidFill>
                  <a:srgbClr val="FFC000"/>
                </a:solidFill>
              </a:rPr>
              <a:t>循环</a:t>
            </a:r>
            <a:endParaRPr lang="en-US" altLang="zh-CN" sz="1800" dirty="0" smtClean="0">
              <a:solidFill>
                <a:srgbClr val="FFC000"/>
              </a:solidFill>
            </a:endParaRPr>
          </a:p>
          <a:p>
            <a:r>
              <a:rPr lang="en-US" altLang="zh-CN" sz="1800" dirty="0" smtClean="0">
                <a:solidFill>
                  <a:srgbClr val="FFC000"/>
                </a:solidFill>
              </a:rPr>
              <a:t>Angular</a:t>
            </a:r>
            <a:r>
              <a:rPr lang="zh-CN" altLang="en-US" sz="1800" dirty="0" smtClean="0">
                <a:solidFill>
                  <a:srgbClr val="FFC000"/>
                </a:solidFill>
              </a:rPr>
              <a:t>进行脏数据检查</a:t>
            </a:r>
            <a:endParaRPr lang="en-US" altLang="zh-CN" sz="1800" dirty="0" smtClean="0">
              <a:solidFill>
                <a:srgbClr val="FFC000"/>
              </a:solidFill>
            </a:endParaRPr>
          </a:p>
          <a:p>
            <a:r>
              <a:rPr lang="zh-CN" altLang="en-US" sz="1800" dirty="0">
                <a:solidFill>
                  <a:srgbClr val="FFC000"/>
                </a:solidFill>
              </a:rPr>
              <a:t>批量更新</a:t>
            </a:r>
            <a:r>
              <a:rPr lang="en-US" altLang="zh-CN" sz="1800" dirty="0" smtClean="0">
                <a:solidFill>
                  <a:srgbClr val="FFC000"/>
                </a:solidFill>
              </a:rPr>
              <a:t>DOM</a:t>
            </a:r>
            <a:r>
              <a:rPr lang="zh-CN" altLang="en-US" sz="1800" dirty="0" smtClean="0">
                <a:solidFill>
                  <a:srgbClr val="FFC000"/>
                </a:solidFill>
              </a:rPr>
              <a:t>，</a:t>
            </a:r>
            <a:r>
              <a:rPr lang="en-US" altLang="zh-CN" sz="1800" dirty="0" smtClean="0">
                <a:solidFill>
                  <a:srgbClr val="FFC000"/>
                </a:solidFill>
              </a:rPr>
              <a:t>$digest</a:t>
            </a:r>
            <a:r>
              <a:rPr lang="zh-CN" altLang="en-US" sz="1800" dirty="0" smtClean="0">
                <a:solidFill>
                  <a:srgbClr val="FFC000"/>
                </a:solidFill>
              </a:rPr>
              <a:t>结束</a:t>
            </a:r>
            <a:endParaRPr lang="en-US" altLang="zh-CN" sz="1800" dirty="0">
              <a:solidFill>
                <a:srgbClr val="FFC000"/>
              </a:solidFill>
            </a:endParaRPr>
          </a:p>
          <a:p>
            <a:r>
              <a:rPr lang="zh-CN" altLang="en-US" sz="1800" dirty="0" smtClean="0"/>
              <a:t>浏览器开始渲染</a:t>
            </a:r>
            <a:endParaRPr lang="zh-CN" altLang="en-US" sz="1800" dirty="0"/>
          </a:p>
        </p:txBody>
      </p:sp>
      <p:pic>
        <p:nvPicPr>
          <p:cNvPr id="6146" name="Picture 2" descr="http://morlay.tla42.org/images/Coding/AngularJS-Run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10" y="1943100"/>
            <a:ext cx="34671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82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rgbClr val="FFC000"/>
                </a:solidFill>
              </a:rPr>
              <a:t>Look Inside – </a:t>
            </a:r>
            <a:r>
              <a:rPr lang="zh-CN" altLang="en-US" dirty="0" smtClean="0">
                <a:solidFill>
                  <a:srgbClr val="FFC000"/>
                </a:solidFill>
              </a:rPr>
              <a:t>执行期示例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88328" y="1943100"/>
            <a:ext cx="6809014" cy="4359729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zh-CN" altLang="en-US" sz="1800" b="1" dirty="0" smtClean="0">
                <a:solidFill>
                  <a:srgbClr val="FFC000"/>
                </a:solidFill>
                <a:latin typeface="+mj-lt"/>
              </a:rPr>
              <a:t>编译期</a:t>
            </a:r>
            <a:endParaRPr lang="en-US" altLang="zh-CN" sz="1800" b="1" dirty="0" smtClean="0">
              <a:solidFill>
                <a:srgbClr val="FFC000"/>
              </a:solidFill>
              <a:latin typeface="+mj-lt"/>
            </a:endParaRPr>
          </a:p>
          <a:p>
            <a:pPr lvl="1"/>
            <a:r>
              <a:rPr lang="en-US" altLang="zh-CN" sz="1600" dirty="0" smtClean="0"/>
              <a:t>Angular</a:t>
            </a:r>
            <a:r>
              <a:rPr lang="zh-CN" altLang="en-US" sz="1600" dirty="0"/>
              <a:t>解析</a:t>
            </a:r>
            <a:r>
              <a:rPr lang="en-US" altLang="zh-CN" sz="1600" dirty="0"/>
              <a:t>Directive: </a:t>
            </a:r>
            <a:r>
              <a:rPr lang="en-US" altLang="en-US" sz="1600" dirty="0"/>
              <a:t>input[text]</a:t>
            </a:r>
            <a:endParaRPr lang="zh-CN" altLang="en-US" sz="1600" dirty="0"/>
          </a:p>
          <a:p>
            <a:pPr lvl="1"/>
            <a:r>
              <a:rPr lang="zh-CN" altLang="en-US" sz="1600" dirty="0"/>
              <a:t>解析</a:t>
            </a:r>
            <a:r>
              <a:rPr lang="en-US" altLang="zh-CN" sz="1600" dirty="0"/>
              <a:t>ng-model</a:t>
            </a:r>
            <a:r>
              <a:rPr lang="zh-CN" altLang="en-US" sz="1600" dirty="0"/>
              <a:t>并为</a:t>
            </a:r>
            <a:r>
              <a:rPr lang="en-US" altLang="zh-CN" sz="1600" dirty="0"/>
              <a:t>input</a:t>
            </a:r>
            <a:r>
              <a:rPr lang="zh-CN" altLang="en-US" sz="1600" dirty="0"/>
              <a:t>绑定</a:t>
            </a:r>
            <a:r>
              <a:rPr lang="en-US" altLang="zh-CN" sz="1600" dirty="0"/>
              <a:t>key</a:t>
            </a:r>
            <a:r>
              <a:rPr lang="zh-CN" altLang="en-US" sz="1600" dirty="0"/>
              <a:t>事件</a:t>
            </a:r>
          </a:p>
          <a:p>
            <a:pPr lvl="1"/>
            <a:r>
              <a:rPr lang="zh-CN" altLang="en-US" sz="1600" dirty="0"/>
              <a:t>为</a:t>
            </a:r>
            <a:r>
              <a:rPr lang="en-US" altLang="zh-CN" sz="1600" dirty="0"/>
              <a:t>{{vm.name}}</a:t>
            </a:r>
            <a:r>
              <a:rPr lang="zh-CN" altLang="en-US" sz="1600" dirty="0"/>
              <a:t>建立</a:t>
            </a:r>
            <a:r>
              <a:rPr lang="en-US" altLang="zh-CN" sz="1600" dirty="0"/>
              <a:t>$watch</a:t>
            </a:r>
            <a:r>
              <a:rPr lang="zh-CN" altLang="en-US" sz="1600" dirty="0"/>
              <a:t>表达式，进行</a:t>
            </a:r>
            <a:r>
              <a:rPr lang="zh-CN" altLang="en-US" sz="1600" dirty="0" smtClean="0"/>
              <a:t>监听</a:t>
            </a:r>
            <a:endParaRPr lang="en-US" altLang="zh-CN" sz="1600" dirty="0" smtClean="0"/>
          </a:p>
          <a:p>
            <a:pPr lvl="0"/>
            <a:endParaRPr lang="en-US" altLang="zh-CN" sz="1800" b="1" dirty="0" smtClean="0">
              <a:solidFill>
                <a:srgbClr val="FFC000"/>
              </a:solidFill>
              <a:latin typeface="+mj-lt"/>
            </a:endParaRPr>
          </a:p>
          <a:p>
            <a:pPr lvl="0"/>
            <a:r>
              <a:rPr lang="zh-CN" altLang="en-US" sz="1800" b="1" dirty="0" smtClean="0">
                <a:solidFill>
                  <a:srgbClr val="FFC000"/>
                </a:solidFill>
                <a:latin typeface="+mj-lt"/>
              </a:rPr>
              <a:t>执行期</a:t>
            </a:r>
            <a:endParaRPr lang="en-US" altLang="zh-CN" sz="1800" b="1" dirty="0" smtClean="0">
              <a:solidFill>
                <a:srgbClr val="FFC000"/>
              </a:solidFill>
              <a:latin typeface="+mj-lt"/>
            </a:endParaRPr>
          </a:p>
          <a:p>
            <a:pPr lvl="1"/>
            <a:r>
              <a:rPr lang="zh-CN" altLang="en-US" sz="1600" dirty="0"/>
              <a:t>用户在</a:t>
            </a:r>
            <a:r>
              <a:rPr lang="en-US" altLang="zh-CN" sz="1600" dirty="0"/>
              <a:t>input</a:t>
            </a:r>
            <a:r>
              <a:rPr lang="zh-CN" altLang="en-US" sz="1600" dirty="0"/>
              <a:t>输入按键，触发了浏览器的</a:t>
            </a:r>
            <a:r>
              <a:rPr lang="en-US" altLang="zh-CN" sz="1600" dirty="0"/>
              <a:t>key</a:t>
            </a:r>
            <a:r>
              <a:rPr lang="zh-CN" altLang="en-US" sz="1600" dirty="0"/>
              <a:t>事件</a:t>
            </a:r>
          </a:p>
          <a:p>
            <a:pPr lvl="1"/>
            <a:r>
              <a:rPr lang="zh-CN" altLang="en-US" sz="1600" dirty="0"/>
              <a:t>事件回</a:t>
            </a:r>
            <a:r>
              <a:rPr lang="zh-CN" altLang="en-US" sz="1600" dirty="0" smtClean="0"/>
              <a:t>调， 进入</a:t>
            </a:r>
            <a:r>
              <a:rPr lang="en-US" altLang="zh-CN" sz="1600" dirty="0" smtClean="0"/>
              <a:t>Javascript</a:t>
            </a:r>
            <a:r>
              <a:rPr lang="zh-CN" altLang="en-US" sz="1600" dirty="0" smtClean="0"/>
              <a:t>上下文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angular</a:t>
            </a:r>
            <a:r>
              <a:rPr lang="zh-CN" altLang="en-US" sz="1600" dirty="0"/>
              <a:t>接管</a:t>
            </a:r>
            <a:r>
              <a:rPr lang="zh-CN" altLang="en-US" sz="1600" dirty="0" smtClean="0"/>
              <a:t>，在</a:t>
            </a:r>
            <a:r>
              <a:rPr lang="en-US" altLang="zh-CN" sz="1600" dirty="0"/>
              <a:t>$</a:t>
            </a:r>
            <a:r>
              <a:rPr lang="en-US" altLang="zh-CN" sz="1600" dirty="0" smtClean="0"/>
              <a:t>apply</a:t>
            </a:r>
            <a:r>
              <a:rPr lang="zh-CN" altLang="en-US" sz="1600" dirty="0" smtClean="0"/>
              <a:t>中修改</a:t>
            </a:r>
            <a:r>
              <a:rPr lang="en-US" altLang="zh-CN" sz="1600" dirty="0"/>
              <a:t>scope</a:t>
            </a:r>
            <a:r>
              <a:rPr lang="zh-CN" altLang="en-US" sz="1600" dirty="0"/>
              <a:t>的</a:t>
            </a:r>
            <a:r>
              <a:rPr lang="en-US" altLang="zh-CN" sz="1600" dirty="0"/>
              <a:t>name</a:t>
            </a:r>
            <a:r>
              <a:rPr lang="zh-CN" altLang="en-US" sz="1600" dirty="0" smtClean="0"/>
              <a:t>取值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触发</a:t>
            </a:r>
            <a:r>
              <a:rPr lang="en-US" altLang="zh-CN" sz="1600" dirty="0"/>
              <a:t>$digest</a:t>
            </a:r>
            <a:r>
              <a:rPr lang="zh-CN" altLang="en-US" sz="1600" dirty="0"/>
              <a:t>流程</a:t>
            </a:r>
          </a:p>
          <a:p>
            <a:pPr lvl="1"/>
            <a:r>
              <a:rPr lang="zh-CN" altLang="en-US" sz="1600" dirty="0"/>
              <a:t>脏数据检测，发现</a:t>
            </a:r>
            <a:r>
              <a:rPr lang="en-US" altLang="zh-CN" sz="1600" dirty="0"/>
              <a:t>$watch</a:t>
            </a:r>
            <a:r>
              <a:rPr lang="zh-CN" altLang="en-US" sz="1600" dirty="0"/>
              <a:t>列表中的</a:t>
            </a:r>
            <a:r>
              <a:rPr lang="en-US" altLang="zh-CN" sz="1600" dirty="0"/>
              <a:t>name</a:t>
            </a:r>
            <a:r>
              <a:rPr lang="zh-CN" altLang="en-US" sz="1600" dirty="0"/>
              <a:t>值变更</a:t>
            </a:r>
          </a:p>
          <a:p>
            <a:pPr lvl="1"/>
            <a:r>
              <a:rPr lang="zh-CN" altLang="en-US" sz="1600" dirty="0"/>
              <a:t>通知对应的处理函数， 更新</a:t>
            </a:r>
            <a:r>
              <a:rPr lang="en-US" altLang="zh-CN" sz="1600" dirty="0"/>
              <a:t>DOM</a:t>
            </a:r>
            <a:endParaRPr lang="zh-CN" altLang="en-US" sz="1600" dirty="0"/>
          </a:p>
          <a:p>
            <a:pPr lvl="1"/>
            <a:r>
              <a:rPr lang="en-US" altLang="zh-CN" sz="1600" dirty="0"/>
              <a:t>Angular</a:t>
            </a:r>
            <a:r>
              <a:rPr lang="zh-CN" altLang="en-US" sz="1600" dirty="0"/>
              <a:t>退出执行上下文，退出</a:t>
            </a:r>
            <a:r>
              <a:rPr lang="en-US" altLang="zh-CN" sz="1600" dirty="0"/>
              <a:t>Javascript</a:t>
            </a:r>
            <a:r>
              <a:rPr lang="zh-CN" altLang="en-US" sz="1600" dirty="0"/>
              <a:t>的事件处理函数</a:t>
            </a:r>
          </a:p>
          <a:p>
            <a:pPr lvl="0"/>
            <a:endParaRPr lang="zh-CN" altLang="en-US" sz="1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15" y="1943100"/>
            <a:ext cx="4341213" cy="284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7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rgbClr val="FFC000"/>
                </a:solidFill>
              </a:rPr>
              <a:t>Look Inside </a:t>
            </a:r>
            <a:r>
              <a:rPr lang="en-US" altLang="zh-CN" dirty="0">
                <a:solidFill>
                  <a:srgbClr val="FFC000"/>
                </a:solidFill>
              </a:rPr>
              <a:t>– </a:t>
            </a:r>
            <a:r>
              <a:rPr lang="en-US" altLang="zh-CN" dirty="0" smtClean="0">
                <a:solidFill>
                  <a:srgbClr val="FFC000"/>
                </a:solidFill>
              </a:rPr>
              <a:t>Other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913795" y="1632858"/>
            <a:ext cx="10483547" cy="46699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C000"/>
                </a:solidFill>
                <a:effectLst/>
                <a:latin typeface="+mj-lt"/>
              </a:rPr>
              <a:t>脏数据检查 </a:t>
            </a:r>
            <a:r>
              <a:rPr lang="en-US" altLang="zh-CN" sz="2400" b="1" dirty="0">
                <a:solidFill>
                  <a:srgbClr val="FFC000"/>
                </a:solidFill>
                <a:effectLst/>
                <a:latin typeface="+mj-lt"/>
              </a:rPr>
              <a:t>!= </a:t>
            </a:r>
            <a:r>
              <a:rPr lang="zh-CN" altLang="en-US" sz="2400" b="1" dirty="0">
                <a:solidFill>
                  <a:srgbClr val="FFC000"/>
                </a:solidFill>
                <a:effectLst/>
                <a:latin typeface="+mj-lt"/>
              </a:rPr>
              <a:t>轮询检查</a:t>
            </a:r>
            <a:r>
              <a:rPr lang="zh-CN" altLang="en-US" sz="2400" b="1" dirty="0" smtClean="0">
                <a:solidFill>
                  <a:srgbClr val="FFC000"/>
                </a:solidFill>
                <a:effectLst/>
                <a:latin typeface="+mj-lt"/>
              </a:rPr>
              <a:t>更新</a:t>
            </a:r>
            <a:endParaRPr lang="en-US" altLang="zh-CN" sz="2400" dirty="0" smtClean="0">
              <a:solidFill>
                <a:srgbClr val="FFC000"/>
              </a:solidFill>
              <a:latin typeface="+mj-lt"/>
              <a:hlinkClick r:id="rId2"/>
            </a:endParaRPr>
          </a:p>
          <a:p>
            <a:pPr lvl="0">
              <a:lnSpc>
                <a:spcPct val="150000"/>
              </a:lnSpc>
            </a:pPr>
            <a:r>
              <a:rPr lang="en-US" altLang="zh-CN" sz="1800" dirty="0" smtClean="0">
                <a:hlinkClick r:id="rId2"/>
              </a:rPr>
              <a:t>https</a:t>
            </a:r>
            <a:r>
              <a:rPr lang="en-US" altLang="zh-CN" sz="1800" dirty="0">
                <a:hlinkClick r:id="rId2"/>
              </a:rPr>
              <a:t>://</a:t>
            </a:r>
            <a:r>
              <a:rPr lang="en-US" altLang="zh-CN" sz="1800" dirty="0" smtClean="0">
                <a:hlinkClick r:id="rId2"/>
              </a:rPr>
              <a:t>docs.angularjs.org/guide/concepts</a:t>
            </a:r>
            <a:endParaRPr lang="en-US" altLang="zh-CN" sz="1800" dirty="0"/>
          </a:p>
          <a:p>
            <a:pPr lvl="0">
              <a:lnSpc>
                <a:spcPct val="150000"/>
              </a:lnSpc>
            </a:pPr>
            <a:r>
              <a:rPr lang="en-US" altLang="zh-CN" sz="1800" dirty="0">
                <a:hlinkClick r:id="rId3"/>
              </a:rPr>
              <a:t>http://angular-tips.com/blog/2013/08/watch-how-the-apply-runs-a-digest</a:t>
            </a:r>
            <a:r>
              <a:rPr lang="en-US" altLang="zh-CN" sz="1800" dirty="0" smtClean="0">
                <a:hlinkClick r:id="rId3"/>
              </a:rPr>
              <a:t>/</a:t>
            </a:r>
            <a:endParaRPr lang="zh-CN" altLang="en-US" sz="1800" dirty="0"/>
          </a:p>
          <a:p>
            <a:pPr lvl="0">
              <a:lnSpc>
                <a:spcPct val="150000"/>
              </a:lnSpc>
            </a:pPr>
            <a:r>
              <a:rPr lang="en-US" altLang="zh-CN" sz="1800" dirty="0">
                <a:hlinkClick r:id="rId4"/>
              </a:rPr>
              <a:t>https://</a:t>
            </a:r>
            <a:r>
              <a:rPr lang="en-US" altLang="zh-CN" sz="1800" dirty="0" smtClean="0">
                <a:hlinkClick r:id="rId4"/>
              </a:rPr>
              <a:t>github.com/angular/angular.js/wiki/Understanding-Scopes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42929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性能优化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913795" y="1281793"/>
            <a:ext cx="10353762" cy="5327351"/>
          </a:xfrm>
        </p:spPr>
        <p:txBody>
          <a:bodyPr>
            <a:noAutofit/>
          </a:bodyPr>
          <a:lstStyle/>
          <a:p>
            <a:r>
              <a:rPr lang="zh-CN" altLang="en-US" sz="1800" b="1" dirty="0">
                <a:solidFill>
                  <a:srgbClr val="FFC000"/>
                </a:solidFill>
              </a:rPr>
              <a:t>提速 </a:t>
            </a:r>
            <a:r>
              <a:rPr lang="en-US" altLang="zh-CN" sz="1800" b="1" dirty="0">
                <a:solidFill>
                  <a:srgbClr val="FFC000"/>
                </a:solidFill>
              </a:rPr>
              <a:t>$</a:t>
            </a:r>
            <a:r>
              <a:rPr lang="en-US" altLang="zh-CN" sz="1800" b="1" dirty="0" smtClean="0">
                <a:solidFill>
                  <a:srgbClr val="FFC000"/>
                </a:solidFill>
              </a:rPr>
              <a:t>digest cycle</a:t>
            </a:r>
          </a:p>
          <a:p>
            <a:pPr lvl="1"/>
            <a:r>
              <a:rPr lang="zh-CN" altLang="en-US" dirty="0">
                <a:effectLst/>
              </a:rPr>
              <a:t>尽少的触发</a:t>
            </a:r>
            <a:r>
              <a:rPr lang="en-US" altLang="zh-CN" dirty="0">
                <a:effectLst/>
              </a:rPr>
              <a:t>$</a:t>
            </a:r>
            <a:r>
              <a:rPr lang="en-US" altLang="zh-CN" dirty="0" smtClean="0">
                <a:effectLst/>
              </a:rPr>
              <a:t>digest</a:t>
            </a:r>
          </a:p>
          <a:p>
            <a:pPr lvl="1"/>
            <a:r>
              <a:rPr lang="zh-CN" altLang="en-US" dirty="0">
                <a:effectLst/>
              </a:rPr>
              <a:t>尽快的执行</a:t>
            </a:r>
            <a:r>
              <a:rPr lang="en-US" altLang="zh-CN" dirty="0">
                <a:effectLst/>
              </a:rPr>
              <a:t>$</a:t>
            </a:r>
            <a:r>
              <a:rPr lang="en-US" altLang="zh-CN" dirty="0" smtClean="0">
                <a:effectLst/>
              </a:rPr>
              <a:t>digest</a:t>
            </a:r>
            <a:endParaRPr lang="en-US" altLang="zh-CN" dirty="0" smtClean="0"/>
          </a:p>
          <a:p>
            <a:r>
              <a:rPr lang="zh-CN" altLang="en-US" sz="1800" b="1" dirty="0">
                <a:solidFill>
                  <a:srgbClr val="FFC000"/>
                </a:solidFill>
              </a:rPr>
              <a:t>优化</a:t>
            </a:r>
            <a:r>
              <a:rPr lang="en-US" altLang="zh-CN" sz="1800" b="1" dirty="0" smtClean="0">
                <a:solidFill>
                  <a:srgbClr val="FFC000"/>
                </a:solidFill>
              </a:rPr>
              <a:t>ngRepeat</a:t>
            </a:r>
          </a:p>
          <a:p>
            <a:pPr lvl="1"/>
            <a:r>
              <a:rPr lang="zh-CN" altLang="en-US" dirty="0"/>
              <a:t>限制列表</a:t>
            </a:r>
            <a:r>
              <a:rPr lang="zh-CN" altLang="en-US" dirty="0" smtClean="0"/>
              <a:t>个数</a:t>
            </a:r>
            <a:r>
              <a:rPr lang="en-US" altLang="zh-CN" dirty="0" smtClean="0"/>
              <a:t>(filter/page)</a:t>
            </a:r>
          </a:p>
          <a:p>
            <a:pPr lvl="1"/>
            <a:r>
              <a:rPr lang="en-US" altLang="zh-CN" dirty="0" err="1"/>
              <a:t>ngInfiniteScroll</a:t>
            </a:r>
            <a:endParaRPr lang="en-US" altLang="zh-CN" dirty="0" smtClean="0"/>
          </a:p>
          <a:p>
            <a:r>
              <a:rPr lang="zh-CN" altLang="en-US" sz="1800" b="1" dirty="0" smtClean="0">
                <a:solidFill>
                  <a:srgbClr val="FFC000"/>
                </a:solidFill>
              </a:rPr>
              <a:t>单向绑定</a:t>
            </a:r>
            <a:endParaRPr lang="en-US" altLang="zh-CN" sz="1800" b="1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不能超过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个双向绑定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BindOnce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 lvl="1"/>
            <a:r>
              <a:rPr lang="zh-CN" altLang="en-US" dirty="0"/>
              <a:t>内</a:t>
            </a:r>
            <a:r>
              <a:rPr lang="zh-CN" altLang="en-US" dirty="0" smtClean="0"/>
              <a:t>建支持</a:t>
            </a:r>
            <a:r>
              <a:rPr lang="en-US" altLang="zh-CN" dirty="0" smtClean="0"/>
              <a:t>(1.3.x+)</a:t>
            </a:r>
          </a:p>
          <a:p>
            <a:r>
              <a:rPr lang="zh-CN" altLang="en-US" sz="1800" b="1" dirty="0" smtClean="0"/>
              <a:t>慎用</a:t>
            </a:r>
            <a:r>
              <a:rPr lang="en-US" altLang="zh-CN" sz="1800" b="1" dirty="0" smtClean="0"/>
              <a:t>filter</a:t>
            </a:r>
            <a:r>
              <a:rPr lang="zh-CN" altLang="en-US" sz="1800" b="1" dirty="0" smtClean="0"/>
              <a:t>和事件</a:t>
            </a:r>
            <a:endParaRPr lang="en-US" altLang="zh-CN" sz="1800" b="1" dirty="0" smtClean="0"/>
          </a:p>
          <a:p>
            <a:r>
              <a:rPr lang="zh-CN" altLang="en-US" sz="1800" dirty="0" smtClean="0"/>
              <a:t>更多参见：</a:t>
            </a:r>
            <a:r>
              <a:rPr lang="en-US" altLang="zh-CN" sz="1800" dirty="0" smtClean="0">
                <a:hlinkClick r:id="rId2"/>
              </a:rPr>
              <a:t>http</a:t>
            </a:r>
            <a:r>
              <a:rPr lang="en-US" altLang="zh-CN" sz="1800" dirty="0">
                <a:hlinkClick r:id="rId2"/>
              </a:rPr>
              <a:t>://atian25.github.io/2014/05/09/angular-performace</a:t>
            </a:r>
            <a:r>
              <a:rPr lang="en-US" altLang="zh-CN" sz="1800" dirty="0" smtClean="0">
                <a:hlinkClick r:id="rId2"/>
              </a:rPr>
              <a:t>/</a:t>
            </a:r>
            <a:endParaRPr lang="en-US" altLang="zh-CN" sz="1800" dirty="0" smtClean="0"/>
          </a:p>
        </p:txBody>
      </p:sp>
      <p:pic>
        <p:nvPicPr>
          <p:cNvPr id="3074" name="Picture 2" descr="http://atian25.github.io/images/concepts-runti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653" y="1281793"/>
            <a:ext cx="4462724" cy="342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96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rgbClr val="FFC000"/>
                </a:solidFill>
              </a:rPr>
              <a:t>Some Tips </a:t>
            </a:r>
            <a:r>
              <a:rPr lang="en-US" altLang="zh-CN" dirty="0">
                <a:solidFill>
                  <a:srgbClr val="FFC000"/>
                </a:solidFill>
              </a:rPr>
              <a:t>- $apply</a:t>
            </a:r>
            <a:r>
              <a:rPr lang="zh-CN" altLang="en-US" dirty="0">
                <a:solidFill>
                  <a:srgbClr val="FFC000"/>
                </a:solidFill>
              </a:rPr>
              <a:t>的那些</a:t>
            </a:r>
            <a:r>
              <a:rPr lang="zh-CN" altLang="en-US" dirty="0" smtClean="0">
                <a:solidFill>
                  <a:srgbClr val="FFC000"/>
                </a:solidFill>
              </a:rPr>
              <a:t>事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5" y="1226917"/>
            <a:ext cx="10353762" cy="4564284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effectLst/>
              </a:rPr>
              <a:t>永远</a:t>
            </a:r>
            <a:r>
              <a:rPr lang="zh-CN" altLang="en-US" sz="2800" b="1" dirty="0" smtClean="0">
                <a:solidFill>
                  <a:schemeClr val="tx1"/>
                </a:solidFill>
                <a:effectLst/>
              </a:rPr>
              <a:t>忘不掉你：</a:t>
            </a:r>
            <a:r>
              <a:rPr lang="zh-CN" altLang="en-US" sz="2800" b="1" dirty="0">
                <a:solidFill>
                  <a:srgbClr val="FFFF00"/>
                </a:solidFill>
                <a:effectLst/>
              </a:rPr>
              <a:t>「</a:t>
            </a:r>
            <a:r>
              <a:rPr lang="en-US" altLang="zh-CN" sz="2800" b="1" dirty="0">
                <a:solidFill>
                  <a:srgbClr val="FFFF00"/>
                </a:solidFill>
                <a:effectLst/>
              </a:rPr>
              <a:t>Error: $apply already in progress</a:t>
            </a:r>
            <a:r>
              <a:rPr lang="zh-CN" altLang="en-US" sz="2800" b="1" dirty="0" smtClean="0">
                <a:solidFill>
                  <a:srgbClr val="FFFF00"/>
                </a:solidFill>
                <a:effectLst/>
              </a:rPr>
              <a:t>」</a:t>
            </a:r>
            <a:endParaRPr lang="en-US" altLang="zh-CN" sz="2800" b="1" dirty="0" smtClean="0">
              <a:solidFill>
                <a:srgbClr val="FFFF00"/>
              </a:solidFill>
              <a:effectLst/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  <a:effectLst/>
              </a:rPr>
              <a:t>反模式： </a:t>
            </a:r>
            <a:r>
              <a:rPr lang="en-US" altLang="zh-CN" sz="1800" dirty="0" smtClean="0">
                <a:solidFill>
                  <a:schemeClr val="tx1"/>
                </a:solidFill>
                <a:effectLst/>
              </a:rPr>
              <a:t>if </a:t>
            </a:r>
            <a:r>
              <a:rPr lang="en-US" altLang="zh-CN" sz="1800" dirty="0">
                <a:solidFill>
                  <a:schemeClr val="tx1"/>
                </a:solidFill>
                <a:effectLst/>
              </a:rPr>
              <a:t>(!$scope.$$phase) $</a:t>
            </a:r>
            <a:r>
              <a:rPr lang="en-US" altLang="zh-CN" sz="1800" dirty="0" err="1">
                <a:solidFill>
                  <a:schemeClr val="tx1"/>
                </a:solidFill>
                <a:effectLst/>
              </a:rPr>
              <a:t>scope.$apply</a:t>
            </a:r>
            <a:r>
              <a:rPr lang="en-US" altLang="zh-CN" sz="1800" dirty="0" smtClean="0">
                <a:solidFill>
                  <a:schemeClr val="tx1"/>
                </a:solidFill>
                <a:effectLst/>
              </a:rPr>
              <a:t>()</a:t>
            </a:r>
            <a:r>
              <a:rPr lang="zh-CN" altLang="en-US" sz="1800" dirty="0" smtClean="0">
                <a:solidFill>
                  <a:schemeClr val="tx1"/>
                </a:solidFill>
                <a:effectLst/>
              </a:rPr>
              <a:t>；</a:t>
            </a:r>
            <a:endParaRPr lang="en-US" altLang="zh-CN" sz="1800" dirty="0" smtClean="0">
              <a:solidFill>
                <a:schemeClr val="tx1"/>
              </a:solidFill>
              <a:effectLst/>
            </a:endParaRPr>
          </a:p>
          <a:p>
            <a:r>
              <a:rPr lang="zh-CN" altLang="en-US" sz="1800" b="1" dirty="0" smtClean="0">
                <a:solidFill>
                  <a:srgbClr val="FFC000"/>
                </a:solidFill>
                <a:effectLst/>
              </a:rPr>
              <a:t>理解</a:t>
            </a:r>
            <a:r>
              <a:rPr lang="en-US" altLang="zh-CN" sz="1800" b="1" dirty="0" smtClean="0">
                <a:solidFill>
                  <a:srgbClr val="FFC000"/>
                </a:solidFill>
                <a:effectLst/>
              </a:rPr>
              <a:t>$apply</a:t>
            </a:r>
            <a:r>
              <a:rPr lang="zh-CN" altLang="en-US" sz="1800" b="1" dirty="0" smtClean="0">
                <a:solidFill>
                  <a:srgbClr val="FFC000"/>
                </a:solidFill>
                <a:effectLst/>
              </a:rPr>
              <a:t>的场景</a:t>
            </a:r>
            <a:endParaRPr lang="en-US" altLang="zh-CN" sz="1800" b="1" dirty="0" smtClean="0">
              <a:solidFill>
                <a:srgbClr val="FFC000"/>
              </a:solidFill>
              <a:effectLst/>
            </a:endParaRPr>
          </a:p>
          <a:p>
            <a:pPr lvl="1"/>
            <a:r>
              <a:rPr lang="zh-CN" altLang="en-US" sz="1600" dirty="0" smtClean="0">
                <a:solidFill>
                  <a:srgbClr val="FFC000"/>
                </a:solidFill>
                <a:effectLst/>
              </a:rPr>
              <a:t>需要使用它的场景，很少很少：</a:t>
            </a:r>
            <a:endParaRPr lang="en-US" altLang="zh-CN" sz="1600" dirty="0">
              <a:solidFill>
                <a:srgbClr val="FFC000"/>
              </a:solidFill>
              <a:effectLst/>
            </a:endParaRPr>
          </a:p>
          <a:p>
            <a:pPr lvl="1"/>
            <a:r>
              <a:rPr lang="en-US" altLang="zh-CN" sz="1600" dirty="0" smtClean="0">
                <a:solidFill>
                  <a:schemeClr val="tx1"/>
                </a:solidFill>
                <a:effectLst/>
              </a:rPr>
              <a:t>Directive</a:t>
            </a:r>
            <a:r>
              <a:rPr lang="zh-CN" altLang="en-US" sz="1600" dirty="0" smtClean="0">
                <a:solidFill>
                  <a:schemeClr val="tx1"/>
                </a:solidFill>
                <a:effectLst/>
              </a:rPr>
              <a:t>里面的</a:t>
            </a:r>
            <a:r>
              <a:rPr lang="en-US" altLang="zh-CN" sz="1600" dirty="0" err="1" smtClean="0">
                <a:solidFill>
                  <a:schemeClr val="tx1"/>
                </a:solidFill>
                <a:effectLst/>
              </a:rPr>
              <a:t>element.bind</a:t>
            </a:r>
            <a:endParaRPr lang="en-US" altLang="zh-CN" sz="1600" dirty="0" smtClean="0">
              <a:solidFill>
                <a:schemeClr val="tx1"/>
              </a:solidFill>
              <a:effectLst/>
            </a:endParaRPr>
          </a:p>
          <a:p>
            <a:pPr lvl="1"/>
            <a:r>
              <a:rPr lang="en-US" altLang="zh-CN" sz="1600" dirty="0" err="1" smtClean="0">
                <a:solidFill>
                  <a:schemeClr val="tx1"/>
                </a:solidFill>
                <a:effectLst/>
              </a:rPr>
              <a:t>WebSocket.on</a:t>
            </a:r>
            <a:r>
              <a:rPr lang="en-US" altLang="zh-CN" sz="1600" dirty="0" smtClean="0">
                <a:solidFill>
                  <a:schemeClr val="tx1"/>
                </a:solidFill>
                <a:effectLst/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  <a:effectLst/>
              </a:rPr>
              <a:t>事件</a:t>
            </a:r>
            <a:endParaRPr lang="en-US" altLang="zh-CN" sz="1600" dirty="0" smtClean="0">
              <a:solidFill>
                <a:schemeClr val="tx1"/>
              </a:solidFill>
              <a:effectLst/>
            </a:endParaRPr>
          </a:p>
          <a:p>
            <a:pPr lvl="1"/>
            <a:r>
              <a:rPr lang="zh-CN" altLang="en-US" sz="1600" dirty="0" smtClean="0">
                <a:solidFill>
                  <a:schemeClr val="tx1"/>
                </a:solidFill>
                <a:effectLst/>
              </a:rPr>
              <a:t>第三方插件修改</a:t>
            </a:r>
            <a:r>
              <a:rPr lang="en-US" altLang="zh-CN" sz="1600" dirty="0" smtClean="0">
                <a:solidFill>
                  <a:schemeClr val="tx1"/>
                </a:solidFill>
                <a:effectLst/>
              </a:rPr>
              <a:t>DOM</a:t>
            </a:r>
            <a:r>
              <a:rPr lang="zh-CN" altLang="en-US" sz="1600" dirty="0" smtClean="0">
                <a:solidFill>
                  <a:schemeClr val="tx1"/>
                </a:solidFill>
                <a:effectLst/>
              </a:rPr>
              <a:t>或数据后</a:t>
            </a:r>
            <a:endParaRPr lang="en-US" altLang="zh-CN" sz="1600" dirty="0" smtClean="0">
              <a:solidFill>
                <a:schemeClr val="tx1"/>
              </a:solidFill>
              <a:effectLst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effectLst/>
              </a:rPr>
              <a:t>Workaround</a:t>
            </a:r>
            <a:r>
              <a:rPr lang="zh-CN" altLang="en-US" sz="1800" dirty="0" smtClean="0">
                <a:solidFill>
                  <a:schemeClr val="tx1"/>
                </a:solidFill>
                <a:effectLst/>
              </a:rPr>
              <a:t>：使用</a:t>
            </a:r>
            <a:r>
              <a:rPr lang="en-US" altLang="zh-CN" sz="1800" dirty="0" smtClean="0">
                <a:solidFill>
                  <a:schemeClr val="tx1"/>
                </a:solidFill>
                <a:effectLst/>
              </a:rPr>
              <a:t>$timeout(</a:t>
            </a:r>
            <a:r>
              <a:rPr lang="en-US" altLang="zh-CN" sz="1800" dirty="0" err="1" smtClean="0">
                <a:solidFill>
                  <a:schemeClr val="tx1"/>
                </a:solidFill>
                <a:effectLst/>
              </a:rPr>
              <a:t>fn</a:t>
            </a:r>
            <a:r>
              <a:rPr lang="en-US" altLang="zh-CN" sz="1800" dirty="0" smtClean="0">
                <a:solidFill>
                  <a:schemeClr val="tx1"/>
                </a:solidFill>
                <a:effectLst/>
              </a:rPr>
              <a:t>, 0);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  <a:hlinkClick r:id="rId2"/>
              </a:rPr>
              <a:t>https://github.com/angular/angular.js/wiki/When-to-use-$scope.$apply</a:t>
            </a:r>
            <a:r>
              <a:rPr lang="en-US" altLang="zh-CN" sz="1800" dirty="0" smtClean="0">
                <a:solidFill>
                  <a:schemeClr val="tx1"/>
                </a:solidFill>
                <a:hlinkClick r:id="rId2"/>
              </a:rPr>
              <a:t>()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en-US" altLang="zh-CN" sz="1800" dirty="0" smtClean="0">
                <a:solidFill>
                  <a:schemeClr val="tx1"/>
                </a:solidFill>
                <a:hlinkClick r:id="rId3"/>
              </a:rPr>
              <a:t>jimhoskins.com/2012/12/17/angularjs-and-apply.html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97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solidFill>
                  <a:srgbClr val="FFC000"/>
                </a:solidFill>
              </a:rPr>
              <a:t>Some </a:t>
            </a:r>
            <a:r>
              <a:rPr lang="en-US" altLang="zh-CN" dirty="0" smtClean="0">
                <a:solidFill>
                  <a:srgbClr val="FFC000"/>
                </a:solidFill>
              </a:rPr>
              <a:t>Tips – </a:t>
            </a:r>
            <a:r>
              <a:rPr lang="zh-CN" altLang="en-US" dirty="0" smtClean="0">
                <a:solidFill>
                  <a:srgbClr val="FFC000"/>
                </a:solidFill>
              </a:rPr>
              <a:t>原型链的坑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理解</a:t>
            </a:r>
            <a:r>
              <a:rPr lang="en-US" altLang="zh-CN" dirty="0" smtClean="0"/>
              <a:t>Scope</a:t>
            </a:r>
            <a:r>
              <a:rPr lang="zh-CN" altLang="en-US" dirty="0" smtClean="0"/>
              <a:t>原型链</a:t>
            </a:r>
            <a:endParaRPr lang="en-US" altLang="zh-CN" dirty="0" smtClean="0"/>
          </a:p>
          <a:p>
            <a:pPr marL="36900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github.com/angular/angular.js/wiki/Understanding-Scopes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controllerAs</a:t>
            </a:r>
            <a:r>
              <a:rPr lang="zh-CN" altLang="en-US" dirty="0" smtClean="0"/>
              <a:t>语法糖</a:t>
            </a:r>
            <a:endParaRPr lang="en-US" altLang="zh-CN" dirty="0" smtClean="0"/>
          </a:p>
          <a:p>
            <a:pPr marL="450000" lvl="1" indent="0">
              <a:buNone/>
            </a:pP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www.cnblogs.com/whitewolf/p/3493362.html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ngModel</a:t>
            </a:r>
            <a:r>
              <a:rPr lang="zh-CN" altLang="en-US" dirty="0" smtClean="0"/>
              <a:t>必须有「 </a:t>
            </a:r>
            <a:r>
              <a:rPr lang="en-US" altLang="zh-CN" dirty="0" smtClean="0"/>
              <a:t>. </a:t>
            </a:r>
            <a:r>
              <a:rPr lang="zh-CN" altLang="en-US" dirty="0" smtClean="0"/>
              <a:t>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避免原型链继承的坑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即不能直接赋值为</a:t>
            </a:r>
            <a:r>
              <a:rPr lang="en-US" altLang="zh-CN" dirty="0" smtClean="0"/>
              <a:t>$scope</a:t>
            </a:r>
            <a:r>
              <a:rPr lang="zh-CN" altLang="en-US" dirty="0" smtClean="0"/>
              <a:t>上的基本类型</a:t>
            </a:r>
            <a:endParaRPr lang="en-US" altLang="zh-CN" dirty="0" smtClean="0"/>
          </a:p>
          <a:p>
            <a:pPr lvl="1"/>
            <a:r>
              <a:rPr lang="zh-CN" altLang="en-US" dirty="0"/>
              <a:t>需</a:t>
            </a:r>
            <a:r>
              <a:rPr lang="zh-CN" altLang="en-US" dirty="0" smtClean="0"/>
              <a:t>包含一个点，即</a:t>
            </a:r>
            <a:r>
              <a:rPr lang="en-US" altLang="zh-CN" dirty="0" smtClean="0"/>
              <a:t>“userInfo.name"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280" y="2619836"/>
            <a:ext cx="4075022" cy="7599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655" y="4693776"/>
            <a:ext cx="4371788" cy="151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0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solidFill>
                  <a:srgbClr val="FFC000"/>
                </a:solidFill>
              </a:rPr>
              <a:t>Some Tips – </a:t>
            </a:r>
            <a:r>
              <a:rPr lang="zh-CN" altLang="en-US" dirty="0" smtClean="0">
                <a:solidFill>
                  <a:srgbClr val="FFC000"/>
                </a:solidFill>
              </a:rPr>
              <a:t>装饰模式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使用场景</a:t>
            </a:r>
            <a:r>
              <a:rPr lang="zh-CN" altLang="en-US" dirty="0"/>
              <a:t>：</a:t>
            </a:r>
            <a:r>
              <a:rPr lang="zh-CN" altLang="en-US" dirty="0" smtClean="0"/>
              <a:t>需要对原生</a:t>
            </a:r>
            <a:r>
              <a:rPr lang="en-US" altLang="zh-CN" dirty="0" smtClean="0"/>
              <a:t>/</a:t>
            </a:r>
            <a:r>
              <a:rPr lang="zh-CN" altLang="en-US" dirty="0" smtClean="0"/>
              <a:t>第三方的</a:t>
            </a:r>
            <a:r>
              <a:rPr lang="en-US" altLang="zh-CN" dirty="0" smtClean="0"/>
              <a:t>Service/Directive</a:t>
            </a:r>
            <a:r>
              <a:rPr lang="zh-CN" altLang="en-US" dirty="0" smtClean="0"/>
              <a:t>进行修改时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briantford.com/blog/angular-hacking-core</a:t>
            </a:r>
            <a:endParaRPr lang="en-US" altLang="zh-CN" dirty="0" smtClean="0"/>
          </a:p>
          <a:p>
            <a:r>
              <a:rPr lang="zh-CN" altLang="en-US" dirty="0" smtClean="0"/>
              <a:t>示例：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plnkr.co/edit/cLUSw27TuB0iFx6er5l2?p=preview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020" y="2819400"/>
            <a:ext cx="5943600" cy="2971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9020" y="5990966"/>
            <a:ext cx="69913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0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solidFill>
                  <a:srgbClr val="FFC000"/>
                </a:solidFill>
              </a:rPr>
              <a:t>Some Tips – </a:t>
            </a:r>
            <a:r>
              <a:rPr lang="zh-CN" altLang="en-US" dirty="0" smtClean="0">
                <a:solidFill>
                  <a:srgbClr val="FFC000"/>
                </a:solidFill>
              </a:rPr>
              <a:t>动态加载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动态加载</a:t>
            </a:r>
            <a:r>
              <a:rPr lang="en-US" altLang="zh-CN" dirty="0" smtClean="0"/>
              <a:t>controller/service/…</a:t>
            </a:r>
          </a:p>
          <a:p>
            <a:pPr lvl="1"/>
            <a:r>
              <a:rPr lang="zh-CN" altLang="en-US" dirty="0" smtClean="0"/>
              <a:t>主要原理：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期保存</a:t>
            </a:r>
            <a:r>
              <a:rPr lang="en-US" altLang="zh-CN" dirty="0"/>
              <a:t>$</a:t>
            </a:r>
            <a:r>
              <a:rPr lang="en-US" altLang="zh-CN" dirty="0" err="1" smtClean="0"/>
              <a:t>controllerProvider</a:t>
            </a:r>
            <a:r>
              <a:rPr lang="en-US" altLang="zh-CN" dirty="0" smtClean="0"/>
              <a:t>/$</a:t>
            </a:r>
            <a:r>
              <a:rPr lang="en-US" altLang="zh-CN" dirty="0"/>
              <a:t>provide</a:t>
            </a:r>
            <a:r>
              <a:rPr lang="zh-CN" altLang="en-US" dirty="0" smtClean="0"/>
              <a:t>等引用</a:t>
            </a:r>
            <a:endParaRPr lang="en-US" altLang="zh-CN" dirty="0" smtClean="0"/>
          </a:p>
          <a:p>
            <a:pPr lvl="2"/>
            <a:r>
              <a:rPr lang="zh-CN" altLang="en-US" dirty="0"/>
              <a:t>监听</a:t>
            </a:r>
            <a:r>
              <a:rPr lang="en-US" altLang="zh-CN" dirty="0" err="1" smtClean="0"/>
              <a:t>ngRoute</a:t>
            </a:r>
            <a:r>
              <a:rPr lang="zh-CN" altLang="en-US" dirty="0" smtClean="0"/>
              <a:t>的</a:t>
            </a:r>
            <a:r>
              <a:rPr lang="en-US" altLang="zh-CN" dirty="0"/>
              <a:t>$</a:t>
            </a:r>
            <a:r>
              <a:rPr lang="en-US" altLang="zh-CN" dirty="0" err="1" smtClean="0"/>
              <a:t>routeChangeStart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利用</a:t>
            </a:r>
            <a:r>
              <a:rPr lang="en-US" altLang="zh-CN" dirty="0" smtClean="0"/>
              <a:t>route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resolve</a:t>
            </a:r>
            <a:r>
              <a:rPr lang="zh-CN" altLang="en-US" dirty="0" smtClean="0"/>
              <a:t>去动态加载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github.com/atian25/angular-lazyload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动态加载</a:t>
            </a:r>
            <a:r>
              <a:rPr lang="en-US" altLang="zh-CN" dirty="0" smtClean="0"/>
              <a:t>module</a:t>
            </a:r>
          </a:p>
          <a:p>
            <a:pPr lvl="1"/>
            <a:r>
              <a:rPr lang="en-US" altLang="zh-CN" dirty="0"/>
              <a:t>h</a:t>
            </a:r>
            <a:r>
              <a:rPr lang="en-US" altLang="zh-CN" dirty="0" smtClean="0"/>
              <a:t>ack module</a:t>
            </a:r>
            <a:r>
              <a:rPr lang="zh-CN" altLang="en-US" dirty="0" smtClean="0"/>
              <a:t>的加载机制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github.com/ocombe/ocLazyLoad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6494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4727301" y="3674423"/>
            <a:ext cx="2058399" cy="2058399"/>
          </a:xfrm>
          <a:custGeom>
            <a:avLst/>
            <a:gdLst>
              <a:gd name="connsiteX0" fmla="*/ 0 w 2058399"/>
              <a:gd name="connsiteY0" fmla="*/ 1029200 h 2058399"/>
              <a:gd name="connsiteX1" fmla="*/ 1029200 w 2058399"/>
              <a:gd name="connsiteY1" fmla="*/ 0 h 2058399"/>
              <a:gd name="connsiteX2" fmla="*/ 2058400 w 2058399"/>
              <a:gd name="connsiteY2" fmla="*/ 1029200 h 2058399"/>
              <a:gd name="connsiteX3" fmla="*/ 1029200 w 2058399"/>
              <a:gd name="connsiteY3" fmla="*/ 2058400 h 2058399"/>
              <a:gd name="connsiteX4" fmla="*/ 0 w 2058399"/>
              <a:gd name="connsiteY4" fmla="*/ 1029200 h 2058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8399" h="2058399">
                <a:moveTo>
                  <a:pt x="0" y="1029200"/>
                </a:moveTo>
                <a:cubicBezTo>
                  <a:pt x="0" y="460789"/>
                  <a:pt x="460789" y="0"/>
                  <a:pt x="1029200" y="0"/>
                </a:cubicBezTo>
                <a:cubicBezTo>
                  <a:pt x="1597611" y="0"/>
                  <a:pt x="2058400" y="460789"/>
                  <a:pt x="2058400" y="1029200"/>
                </a:cubicBezTo>
                <a:cubicBezTo>
                  <a:pt x="2058400" y="1597611"/>
                  <a:pt x="1597611" y="2058400"/>
                  <a:pt x="1029200" y="2058400"/>
                </a:cubicBezTo>
                <a:cubicBezTo>
                  <a:pt x="460789" y="2058400"/>
                  <a:pt x="0" y="1597611"/>
                  <a:pt x="0" y="1029200"/>
                </a:cubicBez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5416" tIns="315416" rIns="315416" bIns="315416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b="1" kern="1200" dirty="0" smtClean="0">
                <a:latin typeface="+mj-lt"/>
                <a:ea typeface="+mn-ea"/>
              </a:rPr>
              <a:t>AngularJS</a:t>
            </a:r>
            <a:r>
              <a:rPr lang="zh-CN" altLang="en-US" sz="2200" b="1" kern="1200" dirty="0" smtClean="0">
                <a:latin typeface="+mj-lt"/>
                <a:ea typeface="+mn-ea"/>
              </a:rPr>
              <a:t>进阶</a:t>
            </a:r>
            <a:endParaRPr lang="zh-CN" altLang="en-US" sz="2200" b="1" kern="1200" dirty="0">
              <a:latin typeface="+mj-lt"/>
              <a:ea typeface="+mn-ea"/>
            </a:endParaRPr>
          </a:p>
        </p:txBody>
      </p:sp>
      <p:sp>
        <p:nvSpPr>
          <p:cNvPr id="5" name="左箭头 4"/>
          <p:cNvSpPr/>
          <p:nvPr/>
        </p:nvSpPr>
        <p:spPr>
          <a:xfrm rot="12900000">
            <a:off x="3405419" y="3315594"/>
            <a:ext cx="1575355" cy="58664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任意多边形 5"/>
          <p:cNvSpPr/>
          <p:nvPr/>
        </p:nvSpPr>
        <p:spPr>
          <a:xfrm>
            <a:off x="2570129" y="2374930"/>
            <a:ext cx="1955479" cy="1564383"/>
          </a:xfrm>
          <a:custGeom>
            <a:avLst/>
            <a:gdLst>
              <a:gd name="connsiteX0" fmla="*/ 0 w 1955479"/>
              <a:gd name="connsiteY0" fmla="*/ 156438 h 1564383"/>
              <a:gd name="connsiteX1" fmla="*/ 156438 w 1955479"/>
              <a:gd name="connsiteY1" fmla="*/ 0 h 1564383"/>
              <a:gd name="connsiteX2" fmla="*/ 1799041 w 1955479"/>
              <a:gd name="connsiteY2" fmla="*/ 0 h 1564383"/>
              <a:gd name="connsiteX3" fmla="*/ 1955479 w 1955479"/>
              <a:gd name="connsiteY3" fmla="*/ 156438 h 1564383"/>
              <a:gd name="connsiteX4" fmla="*/ 1955479 w 1955479"/>
              <a:gd name="connsiteY4" fmla="*/ 1407945 h 1564383"/>
              <a:gd name="connsiteX5" fmla="*/ 1799041 w 1955479"/>
              <a:gd name="connsiteY5" fmla="*/ 1564383 h 1564383"/>
              <a:gd name="connsiteX6" fmla="*/ 156438 w 1955479"/>
              <a:gd name="connsiteY6" fmla="*/ 1564383 h 1564383"/>
              <a:gd name="connsiteX7" fmla="*/ 0 w 1955479"/>
              <a:gd name="connsiteY7" fmla="*/ 1407945 h 1564383"/>
              <a:gd name="connsiteX8" fmla="*/ 0 w 1955479"/>
              <a:gd name="connsiteY8" fmla="*/ 156438 h 1564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5479" h="1564383">
                <a:moveTo>
                  <a:pt x="0" y="156438"/>
                </a:moveTo>
                <a:cubicBezTo>
                  <a:pt x="0" y="70040"/>
                  <a:pt x="70040" y="0"/>
                  <a:pt x="156438" y="0"/>
                </a:cubicBezTo>
                <a:lnTo>
                  <a:pt x="1799041" y="0"/>
                </a:lnTo>
                <a:cubicBezTo>
                  <a:pt x="1885439" y="0"/>
                  <a:pt x="1955479" y="70040"/>
                  <a:pt x="1955479" y="156438"/>
                </a:cubicBezTo>
                <a:lnTo>
                  <a:pt x="1955479" y="1407945"/>
                </a:lnTo>
                <a:cubicBezTo>
                  <a:pt x="1955479" y="1494343"/>
                  <a:pt x="1885439" y="1564383"/>
                  <a:pt x="1799041" y="1564383"/>
                </a:cubicBezTo>
                <a:lnTo>
                  <a:pt x="156438" y="1564383"/>
                </a:lnTo>
                <a:cubicBezTo>
                  <a:pt x="70040" y="1564383"/>
                  <a:pt x="0" y="1494343"/>
                  <a:pt x="0" y="1407945"/>
                </a:cubicBezTo>
                <a:lnTo>
                  <a:pt x="0" y="156438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159" tIns="99159" rIns="99159" bIns="99159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kern="1200" dirty="0" smtClean="0">
                <a:solidFill>
                  <a:srgbClr val="FFC000"/>
                </a:solidFill>
                <a:latin typeface="+mj-lt"/>
              </a:rPr>
              <a:t>深入理解框架</a:t>
            </a:r>
            <a:endParaRPr lang="zh-CN" altLang="en-US" sz="2800" b="1" kern="12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7" name="左箭头 6"/>
          <p:cNvSpPr/>
          <p:nvPr/>
        </p:nvSpPr>
        <p:spPr>
          <a:xfrm rot="16200000">
            <a:off x="4968823" y="2501737"/>
            <a:ext cx="1575355" cy="58664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任意多边形 7"/>
          <p:cNvSpPr/>
          <p:nvPr/>
        </p:nvSpPr>
        <p:spPr>
          <a:xfrm>
            <a:off x="4778761" y="1225189"/>
            <a:ext cx="1955479" cy="1564383"/>
          </a:xfrm>
          <a:custGeom>
            <a:avLst/>
            <a:gdLst>
              <a:gd name="connsiteX0" fmla="*/ 0 w 1955479"/>
              <a:gd name="connsiteY0" fmla="*/ 156438 h 1564383"/>
              <a:gd name="connsiteX1" fmla="*/ 156438 w 1955479"/>
              <a:gd name="connsiteY1" fmla="*/ 0 h 1564383"/>
              <a:gd name="connsiteX2" fmla="*/ 1799041 w 1955479"/>
              <a:gd name="connsiteY2" fmla="*/ 0 h 1564383"/>
              <a:gd name="connsiteX3" fmla="*/ 1955479 w 1955479"/>
              <a:gd name="connsiteY3" fmla="*/ 156438 h 1564383"/>
              <a:gd name="connsiteX4" fmla="*/ 1955479 w 1955479"/>
              <a:gd name="connsiteY4" fmla="*/ 1407945 h 1564383"/>
              <a:gd name="connsiteX5" fmla="*/ 1799041 w 1955479"/>
              <a:gd name="connsiteY5" fmla="*/ 1564383 h 1564383"/>
              <a:gd name="connsiteX6" fmla="*/ 156438 w 1955479"/>
              <a:gd name="connsiteY6" fmla="*/ 1564383 h 1564383"/>
              <a:gd name="connsiteX7" fmla="*/ 0 w 1955479"/>
              <a:gd name="connsiteY7" fmla="*/ 1407945 h 1564383"/>
              <a:gd name="connsiteX8" fmla="*/ 0 w 1955479"/>
              <a:gd name="connsiteY8" fmla="*/ 156438 h 1564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5479" h="1564383">
                <a:moveTo>
                  <a:pt x="0" y="156438"/>
                </a:moveTo>
                <a:cubicBezTo>
                  <a:pt x="0" y="70040"/>
                  <a:pt x="70040" y="0"/>
                  <a:pt x="156438" y="0"/>
                </a:cubicBezTo>
                <a:lnTo>
                  <a:pt x="1799041" y="0"/>
                </a:lnTo>
                <a:cubicBezTo>
                  <a:pt x="1885439" y="0"/>
                  <a:pt x="1955479" y="70040"/>
                  <a:pt x="1955479" y="156438"/>
                </a:cubicBezTo>
                <a:lnTo>
                  <a:pt x="1955479" y="1407945"/>
                </a:lnTo>
                <a:cubicBezTo>
                  <a:pt x="1955479" y="1494343"/>
                  <a:pt x="1885439" y="1564383"/>
                  <a:pt x="1799041" y="1564383"/>
                </a:cubicBezTo>
                <a:lnTo>
                  <a:pt x="156438" y="1564383"/>
                </a:lnTo>
                <a:cubicBezTo>
                  <a:pt x="70040" y="1564383"/>
                  <a:pt x="0" y="1494343"/>
                  <a:pt x="0" y="1407945"/>
                </a:cubicBezTo>
                <a:lnTo>
                  <a:pt x="0" y="156438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159" tIns="99159" rIns="99159" bIns="99159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kern="1200" dirty="0" smtClean="0">
                <a:solidFill>
                  <a:srgbClr val="FFC000"/>
                </a:solidFill>
                <a:latin typeface="+mj-lt"/>
              </a:rPr>
              <a:t>摆脱思维定势</a:t>
            </a:r>
            <a:endParaRPr lang="zh-CN" altLang="en-US" sz="2800" b="1" kern="12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9" name="左箭头 8"/>
          <p:cNvSpPr/>
          <p:nvPr/>
        </p:nvSpPr>
        <p:spPr>
          <a:xfrm rot="19500000">
            <a:off x="6532228" y="3315594"/>
            <a:ext cx="1575355" cy="58664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任意多边形 9"/>
          <p:cNvSpPr/>
          <p:nvPr/>
        </p:nvSpPr>
        <p:spPr>
          <a:xfrm>
            <a:off x="6987394" y="2374930"/>
            <a:ext cx="1955479" cy="1564383"/>
          </a:xfrm>
          <a:custGeom>
            <a:avLst/>
            <a:gdLst>
              <a:gd name="connsiteX0" fmla="*/ 0 w 1955479"/>
              <a:gd name="connsiteY0" fmla="*/ 156438 h 1564383"/>
              <a:gd name="connsiteX1" fmla="*/ 156438 w 1955479"/>
              <a:gd name="connsiteY1" fmla="*/ 0 h 1564383"/>
              <a:gd name="connsiteX2" fmla="*/ 1799041 w 1955479"/>
              <a:gd name="connsiteY2" fmla="*/ 0 h 1564383"/>
              <a:gd name="connsiteX3" fmla="*/ 1955479 w 1955479"/>
              <a:gd name="connsiteY3" fmla="*/ 156438 h 1564383"/>
              <a:gd name="connsiteX4" fmla="*/ 1955479 w 1955479"/>
              <a:gd name="connsiteY4" fmla="*/ 1407945 h 1564383"/>
              <a:gd name="connsiteX5" fmla="*/ 1799041 w 1955479"/>
              <a:gd name="connsiteY5" fmla="*/ 1564383 h 1564383"/>
              <a:gd name="connsiteX6" fmla="*/ 156438 w 1955479"/>
              <a:gd name="connsiteY6" fmla="*/ 1564383 h 1564383"/>
              <a:gd name="connsiteX7" fmla="*/ 0 w 1955479"/>
              <a:gd name="connsiteY7" fmla="*/ 1407945 h 1564383"/>
              <a:gd name="connsiteX8" fmla="*/ 0 w 1955479"/>
              <a:gd name="connsiteY8" fmla="*/ 156438 h 1564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5479" h="1564383">
                <a:moveTo>
                  <a:pt x="0" y="156438"/>
                </a:moveTo>
                <a:cubicBezTo>
                  <a:pt x="0" y="70040"/>
                  <a:pt x="70040" y="0"/>
                  <a:pt x="156438" y="0"/>
                </a:cubicBezTo>
                <a:lnTo>
                  <a:pt x="1799041" y="0"/>
                </a:lnTo>
                <a:cubicBezTo>
                  <a:pt x="1885439" y="0"/>
                  <a:pt x="1955479" y="70040"/>
                  <a:pt x="1955479" y="156438"/>
                </a:cubicBezTo>
                <a:lnTo>
                  <a:pt x="1955479" y="1407945"/>
                </a:lnTo>
                <a:cubicBezTo>
                  <a:pt x="1955479" y="1494343"/>
                  <a:pt x="1885439" y="1564383"/>
                  <a:pt x="1799041" y="1564383"/>
                </a:cubicBezTo>
                <a:lnTo>
                  <a:pt x="156438" y="1564383"/>
                </a:lnTo>
                <a:cubicBezTo>
                  <a:pt x="70040" y="1564383"/>
                  <a:pt x="0" y="1494343"/>
                  <a:pt x="0" y="1407945"/>
                </a:cubicBezTo>
                <a:lnTo>
                  <a:pt x="0" y="156438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159" tIns="99159" rIns="99159" bIns="99159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kern="1200" dirty="0" smtClean="0">
                <a:solidFill>
                  <a:srgbClr val="FFC000"/>
                </a:solidFill>
                <a:latin typeface="+mj-lt"/>
              </a:rPr>
              <a:t>性能陷阱</a:t>
            </a:r>
            <a:endParaRPr lang="zh-CN" altLang="en-US" sz="2800" b="1" kern="1200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217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solidFill>
                  <a:srgbClr val="FFC000"/>
                </a:solidFill>
              </a:rPr>
              <a:t>Some Tips – </a:t>
            </a:r>
            <a:r>
              <a:rPr lang="zh-CN" altLang="en-US" dirty="0" smtClean="0">
                <a:solidFill>
                  <a:srgbClr val="FFC000"/>
                </a:solidFill>
              </a:rPr>
              <a:t>被忽视的</a:t>
            </a:r>
            <a:r>
              <a:rPr lang="en-US" altLang="zh-CN" dirty="0" err="1" smtClean="0">
                <a:solidFill>
                  <a:srgbClr val="FFC000"/>
                </a:solidFill>
              </a:rPr>
              <a:t>ngInit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同一个页面</a:t>
            </a:r>
            <a:r>
              <a:rPr lang="en-US" altLang="zh-CN" dirty="0" smtClean="0">
                <a:solidFill>
                  <a:schemeClr val="tx1"/>
                </a:solidFill>
              </a:rPr>
              <a:t>include</a:t>
            </a:r>
            <a:r>
              <a:rPr lang="zh-CN" altLang="en-US" dirty="0" smtClean="0">
                <a:solidFill>
                  <a:schemeClr val="tx1"/>
                </a:solidFill>
              </a:rPr>
              <a:t>多个模板，但需要不同的</a:t>
            </a:r>
            <a:r>
              <a:rPr lang="en-US" altLang="zh-CN" dirty="0" smtClean="0">
                <a:solidFill>
                  <a:schemeClr val="tx1"/>
                </a:solidFill>
              </a:rPr>
              <a:t>model</a:t>
            </a:r>
          </a:p>
          <a:p>
            <a:pPr marL="36900" indent="0">
              <a:buNone/>
            </a:pPr>
            <a:endParaRPr lang="en-US" altLang="zh-CN" dirty="0" smtClean="0">
              <a:solidFill>
                <a:srgbClr val="FFC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多重循环中的</a:t>
            </a:r>
            <a:r>
              <a:rPr lang="en-US" altLang="zh-CN" dirty="0" smtClean="0"/>
              <a:t>$index</a:t>
            </a:r>
            <a:r>
              <a:rPr lang="zh-CN" altLang="en-US" dirty="0" smtClean="0"/>
              <a:t>变量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880" y="3832345"/>
            <a:ext cx="9647109" cy="12914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880" y="2366493"/>
            <a:ext cx="9394014" cy="51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2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案例展示 </a:t>
            </a:r>
            <a:r>
              <a:rPr lang="en-US" altLang="zh-CN" dirty="0" smtClean="0">
                <a:solidFill>
                  <a:srgbClr val="FFC000"/>
                </a:solidFill>
              </a:rPr>
              <a:t>- </a:t>
            </a:r>
            <a:r>
              <a:rPr lang="en-US" altLang="zh-CN" dirty="0" err="1" smtClean="0">
                <a:solidFill>
                  <a:srgbClr val="FFC000"/>
                </a:solidFill>
              </a:rPr>
              <a:t>ngshowcase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53055" y="5757059"/>
            <a:ext cx="52782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hlinkClick r:id="rId2"/>
              </a:rPr>
              <a:t>http://ngnice.com/showcase/?utm_source=TZ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3"/>
              </a:rPr>
              <a:t>https://github.com/angular-cn/ng-showcase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63" y="1200718"/>
            <a:ext cx="9746240" cy="4437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0016" y="246289"/>
            <a:ext cx="14573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9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案例展示 </a:t>
            </a:r>
            <a:r>
              <a:rPr lang="en-US" altLang="zh-CN" dirty="0" smtClean="0">
                <a:solidFill>
                  <a:srgbClr val="FFC000"/>
                </a:solidFill>
              </a:rPr>
              <a:t>- </a:t>
            </a:r>
            <a:r>
              <a:rPr lang="en-US" altLang="zh-CN" dirty="0" err="1" smtClean="0">
                <a:solidFill>
                  <a:srgbClr val="FFC000"/>
                </a:solidFill>
              </a:rPr>
              <a:t>worktile</a:t>
            </a:r>
            <a:endParaRPr lang="zh-CN" altLang="en-US" dirty="0">
              <a:solidFill>
                <a:srgbClr val="FFC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93" y="1082027"/>
            <a:ext cx="9052443" cy="487023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453418" y="6135316"/>
            <a:ext cx="4364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https://worktile.com/?utm_source=TZ</a:t>
            </a:r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9400" y="662117"/>
            <a:ext cx="15240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0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案例展示 </a:t>
            </a:r>
            <a:r>
              <a:rPr lang="en-US" altLang="zh-CN" dirty="0" smtClean="0">
                <a:solidFill>
                  <a:srgbClr val="FFC000"/>
                </a:solidFill>
              </a:rPr>
              <a:t>- 2048</a:t>
            </a:r>
            <a:endParaRPr lang="zh-CN" altLang="en-US" dirty="0">
              <a:solidFill>
                <a:srgbClr val="FFC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38" y="1174390"/>
            <a:ext cx="8766752" cy="4971850"/>
          </a:xfrm>
          <a:prstGeom prst="rect">
            <a:avLst/>
          </a:prstGeom>
        </p:spPr>
      </p:pic>
      <p:sp>
        <p:nvSpPr>
          <p:cNvPr id="7" name="内容占位符 3"/>
          <p:cNvSpPr txBox="1">
            <a:spLocks/>
          </p:cNvSpPr>
          <p:nvPr/>
        </p:nvSpPr>
        <p:spPr>
          <a:xfrm>
            <a:off x="1116995" y="6340203"/>
            <a:ext cx="7999296" cy="38792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altLang="zh-CN" sz="1800" dirty="0" smtClean="0">
                <a:hlinkClick r:id="rId3"/>
              </a:rPr>
              <a:t>http://www.ng-newsletter.com/posts/building-2048-in-angularjs.html</a:t>
            </a:r>
            <a:endParaRPr lang="en-US" altLang="zh-CN" sz="18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0683" y="1082027"/>
            <a:ext cx="14763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836" y="1082027"/>
            <a:ext cx="7315200" cy="3516351"/>
          </a:xfrm>
          <a:prstGeom prst="rect">
            <a:avLst/>
          </a:prstGeom>
        </p:spPr>
      </p:pic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rgbClr val="FFC000"/>
                </a:solidFill>
              </a:rPr>
              <a:t>Join us</a:t>
            </a:r>
            <a:endParaRPr lang="zh-CN" altLang="en-US" dirty="0">
              <a:solidFill>
                <a:srgbClr val="FFC000"/>
              </a:solidFill>
            </a:endParaRPr>
          </a:p>
        </p:txBody>
      </p:sp>
      <p:graphicFrame>
        <p:nvGraphicFramePr>
          <p:cNvPr id="25" name="图示 24"/>
          <p:cNvGraphicFramePr/>
          <p:nvPr>
            <p:extLst>
              <p:ext uri="{D42A27DB-BD31-4B8C-83A1-F6EECF244321}">
                <p14:modId xmlns:p14="http://schemas.microsoft.com/office/powerpoint/2010/main" val="888858228"/>
              </p:ext>
            </p:extLst>
          </p:nvPr>
        </p:nvGraphicFramePr>
        <p:xfrm>
          <a:off x="1581163" y="4413508"/>
          <a:ext cx="7383790" cy="2317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" name="Picture 2" descr="九游安卓平台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503" y="4429836"/>
            <a:ext cx="921878" cy="68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89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05872" y="4942800"/>
            <a:ext cx="9501564" cy="698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911710" y="421820"/>
            <a:ext cx="10353762" cy="970450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>
                <a:solidFill>
                  <a:srgbClr val="FFC000"/>
                </a:solidFill>
                <a:effectLst/>
                <a:latin typeface="+mj-ea"/>
              </a:rPr>
              <a:t>摆脱思维定势</a:t>
            </a:r>
            <a:r>
              <a:rPr lang="en-US" altLang="zh-CN" dirty="0">
                <a:solidFill>
                  <a:srgbClr val="FFC000"/>
                </a:solidFill>
                <a:effectLst/>
                <a:latin typeface="+mj-ea"/>
              </a:rPr>
              <a:t> 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传统前端开发思维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smtClean="0">
                <a:latin typeface="+mn-ea"/>
              </a:rPr>
              <a:t>JQuery</a:t>
            </a:r>
            <a:r>
              <a:rPr lang="zh-CN" altLang="en-US" dirty="0" smtClean="0"/>
              <a:t>为代表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C000"/>
                </a:solidFill>
              </a:rPr>
              <a:t>以</a:t>
            </a:r>
            <a:r>
              <a:rPr lang="en-US" altLang="zh-CN" b="1" dirty="0" smtClean="0">
                <a:solidFill>
                  <a:srgbClr val="FFC000"/>
                </a:solidFill>
              </a:rPr>
              <a:t>DOM</a:t>
            </a:r>
            <a:r>
              <a:rPr lang="zh-CN" altLang="en-US" dirty="0" smtClean="0">
                <a:solidFill>
                  <a:srgbClr val="FFC000"/>
                </a:solidFill>
              </a:rPr>
              <a:t>为中心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r>
              <a:rPr lang="zh-CN" altLang="en-US" dirty="0" smtClean="0"/>
              <a:t>关注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层的变化和用户操作</a:t>
            </a:r>
            <a:endParaRPr lang="en-US" altLang="zh-CN" dirty="0" smtClean="0"/>
          </a:p>
          <a:p>
            <a:r>
              <a:rPr lang="zh-CN" altLang="en-US" dirty="0" smtClean="0"/>
              <a:t>「</a:t>
            </a:r>
            <a:r>
              <a:rPr lang="zh-CN" altLang="en-US" dirty="0">
                <a:effectLst/>
              </a:rPr>
              <a:t>我有这样一个</a:t>
            </a:r>
            <a:r>
              <a:rPr lang="en-US" altLang="zh-CN" dirty="0">
                <a:effectLst/>
              </a:rPr>
              <a:t>DOM</a:t>
            </a:r>
            <a:r>
              <a:rPr lang="zh-CN" altLang="en-US" dirty="0">
                <a:effectLst/>
              </a:rPr>
              <a:t>，我想让它做</a:t>
            </a:r>
            <a:r>
              <a:rPr lang="en-US" altLang="zh-CN" dirty="0" smtClean="0">
                <a:effectLst/>
              </a:rPr>
              <a:t>XX</a:t>
            </a:r>
            <a:r>
              <a:rPr lang="zh-CN" altLang="en-US" dirty="0" smtClean="0">
                <a:effectLst/>
              </a:rPr>
              <a:t>」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新一代前端开发思维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AngularJS</a:t>
            </a:r>
            <a:r>
              <a:rPr lang="zh-CN" altLang="en-US" dirty="0" smtClean="0"/>
              <a:t>为代表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C000"/>
                </a:solidFill>
              </a:rPr>
              <a:t>以</a:t>
            </a:r>
            <a:r>
              <a:rPr lang="en-US" altLang="zh-CN" b="1" dirty="0" smtClean="0">
                <a:solidFill>
                  <a:srgbClr val="FFC000"/>
                </a:solidFill>
              </a:rPr>
              <a:t>Data</a:t>
            </a:r>
            <a:r>
              <a:rPr lang="zh-CN" altLang="en-US" dirty="0" smtClean="0">
                <a:solidFill>
                  <a:srgbClr val="FFC000"/>
                </a:solidFill>
              </a:rPr>
              <a:t>为中心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r>
              <a:rPr lang="zh-CN" altLang="en-US" dirty="0" smtClean="0"/>
              <a:t>聚焦</a:t>
            </a:r>
            <a:r>
              <a:rPr lang="zh-CN" altLang="en-US" dirty="0"/>
              <a:t>于</a:t>
            </a:r>
            <a:r>
              <a:rPr lang="zh-CN" altLang="en-US" dirty="0" smtClean="0"/>
              <a:t>数据的变更</a:t>
            </a:r>
            <a:endParaRPr lang="en-US" altLang="zh-CN" dirty="0" smtClean="0"/>
          </a:p>
          <a:p>
            <a:r>
              <a:rPr lang="en-US" altLang="zh-CN" dirty="0"/>
              <a:t>MVW = Model + View + </a:t>
            </a:r>
            <a:r>
              <a:rPr lang="en-US" altLang="zh-CN" dirty="0" err="1"/>
              <a:t>WhatEver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152029" y="4942800"/>
            <a:ext cx="9873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推荐阅读： </a:t>
            </a:r>
            <a:r>
              <a:rPr lang="zh-CN" altLang="en-US" sz="1200" dirty="0" smtClean="0">
                <a:hlinkClick r:id="rId2"/>
              </a:rPr>
              <a:t>http</a:t>
            </a:r>
            <a:r>
              <a:rPr lang="zh-CN" altLang="en-US" sz="1200" dirty="0">
                <a:hlinkClick r:id="rId2"/>
              </a:rPr>
              <a:t>://stackoverflow.com/questions/14994391/how-do-i-think-in-angularjs-if-i-have-a-jquery-</a:t>
            </a:r>
            <a:r>
              <a:rPr lang="zh-CN" altLang="en-US" sz="1200" dirty="0" smtClean="0">
                <a:hlinkClick r:id="rId2"/>
              </a:rPr>
              <a:t>background</a:t>
            </a:r>
            <a:endParaRPr lang="en-US" altLang="zh-CN" sz="1200" dirty="0" smtClean="0"/>
          </a:p>
          <a:p>
            <a:r>
              <a:rPr lang="zh-CN" altLang="en-US" b="1" dirty="0" smtClean="0"/>
              <a:t>翻译版本： </a:t>
            </a:r>
            <a:r>
              <a:rPr lang="en-US" altLang="zh-CN" sz="1200" dirty="0" smtClean="0">
                <a:hlinkClick r:id="rId3"/>
              </a:rPr>
              <a:t>http</a:t>
            </a:r>
            <a:r>
              <a:rPr lang="en-US" altLang="zh-CN" sz="1200" dirty="0">
                <a:hlinkClick r:id="rId3"/>
              </a:rPr>
              <a:t>://blog.jobbole.com/46589</a:t>
            </a:r>
            <a:r>
              <a:rPr lang="en-US" altLang="zh-CN" sz="1200" dirty="0" smtClean="0">
                <a:hlinkClick r:id="rId3"/>
              </a:rPr>
              <a:t>/</a:t>
            </a:r>
            <a:endParaRPr lang="en-US" altLang="zh-CN" sz="12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57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0" dirty="0" smtClean="0">
                <a:effectLst/>
                <a:latin typeface="+mj-ea"/>
              </a:rPr>
              <a:t>请回忆一下</a:t>
            </a:r>
            <a:r>
              <a:rPr lang="en-US" altLang="zh-CN" b="0" dirty="0">
                <a:effectLst/>
                <a:latin typeface="+mj-ea"/>
              </a:rPr>
              <a:t> </a:t>
            </a:r>
            <a:r>
              <a:rPr lang="en-US" altLang="zh-CN" b="1" dirty="0" smtClean="0">
                <a:latin typeface="+mj-ea"/>
              </a:rPr>
              <a:t>...</a:t>
            </a:r>
            <a:endParaRPr lang="zh-CN" altLang="en-US" b="1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实现一个</a:t>
            </a:r>
            <a:r>
              <a:rPr lang="zh-CN" altLang="en-US" dirty="0" smtClean="0">
                <a:solidFill>
                  <a:srgbClr val="FFC000"/>
                </a:solidFill>
              </a:rPr>
              <a:t>下拉框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三级</a:t>
            </a:r>
            <a:r>
              <a:rPr lang="en-US" altLang="zh-CN" dirty="0" smtClean="0"/>
              <a:t>+</a:t>
            </a:r>
            <a:r>
              <a:rPr lang="zh-CN" altLang="en-US" dirty="0" smtClean="0"/>
              <a:t>级联</a:t>
            </a:r>
            <a:r>
              <a:rPr lang="en-US" altLang="zh-CN" dirty="0" smtClean="0"/>
              <a:t>) </a:t>
            </a:r>
            <a:r>
              <a:rPr lang="zh-CN" altLang="en-US" dirty="0" smtClean="0"/>
              <a:t>，需要多少时间？</a:t>
            </a:r>
            <a:endParaRPr lang="en-US" altLang="zh-CN" dirty="0" smtClean="0"/>
          </a:p>
          <a:p>
            <a:r>
              <a:rPr lang="zh-CN" altLang="en-US" dirty="0" smtClean="0"/>
              <a:t>实现一个</a:t>
            </a:r>
            <a:r>
              <a:rPr lang="zh-CN" altLang="en-US" dirty="0" smtClean="0">
                <a:solidFill>
                  <a:srgbClr val="FFC000"/>
                </a:solidFill>
              </a:rPr>
              <a:t>表格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分页</a:t>
            </a:r>
            <a:r>
              <a:rPr lang="en-US" altLang="zh-CN" dirty="0" smtClean="0"/>
              <a:t>+</a:t>
            </a:r>
            <a:r>
              <a:rPr lang="zh-CN" altLang="en-US" dirty="0" smtClean="0"/>
              <a:t>过滤</a:t>
            </a:r>
            <a:r>
              <a:rPr lang="en-US" altLang="zh-CN" dirty="0" smtClean="0"/>
              <a:t>+</a:t>
            </a:r>
            <a:r>
              <a:rPr lang="zh-CN" altLang="en-US" dirty="0" smtClean="0"/>
              <a:t>排序</a:t>
            </a:r>
            <a:r>
              <a:rPr lang="en-US" altLang="zh-CN" dirty="0" smtClean="0"/>
              <a:t>+</a:t>
            </a:r>
            <a:r>
              <a:rPr lang="zh-CN" altLang="en-US" dirty="0" smtClean="0"/>
              <a:t>编辑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，需要</a:t>
            </a:r>
            <a:r>
              <a:rPr lang="zh-CN" altLang="en-US" dirty="0"/>
              <a:t>多少时间？</a:t>
            </a:r>
            <a:endParaRPr lang="en-US" altLang="zh-CN" dirty="0" smtClean="0"/>
          </a:p>
          <a:p>
            <a:r>
              <a:rPr lang="zh-CN" altLang="en-US" dirty="0" smtClean="0"/>
              <a:t>实现一个</a:t>
            </a:r>
            <a:r>
              <a:rPr lang="zh-CN" altLang="en-US" dirty="0" smtClean="0">
                <a:solidFill>
                  <a:srgbClr val="FFC000"/>
                </a:solidFill>
              </a:rPr>
              <a:t>树形菜单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可缩展</a:t>
            </a:r>
            <a:r>
              <a:rPr lang="en-US" altLang="zh-CN" dirty="0" smtClean="0"/>
              <a:t>+</a:t>
            </a:r>
            <a:r>
              <a:rPr lang="zh-CN" altLang="en-US" dirty="0" smtClean="0"/>
              <a:t>级联选择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，需要</a:t>
            </a:r>
            <a:r>
              <a:rPr lang="zh-CN" altLang="en-US" dirty="0"/>
              <a:t>多少时间？</a:t>
            </a:r>
            <a:endParaRPr lang="en-US" altLang="zh-CN" dirty="0" smtClean="0"/>
          </a:p>
          <a:p>
            <a:r>
              <a:rPr lang="zh-CN" altLang="en-US" dirty="0" smtClean="0"/>
              <a:t>实现一个</a:t>
            </a:r>
            <a:r>
              <a:rPr lang="zh-CN" altLang="en-US" dirty="0" smtClean="0">
                <a:solidFill>
                  <a:srgbClr val="FFC000"/>
                </a:solidFill>
              </a:rPr>
              <a:t>购物车</a:t>
            </a:r>
            <a:r>
              <a:rPr lang="en-US" altLang="zh-CN" dirty="0" smtClean="0"/>
              <a:t>(</a:t>
            </a:r>
            <a:r>
              <a:rPr lang="zh-CN" altLang="en-US" dirty="0" smtClean="0"/>
              <a:t>商品展示</a:t>
            </a:r>
            <a:r>
              <a:rPr lang="en-US" altLang="zh-CN" dirty="0" smtClean="0"/>
              <a:t>+</a:t>
            </a:r>
            <a:r>
              <a:rPr lang="zh-CN" altLang="en-US" dirty="0" smtClean="0"/>
              <a:t>加入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移除购物车</a:t>
            </a:r>
            <a:r>
              <a:rPr lang="en-US" altLang="zh-CN" dirty="0" smtClean="0"/>
              <a:t>+</a:t>
            </a:r>
            <a:r>
              <a:rPr lang="zh-CN" altLang="en-US" dirty="0" smtClean="0"/>
              <a:t>修改数量</a:t>
            </a:r>
            <a:r>
              <a:rPr lang="en-US" altLang="zh-CN" dirty="0" smtClean="0"/>
              <a:t>+</a:t>
            </a:r>
            <a:r>
              <a:rPr lang="zh-CN" altLang="en-US" dirty="0" smtClean="0"/>
              <a:t>实时计算总价</a:t>
            </a:r>
            <a:r>
              <a:rPr lang="en-US" altLang="zh-CN" dirty="0" smtClean="0"/>
              <a:t>) </a:t>
            </a:r>
            <a:r>
              <a:rPr lang="zh-CN" altLang="en-US" dirty="0" smtClean="0"/>
              <a:t>，需要</a:t>
            </a:r>
            <a:r>
              <a:rPr lang="zh-CN" altLang="en-US" dirty="0"/>
              <a:t>多少时间？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59297" y="3811241"/>
            <a:ext cx="4397312" cy="2784789"/>
            <a:chOff x="259297" y="3811241"/>
            <a:chExt cx="4397312" cy="2784789"/>
          </a:xfrm>
        </p:grpSpPr>
        <p:pic>
          <p:nvPicPr>
            <p:cNvPr id="5" name="图片 4">
              <a:hlinkClick r:id="rId2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647" y="3811241"/>
              <a:ext cx="4271962" cy="2544289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259297" y="6334420"/>
              <a:ext cx="37128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>
                  <a:hlinkClick r:id="rId4"/>
                </a:rPr>
                <a:t>ngnice.com/showcase/#/table/</a:t>
              </a:r>
              <a:r>
                <a:rPr lang="en-US" altLang="zh-CN" sz="1100" dirty="0" err="1" smtClean="0">
                  <a:hlinkClick r:id="rId4"/>
                </a:rPr>
                <a:t>local?utm_source</a:t>
              </a:r>
              <a:r>
                <a:rPr lang="en-US" altLang="zh-CN" sz="1100" dirty="0" smtClean="0">
                  <a:hlinkClick r:id="rId4"/>
                </a:rPr>
                <a:t>=TZ</a:t>
              </a:r>
              <a:endParaRPr lang="zh-CN" altLang="en-US" sz="11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852235" y="3811240"/>
            <a:ext cx="3966150" cy="2785701"/>
            <a:chOff x="3852235" y="3811240"/>
            <a:chExt cx="3966150" cy="2785701"/>
          </a:xfrm>
        </p:grpSpPr>
        <p:pic>
          <p:nvPicPr>
            <p:cNvPr id="6" name="图片 5">
              <a:hlinkClick r:id="rId5"/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05429" y="3811240"/>
              <a:ext cx="1505180" cy="2544289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3852235" y="6335331"/>
              <a:ext cx="39661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>
                  <a:hlinkClick r:id="rId7"/>
                </a:rPr>
                <a:t>ngnice.com/showcase/#/tree/checkbox?utm_source=TZ</a:t>
              </a:r>
              <a:endParaRPr lang="zh-CN" altLang="en-US" sz="11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698446" y="3798827"/>
            <a:ext cx="4160113" cy="2797203"/>
            <a:chOff x="7459429" y="3811240"/>
            <a:chExt cx="4160113" cy="2797203"/>
          </a:xfrm>
        </p:grpSpPr>
        <p:pic>
          <p:nvPicPr>
            <p:cNvPr id="7" name="图片 6">
              <a:hlinkClick r:id="rId8"/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459429" y="3811240"/>
              <a:ext cx="3225617" cy="2544290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7459429" y="6346833"/>
              <a:ext cx="41601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>
                  <a:hlinkClick r:id="rId10"/>
                </a:rPr>
                <a:t>ngnice.com/showcase/#/integrated/</a:t>
              </a:r>
              <a:r>
                <a:rPr lang="en-US" altLang="zh-CN" sz="1100" dirty="0" err="1" smtClean="0">
                  <a:hlinkClick r:id="rId10"/>
                </a:rPr>
                <a:t>cart?utm_source</a:t>
              </a:r>
              <a:r>
                <a:rPr lang="en-US" altLang="zh-CN" sz="1100" dirty="0" smtClean="0">
                  <a:hlinkClick r:id="rId10"/>
                </a:rPr>
                <a:t>=TZ</a:t>
              </a:r>
              <a:endParaRPr lang="zh-CN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062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950" y="4045319"/>
            <a:ext cx="5089072" cy="2643131"/>
          </a:xfrm>
          <a:prstGeom prst="rect">
            <a:avLst/>
          </a:prstGeom>
        </p:spPr>
      </p:pic>
      <p:pic>
        <p:nvPicPr>
          <p:cNvPr id="24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15" y="4045320"/>
            <a:ext cx="5089072" cy="264313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实现一个</a:t>
            </a:r>
            <a:r>
              <a:rPr lang="zh-CN" altLang="en-US" sz="3200" dirty="0">
                <a:solidFill>
                  <a:srgbClr val="FFC000"/>
                </a:solidFill>
              </a:rPr>
              <a:t>下拉框</a:t>
            </a:r>
            <a:r>
              <a:rPr lang="en-US" altLang="zh-CN" sz="3200" dirty="0"/>
              <a:t>(</a:t>
            </a:r>
            <a:r>
              <a:rPr lang="zh-CN" altLang="en-US" sz="3200" dirty="0"/>
              <a:t>三级</a:t>
            </a:r>
            <a:r>
              <a:rPr lang="en-US" altLang="zh-CN" sz="3200" dirty="0"/>
              <a:t>+</a:t>
            </a:r>
            <a:r>
              <a:rPr lang="zh-CN" altLang="en-US" sz="3200" dirty="0"/>
              <a:t>级联</a:t>
            </a:r>
            <a:r>
              <a:rPr lang="en-US" altLang="zh-CN" sz="3200" dirty="0" smtClean="0"/>
              <a:t>)</a:t>
            </a:r>
            <a:endParaRPr lang="en-US" altLang="zh-CN" sz="3200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6202892" y="4611804"/>
            <a:ext cx="5064665" cy="1216342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定义下拉框</a:t>
            </a:r>
            <a:r>
              <a:rPr lang="en-US" altLang="zh-CN" sz="1400" dirty="0"/>
              <a:t>A</a:t>
            </a:r>
            <a:r>
              <a:rPr lang="zh-CN" altLang="en-US" sz="1400" dirty="0"/>
              <a:t>的数据源和</a:t>
            </a:r>
            <a:r>
              <a:rPr lang="en-US" altLang="zh-CN" sz="1400" dirty="0"/>
              <a:t>model</a:t>
            </a:r>
          </a:p>
          <a:p>
            <a:r>
              <a:rPr lang="zh-CN" altLang="en-US" sz="1400" dirty="0"/>
              <a:t>定义下拉框</a:t>
            </a:r>
            <a:r>
              <a:rPr lang="en-US" altLang="zh-CN" sz="1400" dirty="0"/>
              <a:t>B</a:t>
            </a:r>
            <a:r>
              <a:rPr lang="zh-CN" altLang="en-US" sz="1400" dirty="0"/>
              <a:t>的数据源和</a:t>
            </a:r>
            <a:r>
              <a:rPr lang="en-US" altLang="zh-CN" sz="1400" dirty="0"/>
              <a:t>model</a:t>
            </a:r>
          </a:p>
          <a:p>
            <a:r>
              <a:rPr lang="zh-CN" altLang="en-US" sz="1400" dirty="0"/>
              <a:t>在</a:t>
            </a:r>
            <a:r>
              <a:rPr lang="en-US" altLang="zh-CN" sz="1400" dirty="0"/>
              <a:t>$watch</a:t>
            </a:r>
            <a:r>
              <a:rPr lang="zh-CN" altLang="en-US" sz="1400" dirty="0"/>
              <a:t>里更新</a:t>
            </a:r>
            <a:r>
              <a:rPr lang="en-US" altLang="zh-CN" sz="1400" dirty="0"/>
              <a:t>model</a:t>
            </a:r>
            <a:r>
              <a:rPr lang="zh-CN" altLang="en-US" sz="1400" dirty="0"/>
              <a:t>引用</a:t>
            </a:r>
          </a:p>
          <a:p>
            <a:endParaRPr lang="zh-CN" altLang="en-US" sz="14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4294967295"/>
          </p:nvPr>
        </p:nvSpPr>
        <p:spPr>
          <a:xfrm>
            <a:off x="688144" y="4124495"/>
            <a:ext cx="4875213" cy="544513"/>
          </a:xfrm>
        </p:spPr>
        <p:txBody>
          <a:bodyPr/>
          <a:lstStyle/>
          <a:p>
            <a:pPr marL="36900" indent="0" algn="ctr">
              <a:buNone/>
            </a:pPr>
            <a:r>
              <a:rPr lang="en-US" altLang="zh-CN" b="1" dirty="0" smtClean="0">
                <a:solidFill>
                  <a:srgbClr val="FFC000"/>
                </a:solidFill>
              </a:rPr>
              <a:t>JQuery</a:t>
            </a:r>
            <a:r>
              <a:rPr lang="zh-CN" altLang="en-US" b="1" dirty="0" smtClean="0">
                <a:solidFill>
                  <a:srgbClr val="FFC000"/>
                </a:solidFill>
              </a:rPr>
              <a:t>程序猿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4294967295"/>
          </p:nvPr>
        </p:nvSpPr>
        <p:spPr>
          <a:xfrm>
            <a:off x="6202892" y="4102181"/>
            <a:ext cx="4895850" cy="544513"/>
          </a:xfrm>
        </p:spPr>
        <p:txBody>
          <a:bodyPr/>
          <a:lstStyle/>
          <a:p>
            <a:pPr marL="36900" indent="0" algn="ctr">
              <a:buNone/>
            </a:pPr>
            <a:r>
              <a:rPr lang="en-US" altLang="zh-CN" b="1" dirty="0" smtClean="0">
                <a:solidFill>
                  <a:srgbClr val="FFC000"/>
                </a:solidFill>
              </a:rPr>
              <a:t>AngularJS</a:t>
            </a:r>
            <a:r>
              <a:rPr lang="zh-CN" altLang="en-US" b="1" dirty="0" smtClean="0">
                <a:solidFill>
                  <a:srgbClr val="FFC000"/>
                </a:solidFill>
              </a:rPr>
              <a:t>攻城狮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20" name="爆炸形 2 19"/>
          <p:cNvSpPr/>
          <p:nvPr/>
        </p:nvSpPr>
        <p:spPr>
          <a:xfrm>
            <a:off x="9303054" y="4848974"/>
            <a:ext cx="1828800" cy="72265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r>
              <a:rPr lang="zh-CN" altLang="en-US" dirty="0" smtClean="0"/>
              <a:t>行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pic>
        <p:nvPicPr>
          <p:cNvPr id="21" name="Picture 2" descr="https://encrypted-tbn3.gstatic.com/images?q=tbn:ANd9GcQ_-OakGU-bTNOwCxUOPPSbtt3RwfTz8UtI7G_UVjNShy7ZZQ1I6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936" y="5513931"/>
            <a:ext cx="819604" cy="109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21"/>
          <p:cNvSpPr txBox="1"/>
          <p:nvPr/>
        </p:nvSpPr>
        <p:spPr>
          <a:xfrm>
            <a:off x="3077109" y="3082492"/>
            <a:ext cx="5186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hlinkClick r:id="rId4"/>
              </a:rPr>
              <a:t>http://www.ngnice.com/showcase/#/select/cascade?utm_source=TZ</a:t>
            </a:r>
            <a:endParaRPr lang="zh-CN" altLang="en-US" sz="12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2204" y="1638760"/>
            <a:ext cx="5702306" cy="1311903"/>
          </a:xfrm>
          <a:prstGeom prst="rect">
            <a:avLst/>
          </a:prstGeom>
        </p:spPr>
      </p:pic>
      <p:pic>
        <p:nvPicPr>
          <p:cNvPr id="16" name="内容占位符 9"/>
          <p:cNvPicPr>
            <a:picLocks noGrp="1" noChangeAspect="1"/>
          </p:cNvPicPr>
          <p:nvPr>
            <p:ph sz="half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349" y="4723405"/>
            <a:ext cx="1057042" cy="1853444"/>
          </a:xfrm>
        </p:spPr>
      </p:pic>
      <p:sp>
        <p:nvSpPr>
          <p:cNvPr id="17" name="内容占位符 7"/>
          <p:cNvSpPr txBox="1">
            <a:spLocks/>
          </p:cNvSpPr>
          <p:nvPr/>
        </p:nvSpPr>
        <p:spPr>
          <a:xfrm>
            <a:off x="673292" y="4611804"/>
            <a:ext cx="4895330" cy="196504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/>
              <a:t>分别监控下</a:t>
            </a:r>
            <a:r>
              <a:rPr lang="zh-CN" altLang="en-US" sz="1400" dirty="0"/>
              <a:t>拉框</a:t>
            </a:r>
            <a:r>
              <a:rPr lang="en-US" altLang="zh-CN" sz="1400" dirty="0" smtClean="0"/>
              <a:t>A/B/C</a:t>
            </a:r>
            <a:r>
              <a:rPr lang="zh-CN" altLang="en-US" sz="1400" dirty="0" smtClean="0"/>
              <a:t>的</a:t>
            </a:r>
            <a:r>
              <a:rPr lang="en-US" altLang="zh-CN" sz="1400" dirty="0"/>
              <a:t>change</a:t>
            </a:r>
            <a:r>
              <a:rPr lang="zh-CN" altLang="en-US" sz="1400" dirty="0"/>
              <a:t>事件</a:t>
            </a:r>
          </a:p>
          <a:p>
            <a:r>
              <a:rPr lang="zh-CN" altLang="en-US" sz="1400" dirty="0" smtClean="0"/>
              <a:t>在事件</a:t>
            </a:r>
            <a:r>
              <a:rPr lang="zh-CN" altLang="en-US" sz="1400" dirty="0"/>
              <a:t>中，</a:t>
            </a:r>
            <a:r>
              <a:rPr lang="zh-CN" altLang="en-US" sz="1400" dirty="0" smtClean="0"/>
              <a:t>取得下级的</a:t>
            </a:r>
            <a:r>
              <a:rPr lang="zh-CN" altLang="en-US" sz="1400" dirty="0"/>
              <a:t>引用</a:t>
            </a:r>
          </a:p>
          <a:p>
            <a:r>
              <a:rPr lang="zh-CN" altLang="en-US" sz="1400" dirty="0"/>
              <a:t>查询</a:t>
            </a:r>
            <a:r>
              <a:rPr lang="zh-CN" altLang="en-US" sz="1400" dirty="0" smtClean="0"/>
              <a:t>符合上级筛选条件的下级数据</a:t>
            </a:r>
            <a:endParaRPr lang="zh-CN" altLang="en-US" sz="1400" dirty="0"/>
          </a:p>
          <a:p>
            <a:r>
              <a:rPr lang="zh-CN" altLang="en-US" sz="1400" dirty="0"/>
              <a:t>循环</a:t>
            </a:r>
            <a:r>
              <a:rPr lang="zh-CN" altLang="en-US" sz="1400" dirty="0" smtClean="0"/>
              <a:t>，更新下级的数据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更新下下级的数据</a:t>
            </a:r>
            <a:endParaRPr lang="en-US" altLang="zh-CN" sz="1400" dirty="0" smtClean="0"/>
          </a:p>
          <a:p>
            <a:r>
              <a:rPr lang="en-US" altLang="zh-CN" sz="1400" dirty="0" smtClean="0"/>
              <a:t>...</a:t>
            </a:r>
            <a:endParaRPr lang="zh-CN" altLang="en-US" sz="1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592265" y="4787071"/>
            <a:ext cx="819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怎么也要百来行吧</a:t>
            </a:r>
            <a:r>
              <a:rPr lang="en-US" altLang="zh-CN" sz="1200" dirty="0" smtClean="0">
                <a:solidFill>
                  <a:schemeClr val="bg1"/>
                </a:solidFill>
              </a:rPr>
              <a:t>?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20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950" y="4045319"/>
            <a:ext cx="5089072" cy="2643131"/>
          </a:xfrm>
          <a:prstGeom prst="rect">
            <a:avLst/>
          </a:prstGeom>
        </p:spPr>
      </p:pic>
      <p:pic>
        <p:nvPicPr>
          <p:cNvPr id="24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15" y="4045320"/>
            <a:ext cx="5089072" cy="264313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实现一个</a:t>
            </a:r>
            <a:r>
              <a:rPr lang="zh-CN" altLang="en-US" sz="3200" dirty="0" smtClean="0">
                <a:solidFill>
                  <a:srgbClr val="FFC000"/>
                </a:solidFill>
              </a:rPr>
              <a:t>表格</a:t>
            </a:r>
            <a:endParaRPr lang="en-US" altLang="zh-CN" sz="3200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6202892" y="4571999"/>
            <a:ext cx="5064665" cy="1762809"/>
          </a:xfrm>
        </p:spPr>
        <p:txBody>
          <a:bodyPr>
            <a:normAutofit/>
          </a:bodyPr>
          <a:lstStyle/>
          <a:p>
            <a:r>
              <a:rPr lang="zh-CN" altLang="en-US" sz="1400" dirty="0" smtClean="0"/>
              <a:t>用内置</a:t>
            </a:r>
            <a:r>
              <a:rPr lang="en-US" altLang="zh-CN" sz="1400" dirty="0" smtClean="0"/>
              <a:t>ngRepeat</a:t>
            </a:r>
            <a:r>
              <a:rPr lang="zh-CN" altLang="en-US" sz="1400" dirty="0"/>
              <a:t>渲染</a:t>
            </a:r>
          </a:p>
          <a:p>
            <a:r>
              <a:rPr lang="zh-CN" altLang="en-US" sz="1400" dirty="0" smtClean="0"/>
              <a:t>用内置</a:t>
            </a:r>
            <a:r>
              <a:rPr lang="en-US" altLang="zh-CN" sz="1400" dirty="0" smtClean="0"/>
              <a:t>filter</a:t>
            </a:r>
            <a:r>
              <a:rPr lang="zh-CN" altLang="en-US" sz="1400" dirty="0"/>
              <a:t>过滤器过滤</a:t>
            </a:r>
          </a:p>
          <a:p>
            <a:r>
              <a:rPr lang="zh-CN" altLang="en-US" sz="1400" dirty="0" smtClean="0"/>
              <a:t>用内置</a:t>
            </a:r>
            <a:r>
              <a:rPr lang="en-US" altLang="zh-CN" sz="1400" dirty="0" err="1" smtClean="0"/>
              <a:t>orderBy</a:t>
            </a:r>
            <a:r>
              <a:rPr lang="zh-CN" altLang="en-US" sz="1400" dirty="0" smtClean="0"/>
              <a:t>排序</a:t>
            </a:r>
            <a:endParaRPr lang="zh-CN" altLang="en-US" sz="1400" dirty="0"/>
          </a:p>
          <a:p>
            <a:r>
              <a:rPr lang="zh-CN" altLang="en-US" sz="1400" dirty="0" smtClean="0"/>
              <a:t>使用自定义</a:t>
            </a:r>
            <a:r>
              <a:rPr lang="en-US" altLang="zh-CN" sz="1400" dirty="0" smtClean="0"/>
              <a:t>paging</a:t>
            </a:r>
            <a:r>
              <a:rPr lang="zh-CN" altLang="en-US" sz="1400" dirty="0" smtClean="0"/>
              <a:t>分</a:t>
            </a:r>
            <a:r>
              <a:rPr lang="zh-CN" altLang="en-US" sz="1400" dirty="0"/>
              <a:t>页</a:t>
            </a:r>
          </a:p>
          <a:p>
            <a:r>
              <a:rPr lang="zh-CN" altLang="en-US" sz="1400" dirty="0"/>
              <a:t>无第三方组件，</a:t>
            </a:r>
            <a:r>
              <a:rPr lang="zh-CN" altLang="en-US" sz="1400" dirty="0" smtClean="0"/>
              <a:t>手写</a:t>
            </a:r>
            <a:r>
              <a:rPr lang="zh-CN" altLang="en-US" sz="1400" dirty="0"/>
              <a:t>几十行</a:t>
            </a:r>
            <a:r>
              <a:rPr lang="zh-CN" altLang="en-US" sz="1400" dirty="0" smtClean="0"/>
              <a:t>代码</a:t>
            </a:r>
            <a:endParaRPr lang="zh-CN" altLang="en-US" sz="1400" dirty="0"/>
          </a:p>
          <a:p>
            <a:endParaRPr lang="zh-CN" altLang="en-US" sz="14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4294967295"/>
          </p:nvPr>
        </p:nvSpPr>
        <p:spPr>
          <a:xfrm>
            <a:off x="688144" y="4124495"/>
            <a:ext cx="4875213" cy="544513"/>
          </a:xfrm>
        </p:spPr>
        <p:txBody>
          <a:bodyPr/>
          <a:lstStyle/>
          <a:p>
            <a:pPr marL="36900" indent="0" algn="ctr">
              <a:buNone/>
            </a:pPr>
            <a:r>
              <a:rPr lang="en-US" altLang="zh-CN" b="1" dirty="0" smtClean="0">
                <a:solidFill>
                  <a:srgbClr val="FFC000"/>
                </a:solidFill>
              </a:rPr>
              <a:t>JQuery</a:t>
            </a:r>
            <a:r>
              <a:rPr lang="zh-CN" altLang="en-US" b="1" dirty="0" smtClean="0">
                <a:solidFill>
                  <a:srgbClr val="FFC000"/>
                </a:solidFill>
              </a:rPr>
              <a:t>程序猿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4294967295"/>
          </p:nvPr>
        </p:nvSpPr>
        <p:spPr>
          <a:xfrm>
            <a:off x="6202892" y="4102181"/>
            <a:ext cx="4895850" cy="544513"/>
          </a:xfrm>
        </p:spPr>
        <p:txBody>
          <a:bodyPr/>
          <a:lstStyle/>
          <a:p>
            <a:pPr marL="36900" indent="0" algn="ctr">
              <a:buNone/>
            </a:pPr>
            <a:r>
              <a:rPr lang="en-US" altLang="zh-CN" b="1" dirty="0" smtClean="0">
                <a:solidFill>
                  <a:srgbClr val="FFC000"/>
                </a:solidFill>
              </a:rPr>
              <a:t>AngularJS</a:t>
            </a:r>
            <a:r>
              <a:rPr lang="zh-CN" altLang="en-US" b="1" dirty="0" smtClean="0">
                <a:solidFill>
                  <a:srgbClr val="FFC000"/>
                </a:solidFill>
              </a:rPr>
              <a:t>攻城狮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20" name="爆炸形 2 19"/>
          <p:cNvSpPr/>
          <p:nvPr/>
        </p:nvSpPr>
        <p:spPr>
          <a:xfrm>
            <a:off x="9303054" y="4848974"/>
            <a:ext cx="1828800" cy="72265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80</a:t>
            </a:r>
            <a:r>
              <a:rPr lang="zh-CN" altLang="en-US" dirty="0" smtClean="0"/>
              <a:t>行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pic>
        <p:nvPicPr>
          <p:cNvPr id="21" name="Picture 2" descr="https://encrypted-tbn3.gstatic.com/images?q=tbn:ANd9GcQ_-OakGU-bTNOwCxUOPPSbtt3RwfTz8UtI7G_UVjNShy7ZZQ1I6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936" y="5513931"/>
            <a:ext cx="819604" cy="109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21"/>
          <p:cNvSpPr txBox="1"/>
          <p:nvPr/>
        </p:nvSpPr>
        <p:spPr>
          <a:xfrm>
            <a:off x="5742235" y="3490758"/>
            <a:ext cx="4899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hlinkClick r:id="rId4"/>
              </a:rPr>
              <a:t>http://www.ngnice.com/showcase/#/table/local?utm_source=TZ</a:t>
            </a:r>
            <a:endParaRPr lang="zh-CN" altLang="en-US" sz="1200" dirty="0"/>
          </a:p>
        </p:txBody>
      </p:sp>
      <p:pic>
        <p:nvPicPr>
          <p:cNvPr id="27" name="图片 26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192" y="1110815"/>
            <a:ext cx="4322817" cy="257457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192" y="5366885"/>
            <a:ext cx="1247155" cy="1183664"/>
          </a:xfrm>
          <a:prstGeom prst="rect">
            <a:avLst/>
          </a:prstGeom>
        </p:spPr>
      </p:pic>
      <p:sp>
        <p:nvSpPr>
          <p:cNvPr id="6" name="云形标注 5"/>
          <p:cNvSpPr/>
          <p:nvPr/>
        </p:nvSpPr>
        <p:spPr>
          <a:xfrm>
            <a:off x="2920722" y="4765176"/>
            <a:ext cx="2754722" cy="1203415"/>
          </a:xfrm>
          <a:prstGeom prst="cloudCallout">
            <a:avLst>
              <a:gd name="adj1" fmla="val -70346"/>
              <a:gd name="adj2" fmla="val 5775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用第三方组件吧，自己写累死人</a:t>
            </a:r>
          </a:p>
        </p:txBody>
      </p:sp>
      <p:sp>
        <p:nvSpPr>
          <p:cNvPr id="14" name="内容占位符 7"/>
          <p:cNvSpPr>
            <a:spLocks noGrp="1"/>
          </p:cNvSpPr>
          <p:nvPr>
            <p:ph sz="half" idx="2"/>
          </p:nvPr>
        </p:nvSpPr>
        <p:spPr>
          <a:xfrm>
            <a:off x="5647073" y="1314411"/>
            <a:ext cx="5064665" cy="2288760"/>
          </a:xfrm>
        </p:spPr>
        <p:txBody>
          <a:bodyPr>
            <a:noAutofit/>
          </a:bodyPr>
          <a:lstStyle/>
          <a:p>
            <a:r>
              <a:rPr lang="zh-CN" altLang="en-US" sz="2600" dirty="0" smtClean="0"/>
              <a:t>分页</a:t>
            </a:r>
            <a:endParaRPr lang="en-US" altLang="zh-CN" sz="2600" dirty="0" smtClean="0"/>
          </a:p>
          <a:p>
            <a:r>
              <a:rPr lang="zh-CN" altLang="en-US" sz="2600" dirty="0" smtClean="0"/>
              <a:t>过滤</a:t>
            </a:r>
            <a:endParaRPr lang="en-US" altLang="zh-CN" sz="2600" dirty="0" smtClean="0"/>
          </a:p>
          <a:p>
            <a:r>
              <a:rPr lang="zh-CN" altLang="en-US" sz="2600" dirty="0" smtClean="0"/>
              <a:t>排序</a:t>
            </a:r>
            <a:endParaRPr lang="en-US" altLang="zh-CN" sz="2600" dirty="0" smtClean="0"/>
          </a:p>
          <a:p>
            <a:r>
              <a:rPr lang="zh-CN" altLang="en-US" sz="2600" dirty="0" smtClean="0"/>
              <a:t>编辑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72531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0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51" y="391850"/>
            <a:ext cx="11039475" cy="18167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51" y="2598821"/>
            <a:ext cx="110394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0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950" y="4045319"/>
            <a:ext cx="5089072" cy="2643131"/>
          </a:xfrm>
          <a:prstGeom prst="rect">
            <a:avLst/>
          </a:prstGeom>
        </p:spPr>
      </p:pic>
      <p:pic>
        <p:nvPicPr>
          <p:cNvPr id="24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15" y="4045320"/>
            <a:ext cx="5089072" cy="264313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实现一个</a:t>
            </a:r>
            <a:r>
              <a:rPr lang="zh-CN" altLang="en-US" sz="3200" dirty="0">
                <a:solidFill>
                  <a:srgbClr val="FFC000"/>
                </a:solidFill>
              </a:rPr>
              <a:t>树形</a:t>
            </a:r>
            <a:r>
              <a:rPr lang="zh-CN" altLang="en-US" sz="3200" dirty="0" smtClean="0">
                <a:solidFill>
                  <a:srgbClr val="FFC000"/>
                </a:solidFill>
              </a:rPr>
              <a:t>菜单</a:t>
            </a:r>
            <a:endParaRPr lang="en-US" altLang="zh-CN" sz="3200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6202892" y="4571999"/>
            <a:ext cx="5064665" cy="1762809"/>
          </a:xfrm>
        </p:spPr>
        <p:txBody>
          <a:bodyPr>
            <a:normAutofit/>
          </a:bodyPr>
          <a:lstStyle/>
          <a:p>
            <a:r>
              <a:rPr lang="zh-CN" altLang="en-US" sz="1400" dirty="0" smtClean="0"/>
              <a:t>用内置</a:t>
            </a:r>
            <a:r>
              <a:rPr lang="en-US" altLang="zh-CN" sz="1400" dirty="0" smtClean="0"/>
              <a:t>ngRepeat</a:t>
            </a:r>
            <a:r>
              <a:rPr lang="zh-CN" altLang="en-US" sz="1400" dirty="0"/>
              <a:t>渲染</a:t>
            </a:r>
          </a:p>
          <a:p>
            <a:r>
              <a:rPr lang="zh-CN" altLang="en-US" sz="1400" dirty="0" smtClean="0"/>
              <a:t>用内置</a:t>
            </a:r>
            <a:r>
              <a:rPr lang="en-US" altLang="zh-CN" sz="1400" dirty="0" smtClean="0"/>
              <a:t>ngClass/ngShow</a:t>
            </a:r>
            <a:r>
              <a:rPr lang="zh-CN" altLang="en-US" sz="1400" dirty="0" smtClean="0"/>
              <a:t>缩展</a:t>
            </a:r>
            <a:endParaRPr lang="zh-CN" altLang="en-US" sz="1400" dirty="0"/>
          </a:p>
          <a:p>
            <a:r>
              <a:rPr lang="zh-CN" altLang="en-US" sz="1400" dirty="0"/>
              <a:t>用内置</a:t>
            </a:r>
            <a:r>
              <a:rPr lang="en-US" altLang="zh-CN" sz="1400" dirty="0" smtClean="0"/>
              <a:t>ngInclude</a:t>
            </a:r>
            <a:r>
              <a:rPr lang="zh-CN" altLang="en-US" sz="1400" dirty="0" smtClean="0"/>
              <a:t>无限嵌套</a:t>
            </a:r>
            <a:endParaRPr lang="zh-CN" altLang="en-US" sz="1400" dirty="0"/>
          </a:p>
          <a:p>
            <a:r>
              <a:rPr lang="zh-CN" altLang="en-US" sz="1400" dirty="0" smtClean="0"/>
              <a:t>用内置</a:t>
            </a:r>
            <a:r>
              <a:rPr lang="en-US" altLang="zh-CN" sz="1400" dirty="0" smtClean="0"/>
              <a:t>ngAnimate</a:t>
            </a:r>
            <a:r>
              <a:rPr lang="zh-CN" altLang="en-US" sz="1400" dirty="0" smtClean="0"/>
              <a:t>做动画</a:t>
            </a:r>
            <a:endParaRPr lang="zh-CN" altLang="en-US" sz="14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4294967295"/>
          </p:nvPr>
        </p:nvSpPr>
        <p:spPr>
          <a:xfrm>
            <a:off x="688144" y="4124495"/>
            <a:ext cx="4875213" cy="544513"/>
          </a:xfrm>
        </p:spPr>
        <p:txBody>
          <a:bodyPr/>
          <a:lstStyle/>
          <a:p>
            <a:pPr marL="36900" indent="0" algn="ctr">
              <a:buNone/>
            </a:pPr>
            <a:r>
              <a:rPr lang="en-US" altLang="zh-CN" b="1" dirty="0" smtClean="0">
                <a:solidFill>
                  <a:srgbClr val="FFC000"/>
                </a:solidFill>
              </a:rPr>
              <a:t>JQuery</a:t>
            </a:r>
            <a:r>
              <a:rPr lang="zh-CN" altLang="en-US" b="1" dirty="0" smtClean="0">
                <a:solidFill>
                  <a:srgbClr val="FFC000"/>
                </a:solidFill>
              </a:rPr>
              <a:t>程序猿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4294967295"/>
          </p:nvPr>
        </p:nvSpPr>
        <p:spPr>
          <a:xfrm>
            <a:off x="6202892" y="4102181"/>
            <a:ext cx="4895850" cy="544513"/>
          </a:xfrm>
        </p:spPr>
        <p:txBody>
          <a:bodyPr/>
          <a:lstStyle/>
          <a:p>
            <a:pPr marL="36900" indent="0" algn="ctr">
              <a:buNone/>
            </a:pPr>
            <a:r>
              <a:rPr lang="en-US" altLang="zh-CN" b="1" dirty="0" smtClean="0">
                <a:solidFill>
                  <a:srgbClr val="FFC000"/>
                </a:solidFill>
              </a:rPr>
              <a:t>AngularJS</a:t>
            </a:r>
            <a:r>
              <a:rPr lang="zh-CN" altLang="en-US" b="1" dirty="0" smtClean="0">
                <a:solidFill>
                  <a:srgbClr val="FFC000"/>
                </a:solidFill>
              </a:rPr>
              <a:t>攻城狮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20" name="爆炸形 2 19"/>
          <p:cNvSpPr/>
          <p:nvPr/>
        </p:nvSpPr>
        <p:spPr>
          <a:xfrm>
            <a:off x="9303054" y="4848974"/>
            <a:ext cx="1828800" cy="72265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40</a:t>
            </a:r>
            <a:r>
              <a:rPr lang="zh-CN" altLang="en-US" dirty="0" smtClean="0"/>
              <a:t>行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pic>
        <p:nvPicPr>
          <p:cNvPr id="21" name="Picture 2" descr="https://encrypted-tbn3.gstatic.com/images?q=tbn:ANd9GcQ_-OakGU-bTNOwCxUOPPSbtt3RwfTz8UtI7G_UVjNShy7ZZQ1I6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936" y="5513931"/>
            <a:ext cx="819604" cy="109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21"/>
          <p:cNvSpPr txBox="1"/>
          <p:nvPr/>
        </p:nvSpPr>
        <p:spPr>
          <a:xfrm>
            <a:off x="5760441" y="3423343"/>
            <a:ext cx="5166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hlinkClick r:id="rId4"/>
              </a:rPr>
              <a:t>http://www.ngnice.com/showcase/#/</a:t>
            </a:r>
            <a:r>
              <a:rPr lang="en-US" altLang="zh-CN" sz="1200" dirty="0" smtClean="0">
                <a:hlinkClick r:id="rId4"/>
              </a:rPr>
              <a:t>tree/checkbox</a:t>
            </a:r>
            <a:r>
              <a:rPr lang="en-US" altLang="zh-CN" sz="1200" dirty="0">
                <a:hlinkClick r:id="rId4"/>
              </a:rPr>
              <a:t>?utm_source=TZ</a:t>
            </a:r>
            <a:endParaRPr lang="zh-CN" altLang="en-US" sz="1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192" y="5366885"/>
            <a:ext cx="1247155" cy="1183664"/>
          </a:xfrm>
          <a:prstGeom prst="rect">
            <a:avLst/>
          </a:prstGeom>
        </p:spPr>
      </p:pic>
      <p:sp>
        <p:nvSpPr>
          <p:cNvPr id="6" name="云形标注 5"/>
          <p:cNvSpPr/>
          <p:nvPr/>
        </p:nvSpPr>
        <p:spPr>
          <a:xfrm>
            <a:off x="2920722" y="4765176"/>
            <a:ext cx="2754722" cy="1203415"/>
          </a:xfrm>
          <a:prstGeom prst="cloudCallout">
            <a:avLst>
              <a:gd name="adj1" fmla="val -70346"/>
              <a:gd name="adj2" fmla="val 5775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用第三方组件吧，自己写累死人</a:t>
            </a:r>
          </a:p>
        </p:txBody>
      </p:sp>
      <p:pic>
        <p:nvPicPr>
          <p:cNvPr id="14" name="图片 13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7581" y="1282398"/>
            <a:ext cx="1505180" cy="254428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4285" y="1306199"/>
            <a:ext cx="1458637" cy="2544289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V="1">
            <a:off x="2573535" y="2685109"/>
            <a:ext cx="1524936" cy="21224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内容占位符 7"/>
          <p:cNvSpPr>
            <a:spLocks noGrp="1"/>
          </p:cNvSpPr>
          <p:nvPr>
            <p:ph sz="half" idx="2"/>
          </p:nvPr>
        </p:nvSpPr>
        <p:spPr>
          <a:xfrm>
            <a:off x="5861870" y="1640759"/>
            <a:ext cx="5064665" cy="1875168"/>
          </a:xfrm>
        </p:spPr>
        <p:txBody>
          <a:bodyPr>
            <a:normAutofit/>
          </a:bodyPr>
          <a:lstStyle/>
          <a:p>
            <a:r>
              <a:rPr lang="zh-CN" altLang="en-US" sz="2600" dirty="0" smtClean="0"/>
              <a:t>级联选择</a:t>
            </a:r>
            <a:endParaRPr lang="en-US" altLang="zh-CN" sz="2600" dirty="0" smtClean="0"/>
          </a:p>
          <a:p>
            <a:r>
              <a:rPr lang="zh-CN" altLang="en-US" sz="2600" dirty="0" smtClean="0"/>
              <a:t>显示</a:t>
            </a:r>
            <a:r>
              <a:rPr lang="en-US" altLang="zh-CN" sz="2600" dirty="0" smtClean="0"/>
              <a:t>/</a:t>
            </a:r>
            <a:r>
              <a:rPr lang="zh-CN" altLang="en-US" sz="2600" dirty="0" smtClean="0"/>
              <a:t>隐藏</a:t>
            </a:r>
            <a:endParaRPr lang="en-US" altLang="zh-CN" sz="2600" dirty="0" smtClean="0"/>
          </a:p>
        </p:txBody>
      </p:sp>
    </p:spTree>
    <p:extLst>
      <p:ext uri="{BB962C8B-B14F-4D97-AF65-F5344CB8AC3E}">
        <p14:creationId xmlns:p14="http://schemas.microsoft.com/office/powerpoint/2010/main" val="153831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0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950" y="4045319"/>
            <a:ext cx="5089072" cy="2643131"/>
          </a:xfrm>
          <a:prstGeom prst="rect">
            <a:avLst/>
          </a:prstGeom>
        </p:spPr>
      </p:pic>
      <p:pic>
        <p:nvPicPr>
          <p:cNvPr id="24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15" y="4045320"/>
            <a:ext cx="5089072" cy="264313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实现一个</a:t>
            </a:r>
            <a:r>
              <a:rPr lang="zh-CN" altLang="en-US" sz="3200" dirty="0">
                <a:solidFill>
                  <a:srgbClr val="FFC000"/>
                </a:solidFill>
              </a:rPr>
              <a:t>购物</a:t>
            </a:r>
            <a:r>
              <a:rPr lang="zh-CN" altLang="en-US" sz="3200" dirty="0" smtClean="0">
                <a:solidFill>
                  <a:srgbClr val="FFC000"/>
                </a:solidFill>
              </a:rPr>
              <a:t>车</a:t>
            </a:r>
            <a:endParaRPr lang="en-US" altLang="zh-CN" sz="3200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6202892" y="4571999"/>
            <a:ext cx="5064665" cy="1762809"/>
          </a:xfrm>
        </p:spPr>
        <p:txBody>
          <a:bodyPr>
            <a:normAutofit/>
          </a:bodyPr>
          <a:lstStyle/>
          <a:p>
            <a:r>
              <a:rPr lang="zh-CN" altLang="en-US" sz="1400" dirty="0" smtClean="0"/>
              <a:t>用内置</a:t>
            </a:r>
            <a:r>
              <a:rPr lang="en-US" altLang="zh-CN" sz="1400" dirty="0" smtClean="0"/>
              <a:t>ngRepeat</a:t>
            </a:r>
            <a:r>
              <a:rPr lang="zh-CN" altLang="en-US" sz="1400" dirty="0" smtClean="0"/>
              <a:t>渲染</a:t>
            </a:r>
            <a:endParaRPr lang="en-US" altLang="zh-CN" sz="1400" dirty="0" smtClean="0"/>
          </a:p>
          <a:p>
            <a:r>
              <a:rPr lang="zh-CN" altLang="en-US" sz="1400" dirty="0" smtClean="0"/>
              <a:t>在表格示例上增加一些展示即可</a:t>
            </a:r>
            <a:endParaRPr lang="en-US" altLang="zh-CN" sz="1400" dirty="0" smtClean="0"/>
          </a:p>
          <a:p>
            <a:r>
              <a:rPr lang="zh-CN" altLang="en-US" sz="1400" dirty="0" smtClean="0"/>
              <a:t>仅仅操作数据即可</a:t>
            </a:r>
            <a:endParaRPr lang="zh-CN" altLang="en-US" sz="14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4294967295"/>
          </p:nvPr>
        </p:nvSpPr>
        <p:spPr>
          <a:xfrm>
            <a:off x="688144" y="4124495"/>
            <a:ext cx="4875213" cy="544513"/>
          </a:xfrm>
        </p:spPr>
        <p:txBody>
          <a:bodyPr/>
          <a:lstStyle/>
          <a:p>
            <a:pPr marL="36900" indent="0" algn="ctr">
              <a:buNone/>
            </a:pPr>
            <a:r>
              <a:rPr lang="en-US" altLang="zh-CN" b="1" dirty="0" smtClean="0">
                <a:solidFill>
                  <a:srgbClr val="FFC000"/>
                </a:solidFill>
              </a:rPr>
              <a:t>JQuery</a:t>
            </a:r>
            <a:r>
              <a:rPr lang="zh-CN" altLang="en-US" b="1" dirty="0" smtClean="0">
                <a:solidFill>
                  <a:srgbClr val="FFC000"/>
                </a:solidFill>
              </a:rPr>
              <a:t>程序猿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4294967295"/>
          </p:nvPr>
        </p:nvSpPr>
        <p:spPr>
          <a:xfrm>
            <a:off x="6202892" y="4102181"/>
            <a:ext cx="4895850" cy="544513"/>
          </a:xfrm>
        </p:spPr>
        <p:txBody>
          <a:bodyPr/>
          <a:lstStyle/>
          <a:p>
            <a:pPr marL="36900" indent="0" algn="ctr">
              <a:buNone/>
            </a:pPr>
            <a:r>
              <a:rPr lang="en-US" altLang="zh-CN" b="1" dirty="0" smtClean="0">
                <a:solidFill>
                  <a:srgbClr val="FFC000"/>
                </a:solidFill>
              </a:rPr>
              <a:t>AngularJS</a:t>
            </a:r>
            <a:r>
              <a:rPr lang="zh-CN" altLang="en-US" b="1" dirty="0" smtClean="0">
                <a:solidFill>
                  <a:srgbClr val="FFC000"/>
                </a:solidFill>
              </a:rPr>
              <a:t>攻城狮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20" name="爆炸形 2 19"/>
          <p:cNvSpPr/>
          <p:nvPr/>
        </p:nvSpPr>
        <p:spPr>
          <a:xfrm>
            <a:off x="9303054" y="4848974"/>
            <a:ext cx="1828800" cy="72265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60</a:t>
            </a:r>
            <a:r>
              <a:rPr lang="zh-CN" altLang="en-US" dirty="0" smtClean="0"/>
              <a:t>行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pic>
        <p:nvPicPr>
          <p:cNvPr id="21" name="Picture 2" descr="https://encrypted-tbn3.gstatic.com/images?q=tbn:ANd9GcQ_-OakGU-bTNOwCxUOPPSbtt3RwfTz8UtI7G_UVjNShy7ZZQ1I6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936" y="5513931"/>
            <a:ext cx="819604" cy="109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21"/>
          <p:cNvSpPr txBox="1"/>
          <p:nvPr/>
        </p:nvSpPr>
        <p:spPr>
          <a:xfrm>
            <a:off x="5548012" y="3584156"/>
            <a:ext cx="5229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hlinkClick r:id="rId4"/>
              </a:rPr>
              <a:t>http://www.ngnice.com/showcase/#/integrated/cart?utm_source=TZ</a:t>
            </a:r>
            <a:endParaRPr lang="zh-CN" altLang="en-US" sz="1200" dirty="0"/>
          </a:p>
        </p:txBody>
      </p:sp>
      <p:sp>
        <p:nvSpPr>
          <p:cNvPr id="23" name="内容占位符 7"/>
          <p:cNvSpPr>
            <a:spLocks noGrp="1"/>
          </p:cNvSpPr>
          <p:nvPr>
            <p:ph sz="half" idx="2"/>
          </p:nvPr>
        </p:nvSpPr>
        <p:spPr>
          <a:xfrm>
            <a:off x="5563357" y="1272155"/>
            <a:ext cx="5064665" cy="2476383"/>
          </a:xfrm>
        </p:spPr>
        <p:txBody>
          <a:bodyPr>
            <a:noAutofit/>
          </a:bodyPr>
          <a:lstStyle/>
          <a:p>
            <a:r>
              <a:rPr lang="zh-CN" altLang="en-US" sz="2600" dirty="0"/>
              <a:t>商品展示</a:t>
            </a:r>
            <a:endParaRPr lang="en-US" altLang="zh-CN" sz="2600" dirty="0"/>
          </a:p>
          <a:p>
            <a:r>
              <a:rPr lang="zh-CN" altLang="en-US" sz="2600" dirty="0"/>
              <a:t>加入</a:t>
            </a:r>
            <a:r>
              <a:rPr lang="en-US" altLang="zh-CN" sz="2600" dirty="0"/>
              <a:t>/</a:t>
            </a:r>
            <a:r>
              <a:rPr lang="zh-CN" altLang="en-US" sz="2600" dirty="0"/>
              <a:t>移除购物车</a:t>
            </a:r>
            <a:endParaRPr lang="en-US" altLang="zh-CN" sz="2600" dirty="0"/>
          </a:p>
          <a:p>
            <a:r>
              <a:rPr lang="zh-CN" altLang="en-US" sz="2600" dirty="0"/>
              <a:t>修改数量</a:t>
            </a:r>
            <a:endParaRPr lang="en-US" altLang="zh-CN" sz="2600" dirty="0"/>
          </a:p>
          <a:p>
            <a:r>
              <a:rPr lang="zh-CN" altLang="en-US" sz="2600" dirty="0"/>
              <a:t>实时计算总价</a:t>
            </a:r>
          </a:p>
        </p:txBody>
      </p:sp>
      <p:pic>
        <p:nvPicPr>
          <p:cNvPr id="17" name="图片 16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9380" y="1156578"/>
            <a:ext cx="3494313" cy="2756231"/>
          </a:xfrm>
          <a:prstGeom prst="rect">
            <a:avLst/>
          </a:prstGeom>
        </p:spPr>
      </p:pic>
      <p:pic>
        <p:nvPicPr>
          <p:cNvPr id="18" name="Picture 2" descr="http://img.qqday.com/allimg/120627/09210Bb8-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5181053"/>
            <a:ext cx="2143231" cy="135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云形标注 18"/>
          <p:cNvSpPr/>
          <p:nvPr/>
        </p:nvSpPr>
        <p:spPr>
          <a:xfrm>
            <a:off x="3306536" y="4753074"/>
            <a:ext cx="2241476" cy="613810"/>
          </a:xfrm>
          <a:prstGeom prst="cloudCallout">
            <a:avLst>
              <a:gd name="adj1" fmla="val -60231"/>
              <a:gd name="adj2" fmla="val 9387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又得加班了</a:t>
            </a:r>
            <a:r>
              <a:rPr lang="en-US" altLang="zh-CN" dirty="0" smtClean="0"/>
              <a:t>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TZ">
      <a:majorFont>
        <a:latin typeface="方正综艺简体"/>
        <a:ea typeface="方正综艺简体"/>
        <a:cs typeface=""/>
      </a:majorFont>
      <a:minorFont>
        <a:latin typeface="微软雅黑"/>
        <a:ea typeface="微软雅黑"/>
        <a:cs typeface="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TC104033929[[fn=石板]]</Template>
  <TotalTime>6490</TotalTime>
  <Words>1096</Words>
  <Application>Microsoft Office PowerPoint</Application>
  <PresentationFormat>宽屏</PresentationFormat>
  <Paragraphs>201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方正综艺简体</vt:lpstr>
      <vt:lpstr>Trebuchet MS</vt:lpstr>
      <vt:lpstr>微软雅黑</vt:lpstr>
      <vt:lpstr>Wingdings 2</vt:lpstr>
      <vt:lpstr>石板</vt:lpstr>
      <vt:lpstr>AngularJS 进阶实践</vt:lpstr>
      <vt:lpstr>PowerPoint 演示文稿</vt:lpstr>
      <vt:lpstr>摆脱思维定势 </vt:lpstr>
      <vt:lpstr>请回忆一下 ...</vt:lpstr>
      <vt:lpstr>实现一个下拉框(三级+级联)</vt:lpstr>
      <vt:lpstr>实现一个表格</vt:lpstr>
      <vt:lpstr>PowerPoint 演示文稿</vt:lpstr>
      <vt:lpstr>实现一个树形菜单</vt:lpstr>
      <vt:lpstr>实现一个购物车</vt:lpstr>
      <vt:lpstr>摆脱思维定势  - 总结</vt:lpstr>
      <vt:lpstr>Look Inside – 启动过程</vt:lpstr>
      <vt:lpstr>Look Inside – 执行期</vt:lpstr>
      <vt:lpstr>Look Inside – 执行期示例</vt:lpstr>
      <vt:lpstr>Look Inside – Other</vt:lpstr>
      <vt:lpstr>性能优化</vt:lpstr>
      <vt:lpstr>Some Tips - $apply的那些事</vt:lpstr>
      <vt:lpstr>Some Tips – 原型链的坑</vt:lpstr>
      <vt:lpstr>Some Tips – 装饰模式</vt:lpstr>
      <vt:lpstr>Some Tips – 动态加载</vt:lpstr>
      <vt:lpstr>Some Tips – 被忽视的ngInit</vt:lpstr>
      <vt:lpstr>案例展示 - ngshowcase</vt:lpstr>
      <vt:lpstr>案例展示 - worktile</vt:lpstr>
      <vt:lpstr>案例展示 - 2048</vt:lpstr>
      <vt:lpstr>Join us</vt:lpstr>
    </vt:vector>
  </TitlesOfParts>
  <Company>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进阶实践 - 天猪</dc:title>
  <dc:creator>天猪TZ</dc:creator>
  <cp:lastModifiedBy>天猪TZ</cp:lastModifiedBy>
  <cp:revision>123</cp:revision>
  <dcterms:created xsi:type="dcterms:W3CDTF">2014-07-24T06:04:23Z</dcterms:created>
  <dcterms:modified xsi:type="dcterms:W3CDTF">2014-08-02T05:53:30Z</dcterms:modified>
</cp:coreProperties>
</file>