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65" r:id="rId4"/>
    <p:sldId id="266" r:id="rId5"/>
    <p:sldId id="267" r:id="rId6"/>
    <p:sldId id="269" r:id="rId7"/>
    <p:sldId id="268" r:id="rId8"/>
    <p:sldId id="258" r:id="rId9"/>
    <p:sldId id="270" r:id="rId10"/>
    <p:sldId id="271" r:id="rId11"/>
    <p:sldId id="259" r:id="rId12"/>
    <p:sldId id="260" r:id="rId13"/>
    <p:sldId id="261" r:id="rId14"/>
    <p:sldId id="262" r:id="rId15"/>
    <p:sldId id="263" r:id="rId16"/>
    <p:sldId id="26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43" autoAdjust="0"/>
    <p:restoredTop sz="94660"/>
  </p:normalViewPr>
  <p:slideViewPr>
    <p:cSldViewPr snapToGrid="0">
      <p:cViewPr varScale="1">
        <p:scale>
          <a:sx n="87" d="100"/>
          <a:sy n="87" d="100"/>
        </p:scale>
        <p:origin x="64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E553DE-D44A-40CE-992A-E98A6768F984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D9B3D8-D077-4865-9717-58561A57F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3709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 want to motivate this presentation</a:t>
            </a:r>
            <a:r>
              <a:rPr lang="en-US" baseline="0" dirty="0" smtClean="0"/>
              <a:t> by asserting that writing an ad-hoc parser is usually a messy business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D9B3D8-D077-4865-9717-58561A57F3F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2893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847A7-D0D1-4648-B033-5D0415D93F24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C1AAB-96E7-40CA-A709-EE1497F79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291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847A7-D0D1-4648-B033-5D0415D93F24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C1AAB-96E7-40CA-A709-EE1497F79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059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847A7-D0D1-4648-B033-5D0415D93F24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C1AAB-96E7-40CA-A709-EE1497F79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528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847A7-D0D1-4648-B033-5D0415D93F24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C1AAB-96E7-40CA-A709-EE1497F79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731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847A7-D0D1-4648-B033-5D0415D93F24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C1AAB-96E7-40CA-A709-EE1497F79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474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847A7-D0D1-4648-B033-5D0415D93F24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C1AAB-96E7-40CA-A709-EE1497F79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072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847A7-D0D1-4648-B033-5D0415D93F24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C1AAB-96E7-40CA-A709-EE1497F79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75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847A7-D0D1-4648-B033-5D0415D93F24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C1AAB-96E7-40CA-A709-EE1497F79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406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847A7-D0D1-4648-B033-5D0415D93F24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C1AAB-96E7-40CA-A709-EE1497F79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694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847A7-D0D1-4648-B033-5D0415D93F24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C1AAB-96E7-40CA-A709-EE1497F79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804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847A7-D0D1-4648-B033-5D0415D93F24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C1AAB-96E7-40CA-A709-EE1497F79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942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E847A7-D0D1-4648-B033-5D0415D93F24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3C1AAB-96E7-40CA-A709-EE1497F79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905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Practical </a:t>
            </a:r>
            <a:r>
              <a:rPr lang="en-US" dirty="0" err="1" smtClean="0"/>
              <a:t>FParsec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9363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 restriction </a:t>
            </a:r>
            <a:r>
              <a:rPr lang="en-US" smtClean="0"/>
              <a:t>when defining </a:t>
            </a:r>
            <a:r>
              <a:rPr lang="en-US" dirty="0" smtClean="0"/>
              <a:t>a </a:t>
            </a:r>
            <a:r>
              <a:rPr lang="en-US" dirty="0" err="1" smtClean="0"/>
              <a:t>prser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8520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FParsec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7047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very simple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1177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parser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7524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parsers with </a:t>
            </a:r>
            <a:r>
              <a:rPr lang="en-US" dirty="0" err="1" smtClean="0"/>
              <a:t>combinators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967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Meet the </a:t>
            </a:r>
            <a:r>
              <a:rPr lang="en-US" dirty="0" err="1" smtClean="0"/>
              <a:t>combinators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4416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Backtracking vs if else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320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Parsing </a:t>
            </a:r>
            <a:r>
              <a:rPr lang="en-US" smtClean="0"/>
              <a:t>is usually a </a:t>
            </a:r>
            <a:r>
              <a:rPr lang="en-US" dirty="0" smtClean="0"/>
              <a:t>messy business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4534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Parsing defined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Parser is a program that consumes and input stream, usually of characters, and produces a valid object, usually and Abstract Syntax Tree, as the result, or if the case of invalid input an error that describes the position and the cause of the failure.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2716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</a:t>
            </a:r>
            <a:r>
              <a:rPr lang="en-US" dirty="0" err="1" smtClean="0"/>
              <a:t>FParsec</a:t>
            </a:r>
            <a:r>
              <a:rPr lang="en-US" dirty="0" smtClean="0"/>
              <a:t> Parser?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30905"/>
            <a:ext cx="10515600" cy="1545536"/>
          </a:xfrm>
        </p:spPr>
        <p:txBody>
          <a:bodyPr/>
          <a:lstStyle/>
          <a:p>
            <a:r>
              <a:rPr lang="en-US" dirty="0" smtClean="0"/>
              <a:t>It is a function (of course) that consumes some input and user state, and its value is reply. The reply can be a value of some type or an error message.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838200" y="3751384"/>
            <a:ext cx="10515600" cy="156966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Parser&lt;'Result, '</a:t>
            </a:r>
            <a:r>
              <a:rPr lang="en-US" sz="3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UserState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sz="3200" dirty="0">
                <a:solidFill>
                  <a:srgbClr val="DCDCDC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en-US" sz="3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3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</a:p>
          <a:p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3200" dirty="0" err="1" smtClean="0">
                <a:solidFill>
                  <a:srgbClr val="4EC9B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CharStream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&lt;'</a:t>
            </a:r>
            <a:r>
              <a:rPr lang="en-US" sz="3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UserState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sz="3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-&gt;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4EC9B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Reply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&lt;'Result&gt;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926182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a parser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838200" y="2610998"/>
            <a:ext cx="10515600" cy="220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3332601" y="1870095"/>
            <a:ext cx="1333041" cy="49302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parser</a:t>
            </a:r>
            <a:endParaRPr lang="en-US" dirty="0"/>
          </a:p>
        </p:txBody>
      </p:sp>
      <p:sp>
        <p:nvSpPr>
          <p:cNvPr id="6" name="Isosceles Triangle 5"/>
          <p:cNvSpPr/>
          <p:nvPr/>
        </p:nvSpPr>
        <p:spPr>
          <a:xfrm>
            <a:off x="3888749" y="2651292"/>
            <a:ext cx="264405" cy="187287"/>
          </a:xfrm>
          <a:prstGeom prst="triangl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944260" y="2603329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38200" y="2652534"/>
            <a:ext cx="836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stream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055858" y="1367678"/>
            <a:ext cx="2380267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 smtClean="0"/>
              <a:t>Before invocation</a:t>
            </a: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3416504" y="2965854"/>
            <a:ext cx="1255923" cy="25468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</a:t>
            </a:r>
            <a:r>
              <a:rPr lang="en-US" dirty="0" smtClean="0"/>
              <a:t>ser state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838200" y="4362718"/>
            <a:ext cx="10515600" cy="220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6126142" y="3654348"/>
            <a:ext cx="1333041" cy="49302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13" name="Isosceles Triangle 12"/>
          <p:cNvSpPr/>
          <p:nvPr/>
        </p:nvSpPr>
        <p:spPr>
          <a:xfrm>
            <a:off x="6660461" y="4403012"/>
            <a:ext cx="264405" cy="187287"/>
          </a:xfrm>
          <a:prstGeom prst="triangl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261873" y="4351739"/>
            <a:ext cx="1398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  <a:r>
              <a:rPr lang="en-US" dirty="0" smtClean="0"/>
              <a:t>ew position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838200" y="4344604"/>
            <a:ext cx="836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stream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9254887" y="3106301"/>
            <a:ext cx="2181238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 smtClean="0"/>
              <a:t>After invocation</a:t>
            </a:r>
            <a:endParaRPr lang="en-US" sz="2400" dirty="0"/>
          </a:p>
        </p:txBody>
      </p:sp>
      <p:sp>
        <p:nvSpPr>
          <p:cNvPr id="17" name="Rectangle 16"/>
          <p:cNvSpPr/>
          <p:nvPr/>
        </p:nvSpPr>
        <p:spPr>
          <a:xfrm>
            <a:off x="6033980" y="4721071"/>
            <a:ext cx="1578676" cy="32013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  <a:r>
              <a:rPr lang="en-US" dirty="0" smtClean="0"/>
              <a:t>ew user state</a:t>
            </a:r>
            <a:endParaRPr lang="en-US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4021157" y="4351739"/>
            <a:ext cx="2765233" cy="0"/>
          </a:xfrm>
          <a:prstGeom prst="line">
            <a:avLst/>
          </a:prstGeom>
          <a:ln w="635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838200" y="6063228"/>
            <a:ext cx="10515600" cy="220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Isosceles Triangle 26"/>
          <p:cNvSpPr/>
          <p:nvPr/>
        </p:nvSpPr>
        <p:spPr>
          <a:xfrm>
            <a:off x="3888749" y="6103522"/>
            <a:ext cx="264405" cy="187287"/>
          </a:xfrm>
          <a:prstGeom prst="triangl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2944260" y="6055559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838200" y="6133216"/>
            <a:ext cx="836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stream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3416504" y="6418084"/>
            <a:ext cx="1255923" cy="25468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</a:t>
            </a:r>
            <a:r>
              <a:rPr lang="en-US" dirty="0" smtClean="0"/>
              <a:t>ser state</a:t>
            </a:r>
            <a:endParaRPr lang="en-US" dirty="0"/>
          </a:p>
        </p:txBody>
      </p:sp>
      <p:sp>
        <p:nvSpPr>
          <p:cNvPr id="31" name="16-Point Star 30"/>
          <p:cNvSpPr/>
          <p:nvPr/>
        </p:nvSpPr>
        <p:spPr>
          <a:xfrm>
            <a:off x="3175196" y="4786054"/>
            <a:ext cx="1648487" cy="1134983"/>
          </a:xfrm>
          <a:prstGeom prst="star16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Error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0450989" y="3854731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Success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0450989" y="5465534"/>
            <a:ext cx="815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Failure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9320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to run a parser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runParserOnString</a:t>
            </a:r>
            <a:endParaRPr lang="en-US" dirty="0" smtClean="0"/>
          </a:p>
          <a:p>
            <a:r>
              <a:rPr lang="en-US" dirty="0" err="1" smtClean="0"/>
              <a:t>runParserOnSubstring</a:t>
            </a:r>
            <a:endParaRPr lang="en-US" dirty="0" smtClean="0"/>
          </a:p>
          <a:p>
            <a:r>
              <a:rPr lang="en-US" dirty="0" err="1" smtClean="0"/>
              <a:t>runParserOnStream</a:t>
            </a:r>
            <a:endParaRPr lang="en-US" dirty="0" smtClean="0"/>
          </a:p>
          <a:p>
            <a:r>
              <a:rPr lang="en-US" dirty="0" err="1" smtClean="0"/>
              <a:t>runParserOnFile</a:t>
            </a: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4EC9B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ParserResult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&lt;'Result,'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UserState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dirty="0">
                <a:solidFill>
                  <a:srgbClr val="DCDCDC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| 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Success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'Result * '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UserState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 </a:t>
            </a:r>
            <a:r>
              <a:rPr lang="en-US" dirty="0">
                <a:solidFill>
                  <a:srgbClr val="4EC9B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Position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| 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Failure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4EC9B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 </a:t>
            </a:r>
            <a:r>
              <a:rPr lang="en-US" dirty="0" err="1">
                <a:solidFill>
                  <a:srgbClr val="4EC9B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ParserError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 '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UserState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6483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basic </a:t>
            </a:r>
            <a:r>
              <a:rPr lang="en-US" dirty="0" smtClean="0"/>
              <a:t>parsers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6104119"/>
              </p:ext>
            </p:extLst>
          </p:nvPr>
        </p:nvGraphicFramePr>
        <p:xfrm>
          <a:off x="838200" y="1690686"/>
          <a:ext cx="2742282" cy="437795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742282"/>
              </a:tblGrid>
              <a:tr h="446035">
                <a:tc>
                  <a:txBody>
                    <a:bodyPr/>
                    <a:lstStyle/>
                    <a:p>
                      <a:r>
                        <a:rPr lang="en-US" dirty="0" smtClean="0"/>
                        <a:t>Character sparser</a:t>
                      </a:r>
                      <a:endParaRPr lang="en-US" dirty="0"/>
                    </a:p>
                  </a:txBody>
                  <a:tcPr/>
                </a:tc>
              </a:tr>
              <a:tr h="1906469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pchar</a:t>
                      </a:r>
                      <a:endParaRPr lang="en-US" dirty="0" smtClean="0"/>
                    </a:p>
                    <a:p>
                      <a:r>
                        <a:rPr lang="en-US" dirty="0" err="1" smtClean="0"/>
                        <a:t>anyOf</a:t>
                      </a:r>
                      <a:endParaRPr lang="en-US" dirty="0" smtClean="0"/>
                    </a:p>
                    <a:p>
                      <a:r>
                        <a:rPr lang="en-US" dirty="0" err="1" smtClean="0"/>
                        <a:t>noneOf</a:t>
                      </a:r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letter</a:t>
                      </a:r>
                    </a:p>
                    <a:p>
                      <a:r>
                        <a:rPr lang="en-US" dirty="0" smtClean="0"/>
                        <a:t>digit</a:t>
                      </a:r>
                    </a:p>
                    <a:p>
                      <a:r>
                        <a:rPr lang="en-US" dirty="0" smtClean="0"/>
                        <a:t>hex</a:t>
                      </a:r>
                    </a:p>
                    <a:p>
                      <a:r>
                        <a:rPr lang="en-US" dirty="0" smtClean="0"/>
                        <a:t>octal</a:t>
                      </a:r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newline</a:t>
                      </a:r>
                    </a:p>
                    <a:p>
                      <a:r>
                        <a:rPr lang="en-US" dirty="0" smtClean="0"/>
                        <a:t>tab</a:t>
                      </a:r>
                    </a:p>
                    <a:p>
                      <a:r>
                        <a:rPr lang="en-US" dirty="0" smtClean="0"/>
                        <a:t>space</a:t>
                      </a:r>
                    </a:p>
                    <a:p>
                      <a:r>
                        <a:rPr lang="en-US" dirty="0" err="1" smtClean="0"/>
                        <a:t>eof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5591265"/>
              </p:ext>
            </p:extLst>
          </p:nvPr>
        </p:nvGraphicFramePr>
        <p:xfrm>
          <a:off x="4724859" y="1674564"/>
          <a:ext cx="2742282" cy="41450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742282"/>
              </a:tblGrid>
              <a:tr h="487460">
                <a:tc>
                  <a:txBody>
                    <a:bodyPr/>
                    <a:lstStyle/>
                    <a:p>
                      <a:r>
                        <a:rPr lang="en-US" dirty="0" smtClean="0"/>
                        <a:t>Number</a:t>
                      </a:r>
                      <a:r>
                        <a:rPr lang="en-US" baseline="0" dirty="0" smtClean="0"/>
                        <a:t> parsers</a:t>
                      </a:r>
                      <a:endParaRPr lang="en-US" dirty="0"/>
                    </a:p>
                  </a:txBody>
                  <a:tcPr/>
                </a:tc>
              </a:tr>
              <a:tr h="1906469">
                <a:tc>
                  <a:txBody>
                    <a:bodyPr/>
                    <a:lstStyle/>
                    <a:p>
                      <a:r>
                        <a:rPr lang="en-US" dirty="0" smtClean="0"/>
                        <a:t>pint64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pint32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pint16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pint8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  <a:p>
                      <a:r>
                        <a:rPr lang="en-US" dirty="0" smtClean="0"/>
                        <a:t>puint64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puint32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puint16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puint8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pfloat</a:t>
                      </a:r>
                      <a:endParaRPr lang="en-US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9230511"/>
              </p:ext>
            </p:extLst>
          </p:nvPr>
        </p:nvGraphicFramePr>
        <p:xfrm>
          <a:off x="8611518" y="1695791"/>
          <a:ext cx="2742282" cy="2377807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742282"/>
              </a:tblGrid>
              <a:tr h="471338">
                <a:tc>
                  <a:txBody>
                    <a:bodyPr/>
                    <a:lstStyle/>
                    <a:p>
                      <a:r>
                        <a:rPr lang="en-US" dirty="0" smtClean="0"/>
                        <a:t>String</a:t>
                      </a:r>
                      <a:r>
                        <a:rPr lang="en-US" baseline="0" dirty="0" smtClean="0"/>
                        <a:t> parsers</a:t>
                      </a:r>
                      <a:endParaRPr lang="en-US" dirty="0"/>
                    </a:p>
                  </a:txBody>
                  <a:tcPr/>
                </a:tc>
              </a:tr>
              <a:tr h="1906469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pstring</a:t>
                      </a:r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pintstringCI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34253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Composition: chaining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183155"/>
              </p:ext>
            </p:extLst>
          </p:nvPr>
        </p:nvGraphicFramePr>
        <p:xfrm>
          <a:off x="838200" y="1825623"/>
          <a:ext cx="6598186" cy="243165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299093"/>
                <a:gridCol w="3299093"/>
              </a:tblGrid>
              <a:tr h="486330">
                <a:tc>
                  <a:txBody>
                    <a:bodyPr/>
                    <a:lstStyle/>
                    <a:p>
                      <a:r>
                        <a:rPr lang="en-US" dirty="0" smtClean="0"/>
                        <a:t>Chaining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combinators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86330">
                <a:tc>
                  <a:txBody>
                    <a:bodyPr/>
                    <a:lstStyle/>
                    <a:p>
                      <a:r>
                        <a:rPr lang="en-US" dirty="0" smtClean="0"/>
                        <a:t>.&gt;&gt;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86330">
                <a:tc>
                  <a:txBody>
                    <a:bodyPr/>
                    <a:lstStyle/>
                    <a:p>
                      <a:r>
                        <a:rPr lang="en-US" dirty="0" smtClean="0"/>
                        <a:t>&gt;&gt;.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86330">
                <a:tc>
                  <a:txBody>
                    <a:bodyPr/>
                    <a:lstStyle/>
                    <a:p>
                      <a:r>
                        <a:rPr lang="en-US" dirty="0" smtClean="0"/>
                        <a:t>.&gt;&gt;.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86330">
                <a:tc>
                  <a:txBody>
                    <a:bodyPr/>
                    <a:lstStyle/>
                    <a:p>
                      <a:r>
                        <a:rPr lang="en-US" dirty="0" smtClean="0"/>
                        <a:t>&gt;&gt;=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9701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Chaining: examples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9613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7145</TotalTime>
  <Words>262</Words>
  <Application>Microsoft Office PowerPoint</Application>
  <PresentationFormat>Widescreen</PresentationFormat>
  <Paragraphs>83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Consolas</vt:lpstr>
      <vt:lpstr>Office Theme</vt:lpstr>
      <vt:lpstr>Practical FParsec</vt:lpstr>
      <vt:lpstr>Motivation</vt:lpstr>
      <vt:lpstr>Parsing defined</vt:lpstr>
      <vt:lpstr>What is a FParsec Parser?</vt:lpstr>
      <vt:lpstr>Running a parser</vt:lpstr>
      <vt:lpstr>Functions to run a parser</vt:lpstr>
      <vt:lpstr>Some basic parsers</vt:lpstr>
      <vt:lpstr>Composition: chaining</vt:lpstr>
      <vt:lpstr>Chaining: examples </vt:lpstr>
      <vt:lpstr>Value restriction when defining a prser</vt:lpstr>
      <vt:lpstr>What is FParsec</vt:lpstr>
      <vt:lpstr>A very simple example</vt:lpstr>
      <vt:lpstr>What is a parser</vt:lpstr>
      <vt:lpstr>Building parsers with combinators</vt:lpstr>
      <vt:lpstr>Meet the combinators</vt:lpstr>
      <vt:lpstr>Backtracking vs if else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Practical FParsec</dc:title>
  <dc:creator>Attila Boros</dc:creator>
  <cp:lastModifiedBy>Attila Boros</cp:lastModifiedBy>
  <cp:revision>32</cp:revision>
  <dcterms:created xsi:type="dcterms:W3CDTF">2015-07-10T14:39:30Z</dcterms:created>
  <dcterms:modified xsi:type="dcterms:W3CDTF">2015-10-12T15:48:59Z</dcterms:modified>
</cp:coreProperties>
</file>