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65" r:id="rId4"/>
    <p:sldId id="266" r:id="rId5"/>
    <p:sldId id="267" r:id="rId6"/>
    <p:sldId id="268" r:id="rId7"/>
    <p:sldId id="272" r:id="rId8"/>
    <p:sldId id="269" r:id="rId9"/>
    <p:sldId id="258" r:id="rId10"/>
    <p:sldId id="270" r:id="rId11"/>
    <p:sldId id="271" r:id="rId12"/>
    <p:sldId id="264" r:id="rId13"/>
    <p:sldId id="273" r:id="rId14"/>
    <p:sldId id="274" r:id="rId15"/>
    <p:sldId id="283" r:id="rId16"/>
    <p:sldId id="284" r:id="rId17"/>
    <p:sldId id="285" r:id="rId18"/>
    <p:sldId id="275" r:id="rId19"/>
    <p:sldId id="282" r:id="rId20"/>
    <p:sldId id="276" r:id="rId21"/>
    <p:sldId id="278" r:id="rId22"/>
    <p:sldId id="277" r:id="rId23"/>
    <p:sldId id="280" r:id="rId24"/>
    <p:sldId id="28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E553DE-D44A-40CE-992A-E98A6768F984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D9B3D8-D077-4865-9717-58561A57F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370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want to motivate this presentation</a:t>
            </a:r>
            <a:r>
              <a:rPr lang="en-US" baseline="0" dirty="0" smtClean="0"/>
              <a:t> by asserting that writing an ad-hoc parser is usually a messy business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D9B3D8-D077-4865-9717-58561A57F3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289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847A7-D0D1-4648-B033-5D0415D93F24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1AAB-96E7-40CA-A709-EE1497F79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291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847A7-D0D1-4648-B033-5D0415D93F24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1AAB-96E7-40CA-A709-EE1497F79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059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847A7-D0D1-4648-B033-5D0415D93F24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1AAB-96E7-40CA-A709-EE1497F79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528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847A7-D0D1-4648-B033-5D0415D93F24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1AAB-96E7-40CA-A709-EE1497F79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731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847A7-D0D1-4648-B033-5D0415D93F24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1AAB-96E7-40CA-A709-EE1497F79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474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847A7-D0D1-4648-B033-5D0415D93F24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1AAB-96E7-40CA-A709-EE1497F79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072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847A7-D0D1-4648-B033-5D0415D93F24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1AAB-96E7-40CA-A709-EE1497F79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75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847A7-D0D1-4648-B033-5D0415D93F24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1AAB-96E7-40CA-A709-EE1497F79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406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847A7-D0D1-4648-B033-5D0415D93F24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1AAB-96E7-40CA-A709-EE1497F79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694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847A7-D0D1-4648-B033-5D0415D93F24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1AAB-96E7-40CA-A709-EE1497F79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804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847A7-D0D1-4648-B033-5D0415D93F24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1AAB-96E7-40CA-A709-EE1497F79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942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847A7-D0D1-4648-B033-5D0415D93F24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C1AAB-96E7-40CA-A709-EE1497F79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905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Practical </a:t>
            </a:r>
            <a:r>
              <a:rPr lang="en-US" dirty="0" err="1" smtClean="0"/>
              <a:t>FParsec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9363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Chaining</a:t>
            </a:r>
            <a:r>
              <a:rPr lang="en-US" smtClean="0"/>
              <a:t>: examples	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2713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pJanuary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pstringCI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"Jan"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pNumber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= pint8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pMonthJanuary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pJanuary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.&gt;&gt; (spaces &gt;&gt;. 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pNumber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pDay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= (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pJanuary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&gt;&gt;. spaces) &gt;&gt;.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pNumber</a:t>
            </a:r>
            <a:endParaRPr lang="en-US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pJanuaryAndDay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pJanuary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.&gt;&gt;. (spaces &gt;&gt;. 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pNumber</a:t>
            </a:r>
            <a:r>
              <a:rPr lang="en-US" dirty="0" smtClean="0"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dirty="0" smtClean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highlight>
                  <a:srgbClr val="FFFFFF"/>
                </a:highlight>
                <a:latin typeface="Consolas" panose="020B0609020204030204" pitchFamily="49" charset="0"/>
              </a:rPr>
              <a:t>run 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pMonthJanuary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"Jan 1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run 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pDay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"Jan 2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run 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pJanuaryAndDay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jan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3"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961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Interlude: Value restriction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Unfortunately, sometimes, if type annotation is omitted in parser definitions results in compilation error</a:t>
            </a:r>
            <a:r>
              <a:rPr lang="en-US" dirty="0"/>
              <a:t>: error FS0030: Value restriction.</a:t>
            </a:r>
          </a:p>
        </p:txBody>
      </p:sp>
    </p:spTree>
    <p:extLst>
      <p:ext uri="{BB962C8B-B14F-4D97-AF65-F5344CB8AC3E}">
        <p14:creationId xmlns:p14="http://schemas.microsoft.com/office/powerpoint/2010/main" val="2521852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Choices: the (&lt;|&gt;) </a:t>
            </a:r>
            <a:r>
              <a:rPr lang="en-US" dirty="0" err="1" smtClean="0"/>
              <a:t>combinator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90" y="1825625"/>
            <a:ext cx="1146117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pMonth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=</a:t>
            </a:r>
          </a:p>
          <a:p>
            <a:pPr marL="0" indent="0">
              <a:buNone/>
            </a:pP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pstringCI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"JAN"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&lt;|&gt; </a:t>
            </a:r>
            <a:r>
              <a:rPr lang="en-US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pstringCI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"FEB"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&lt;|&gt; </a:t>
            </a:r>
            <a:r>
              <a:rPr lang="en-US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pstringCI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"MAR"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&lt;|&gt;</a:t>
            </a:r>
          </a:p>
          <a:p>
            <a:pPr marL="0" indent="0">
              <a:buNone/>
            </a:pP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pstringCI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"APR"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&lt;|&gt; </a:t>
            </a:r>
            <a:r>
              <a:rPr lang="en-US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pstringCI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"MAY"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&lt;|&gt; </a:t>
            </a:r>
            <a:r>
              <a:rPr lang="en-US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pstringCI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"JUN"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&lt;|&gt;</a:t>
            </a:r>
          </a:p>
          <a:p>
            <a:pPr marL="0" indent="0">
              <a:buNone/>
            </a:pP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pstringCI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"JUL"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&lt;|&gt; </a:t>
            </a:r>
            <a:r>
              <a:rPr lang="en-US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pstringCI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"AUG"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&lt;|&gt; </a:t>
            </a:r>
            <a:r>
              <a:rPr lang="en-US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pstringCI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"SEP"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&lt;|&gt;</a:t>
            </a:r>
          </a:p>
          <a:p>
            <a:pPr marL="0" indent="0">
              <a:buNone/>
            </a:pP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pstringCI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"OCT"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&lt;|&gt; </a:t>
            </a:r>
            <a:r>
              <a:rPr lang="en-US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pstringCI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"NOV"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&lt;|&gt; </a:t>
            </a:r>
            <a:r>
              <a:rPr lang="en-US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pstringCI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DEC“</a:t>
            </a:r>
          </a:p>
          <a:p>
            <a:pPr marL="0" indent="0">
              <a:buNone/>
            </a:pPr>
            <a:endParaRPr lang="en-US" sz="2400" dirty="0">
              <a:solidFill>
                <a:srgbClr val="A31515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run </a:t>
            </a:r>
            <a:r>
              <a:rPr lang="en-US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pMonth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"Jan"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173206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Backtracking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838200" y="2610998"/>
            <a:ext cx="10515600" cy="22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3102301" y="1641866"/>
            <a:ext cx="1721382" cy="4930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</a:t>
            </a:r>
            <a:r>
              <a:rPr lang="en-US" dirty="0" err="1" smtClean="0"/>
              <a:t>stringCI</a:t>
            </a:r>
            <a:r>
              <a:rPr lang="en-US" dirty="0" smtClean="0"/>
              <a:t> “JAN”</a:t>
            </a:r>
            <a:endParaRPr lang="en-US" dirty="0"/>
          </a:p>
        </p:txBody>
      </p:sp>
      <p:sp>
        <p:nvSpPr>
          <p:cNvPr id="6" name="Isosceles Triangle 5"/>
          <p:cNvSpPr/>
          <p:nvPr/>
        </p:nvSpPr>
        <p:spPr>
          <a:xfrm>
            <a:off x="3888749" y="2673263"/>
            <a:ext cx="264405" cy="187287"/>
          </a:xfrm>
          <a:prstGeom prst="triangl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944260" y="2603329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2652534"/>
            <a:ext cx="836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stream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73533" y="1343204"/>
            <a:ext cx="213520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First alternative</a:t>
            </a:r>
            <a:endParaRPr lang="en-US" sz="2400" dirty="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838200" y="4362718"/>
            <a:ext cx="10515600" cy="22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Isosceles Triangle 12"/>
          <p:cNvSpPr/>
          <p:nvPr/>
        </p:nvSpPr>
        <p:spPr>
          <a:xfrm>
            <a:off x="6660461" y="4403012"/>
            <a:ext cx="264405" cy="270105"/>
          </a:xfrm>
          <a:prstGeom prst="triangl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838200" y="4344604"/>
            <a:ext cx="836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stream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589919" y="4713936"/>
            <a:ext cx="1763881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Backtracking</a:t>
            </a:r>
            <a:endParaRPr lang="en-US" sz="2400" dirty="0"/>
          </a:p>
        </p:txBody>
      </p:sp>
      <p:sp>
        <p:nvSpPr>
          <p:cNvPr id="17" name="Rectangle 16"/>
          <p:cNvSpPr/>
          <p:nvPr/>
        </p:nvSpPr>
        <p:spPr>
          <a:xfrm>
            <a:off x="6033980" y="4721071"/>
            <a:ext cx="1578676" cy="32013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ew user state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838200" y="6063228"/>
            <a:ext cx="10515600" cy="22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Isosceles Triangle 19"/>
          <p:cNvSpPr/>
          <p:nvPr/>
        </p:nvSpPr>
        <p:spPr>
          <a:xfrm>
            <a:off x="3888749" y="6178896"/>
            <a:ext cx="264405" cy="187287"/>
          </a:xfrm>
          <a:prstGeom prst="triangl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944260" y="6055559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38200" y="6133216"/>
            <a:ext cx="836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stream</a:t>
            </a:r>
            <a:endParaRPr lang="en-US" dirty="0"/>
          </a:p>
        </p:txBody>
      </p:sp>
      <p:sp>
        <p:nvSpPr>
          <p:cNvPr id="24" name="16-Point Star 23"/>
          <p:cNvSpPr/>
          <p:nvPr/>
        </p:nvSpPr>
        <p:spPr>
          <a:xfrm>
            <a:off x="3423411" y="3088415"/>
            <a:ext cx="1242107" cy="965776"/>
          </a:xfrm>
          <a:prstGeom prst="star16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Non-Fatal Error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0471859" y="3818048"/>
            <a:ext cx="815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Failure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962992" y="2294801"/>
            <a:ext cx="779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Feb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144116" y="5033158"/>
            <a:ext cx="1721382" cy="4930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</a:t>
            </a:r>
            <a:r>
              <a:rPr lang="en-US" dirty="0" err="1" smtClean="0"/>
              <a:t>stringCI</a:t>
            </a:r>
            <a:r>
              <a:rPr lang="en-US" dirty="0" smtClean="0"/>
              <a:t> “FEB”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962992" y="5686227"/>
            <a:ext cx="779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Feb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Isosceles Triangle 30"/>
          <p:cNvSpPr/>
          <p:nvPr/>
        </p:nvSpPr>
        <p:spPr>
          <a:xfrm>
            <a:off x="3872604" y="4483704"/>
            <a:ext cx="264405" cy="187287"/>
          </a:xfrm>
          <a:prstGeom prst="triangl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029559" y="4061860"/>
            <a:ext cx="779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Feb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2100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Interlude: backtracking pitfalls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Backtracking only works, if the parsers fails without consuming any input (also referred to in the documentation as “failing without changing parser state)</a:t>
            </a:r>
          </a:p>
          <a:p>
            <a:r>
              <a:rPr lang="en-US" dirty="0" err="1" smtClean="0"/>
              <a:t>FParsec’s</a:t>
            </a:r>
            <a:r>
              <a:rPr lang="en-US" dirty="0" smtClean="0"/>
              <a:t> backtracking is “one token ahead”</a:t>
            </a:r>
          </a:p>
          <a:p>
            <a:r>
              <a:rPr lang="en-US" dirty="0" smtClean="0"/>
              <a:t>It works for atomic parsers</a:t>
            </a:r>
          </a:p>
          <a:p>
            <a:pPr marL="457200" lvl="1" indent="0">
              <a:buNone/>
            </a:pPr>
            <a:r>
              <a:rPr lang="en-US" dirty="0" err="1" smtClean="0"/>
              <a:t>pstringCI</a:t>
            </a:r>
            <a:r>
              <a:rPr lang="en-US" dirty="0" smtClean="0"/>
              <a:t> “JAN” &lt;|&gt; </a:t>
            </a:r>
            <a:r>
              <a:rPr lang="en-US" dirty="0" err="1" smtClean="0"/>
              <a:t>pstringCI</a:t>
            </a:r>
            <a:r>
              <a:rPr lang="en-US" dirty="0" smtClean="0"/>
              <a:t> “FEB” </a:t>
            </a:r>
          </a:p>
          <a:p>
            <a:r>
              <a:rPr lang="en-US" dirty="0" smtClean="0"/>
              <a:t>It fails for composite parsers</a:t>
            </a:r>
          </a:p>
          <a:p>
            <a:pPr marL="457200" lvl="1" indent="0">
              <a:buNone/>
            </a:pPr>
            <a:r>
              <a:rPr lang="en-US" dirty="0" err="1"/>
              <a:t>pstringCI</a:t>
            </a:r>
            <a:r>
              <a:rPr lang="en-US" dirty="0"/>
              <a:t> “JAN” &lt;|&gt; </a:t>
            </a:r>
            <a:r>
              <a:rPr lang="en-US" dirty="0" smtClean="0"/>
              <a:t>(spaces &gt;&gt;. </a:t>
            </a:r>
            <a:r>
              <a:rPr lang="en-US" dirty="0" err="1" smtClean="0"/>
              <a:t>pstringCI</a:t>
            </a:r>
            <a:r>
              <a:rPr lang="en-US" dirty="0" smtClean="0"/>
              <a:t> </a:t>
            </a:r>
            <a:r>
              <a:rPr lang="en-US" dirty="0"/>
              <a:t>“FEB</a:t>
            </a:r>
            <a:r>
              <a:rPr lang="en-US" dirty="0" smtClean="0"/>
              <a:t>”)</a:t>
            </a:r>
          </a:p>
          <a:p>
            <a:r>
              <a:rPr lang="en-US" dirty="0" smtClean="0"/>
              <a:t>Works best for well designed formats and languages</a:t>
            </a:r>
          </a:p>
          <a:p>
            <a:r>
              <a:rPr lang="en-US" dirty="0" smtClean="0"/>
              <a:t>This feature causes the most headaches for beginners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1353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Backtracking for composite parsers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attempt:</a:t>
            </a:r>
          </a:p>
          <a:p>
            <a:pPr marL="457200" lvl="1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pstringCI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“JAN” &lt;|&gt;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(attempt (spaces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&gt;&gt;.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pstringCI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“FEB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”))</a:t>
            </a:r>
          </a:p>
          <a:p>
            <a:r>
              <a:rPr lang="en-US" dirty="0"/>
              <a:t>a</a:t>
            </a:r>
            <a:r>
              <a:rPr lang="en-US" dirty="0" smtClean="0"/>
              <a:t>ttempt converts parser failures that had changed parser state to failures without change in the parser state</a:t>
            </a:r>
          </a:p>
          <a:p>
            <a:r>
              <a:rPr lang="en-US" dirty="0" smtClean="0"/>
              <a:t>Should have been called </a:t>
            </a:r>
            <a:r>
              <a:rPr lang="en-US" dirty="0" err="1" smtClean="0"/>
              <a:t>makeBacktracable</a:t>
            </a:r>
            <a:r>
              <a:rPr lang="en-US" dirty="0" smtClean="0"/>
              <a:t> </a:t>
            </a:r>
          </a:p>
          <a:p>
            <a:r>
              <a:rPr lang="en-US" dirty="0" smtClean="0"/>
              <a:t>Writing your own choice operator &lt;||&gt;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(&lt;||&gt;) p1 p2 =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p1 &lt;|&gt; (attempt p2</a:t>
            </a:r>
            <a:r>
              <a:rPr lang="en-US" dirty="0" smtClean="0"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2189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Backtracking for composite </a:t>
            </a:r>
            <a:r>
              <a:rPr lang="en-US" dirty="0" smtClean="0"/>
              <a:t>parsers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5234"/>
            <a:ext cx="10865427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fr-FR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2200" dirty="0">
                <a:solidFill>
                  <a:srgbClr val="4EC9B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fr-FR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&lt;'t&gt; </a:t>
            </a:r>
            <a:r>
              <a:rPr lang="fr-FR" sz="2200" dirty="0">
                <a:solidFill>
                  <a:srgbClr val="DCDCDC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fr-FR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2200" dirty="0" err="1">
                <a:solidFill>
                  <a:srgbClr val="4EC9B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Parser</a:t>
            </a:r>
            <a:r>
              <a:rPr lang="fr-FR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&lt;'t, </a:t>
            </a:r>
            <a:r>
              <a:rPr lang="fr-FR" sz="2200" dirty="0">
                <a:solidFill>
                  <a:srgbClr val="4EC9B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Unit</a:t>
            </a:r>
            <a:r>
              <a:rPr lang="fr-FR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err="1">
                <a:highlight>
                  <a:srgbClr val="FFFFFF"/>
                </a:highlight>
                <a:latin typeface="Consolas" panose="020B0609020204030204" pitchFamily="49" charset="0"/>
              </a:rPr>
              <a:t>pMonthAndDay:</a:t>
            </a:r>
            <a:r>
              <a:rPr lang="en-US" sz="2200" dirty="0" err="1">
                <a:solidFill>
                  <a:srgbClr val="4EC9B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&lt;_&gt; </a:t>
            </a:r>
            <a:r>
              <a:rPr lang="en-US" sz="2200" dirty="0">
                <a:solidFill>
                  <a:srgbClr val="DCDCDC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highlight>
                  <a:srgbClr val="FFFFFF"/>
                </a:highlight>
                <a:latin typeface="Consolas" panose="020B0609020204030204" pitchFamily="49" charset="0"/>
              </a:rPr>
              <a:t>md 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monthname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200" dirty="0" err="1">
                <a:highlight>
                  <a:srgbClr val="FFFFFF"/>
                </a:highlight>
                <a:latin typeface="Consolas" panose="020B0609020204030204" pitchFamily="49" charset="0"/>
              </a:rPr>
              <a:t>pstringCI</a:t>
            </a:r>
            <a:r>
              <a:rPr lang="en-US" sz="22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monthname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highlight>
                  <a:srgbClr val="FFFFFF"/>
                </a:highlight>
                <a:latin typeface="Consolas" panose="020B0609020204030204" pitchFamily="49" charset="0"/>
              </a:rPr>
              <a:t>.&gt;&gt;. (spaces &gt;&gt;. pint8)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highlight>
                  <a:srgbClr val="FFFFFF"/>
                </a:highlight>
                <a:latin typeface="Consolas" panose="020B0609020204030204" pitchFamily="49" charset="0"/>
              </a:rPr>
              <a:t>md </a:t>
            </a:r>
            <a:r>
              <a:rPr lang="en-US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"JAN"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dirty="0">
                <a:highlight>
                  <a:srgbClr val="FFFFFF"/>
                </a:highlight>
                <a:latin typeface="Consolas" panose="020B0609020204030204" pitchFamily="49" charset="0"/>
              </a:rPr>
              <a:t>&lt;||&gt; md </a:t>
            </a:r>
            <a:r>
              <a:rPr lang="en-US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"FEB"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dirty="0">
                <a:highlight>
                  <a:srgbClr val="FFFFFF"/>
                </a:highlight>
                <a:latin typeface="Consolas" panose="020B0609020204030204" pitchFamily="49" charset="0"/>
              </a:rPr>
              <a:t>&lt;||&gt; md </a:t>
            </a:r>
            <a:r>
              <a:rPr lang="en-US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"MAR"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dirty="0">
                <a:highlight>
                  <a:srgbClr val="FFFFFF"/>
                </a:highlight>
                <a:latin typeface="Consolas" panose="020B0609020204030204" pitchFamily="49" charset="0"/>
              </a:rPr>
              <a:t>&lt;||&gt;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highlight>
                  <a:srgbClr val="FFFFFF"/>
                </a:highlight>
                <a:latin typeface="Consolas" panose="020B0609020204030204" pitchFamily="49" charset="0"/>
              </a:rPr>
              <a:t>md </a:t>
            </a:r>
            <a:r>
              <a:rPr lang="en-US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"APR"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dirty="0">
                <a:highlight>
                  <a:srgbClr val="FFFFFF"/>
                </a:highlight>
                <a:latin typeface="Consolas" panose="020B0609020204030204" pitchFamily="49" charset="0"/>
              </a:rPr>
              <a:t>&lt;||&gt; md </a:t>
            </a:r>
            <a:r>
              <a:rPr lang="en-US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"MAY"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dirty="0">
                <a:highlight>
                  <a:srgbClr val="FFFFFF"/>
                </a:highlight>
                <a:latin typeface="Consolas" panose="020B0609020204030204" pitchFamily="49" charset="0"/>
              </a:rPr>
              <a:t>&lt;||&gt; md </a:t>
            </a:r>
            <a:r>
              <a:rPr lang="en-US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"JUN"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dirty="0">
                <a:highlight>
                  <a:srgbClr val="FFFFFF"/>
                </a:highlight>
                <a:latin typeface="Consolas" panose="020B0609020204030204" pitchFamily="49" charset="0"/>
              </a:rPr>
              <a:t>&lt;||&gt;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highlight>
                  <a:srgbClr val="FFFFFF"/>
                </a:highlight>
                <a:latin typeface="Consolas" panose="020B0609020204030204" pitchFamily="49" charset="0"/>
              </a:rPr>
              <a:t>md </a:t>
            </a:r>
            <a:r>
              <a:rPr lang="en-US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"JUL"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dirty="0">
                <a:highlight>
                  <a:srgbClr val="FFFFFF"/>
                </a:highlight>
                <a:latin typeface="Consolas" panose="020B0609020204030204" pitchFamily="49" charset="0"/>
              </a:rPr>
              <a:t>&lt;||&gt; md </a:t>
            </a:r>
            <a:r>
              <a:rPr lang="en-US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"AUG"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dirty="0">
                <a:highlight>
                  <a:srgbClr val="FFFFFF"/>
                </a:highlight>
                <a:latin typeface="Consolas" panose="020B0609020204030204" pitchFamily="49" charset="0"/>
              </a:rPr>
              <a:t>&lt;||&gt; md </a:t>
            </a:r>
            <a:r>
              <a:rPr lang="en-US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"SEP"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dirty="0">
                <a:highlight>
                  <a:srgbClr val="FFFFFF"/>
                </a:highlight>
                <a:latin typeface="Consolas" panose="020B0609020204030204" pitchFamily="49" charset="0"/>
              </a:rPr>
              <a:t>&lt;||&gt;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highlight>
                  <a:srgbClr val="FFFFFF"/>
                </a:highlight>
                <a:latin typeface="Consolas" panose="020B0609020204030204" pitchFamily="49" charset="0"/>
              </a:rPr>
              <a:t>md </a:t>
            </a:r>
            <a:r>
              <a:rPr lang="en-US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"OCT"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dirty="0">
                <a:highlight>
                  <a:srgbClr val="FFFFFF"/>
                </a:highlight>
                <a:latin typeface="Consolas" panose="020B0609020204030204" pitchFamily="49" charset="0"/>
              </a:rPr>
              <a:t>&lt;||&gt; md </a:t>
            </a:r>
            <a:r>
              <a:rPr lang="en-US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"NOV"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dirty="0">
                <a:highlight>
                  <a:srgbClr val="FFFFFF"/>
                </a:highlight>
                <a:latin typeface="Consolas" panose="020B0609020204030204" pitchFamily="49" charset="0"/>
              </a:rPr>
              <a:t>&lt;||&gt; md </a:t>
            </a:r>
            <a:r>
              <a:rPr lang="en-US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DEC“</a:t>
            </a:r>
          </a:p>
          <a:p>
            <a:pPr marL="0" indent="0">
              <a:buNone/>
            </a:pP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run </a:t>
            </a:r>
            <a:r>
              <a:rPr lang="en-US" sz="2200" dirty="0" err="1">
                <a:highlight>
                  <a:srgbClr val="FFFFFF"/>
                </a:highlight>
                <a:latin typeface="Consolas" panose="020B0609020204030204" pitchFamily="49" charset="0"/>
              </a:rPr>
              <a:t>pMonthAndDay</a:t>
            </a:r>
            <a:r>
              <a:rPr lang="en-US" sz="22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"Mar 21"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4200184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Interlude: value restriction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0406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the up the 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9797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Optimized and convenience combinatory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34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Parsing </a:t>
            </a:r>
            <a:r>
              <a:rPr lang="en-US" smtClean="0"/>
              <a:t>is usually a </a:t>
            </a:r>
            <a:r>
              <a:rPr lang="en-US" dirty="0" smtClean="0"/>
              <a:t>messy business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5340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parsing simple 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1692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Interlude: customizing error messages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9632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Interlude: tracing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2786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Interlude: 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4387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example: parsing tables of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553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defined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Parser is a program that consumes and input stream, usually of characters, and produces a valid object, usually and Abstract Syntax Tree, as the result, or if the case of invalid input an error that describes the position and the cause of the failure.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716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</a:t>
            </a:r>
            <a:r>
              <a:rPr lang="en-US" dirty="0" err="1" smtClean="0"/>
              <a:t>FParsec</a:t>
            </a:r>
            <a:r>
              <a:rPr lang="en-US" dirty="0" smtClean="0"/>
              <a:t> Parser?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0905"/>
            <a:ext cx="10515600" cy="1545536"/>
          </a:xfrm>
        </p:spPr>
        <p:txBody>
          <a:bodyPr/>
          <a:lstStyle/>
          <a:p>
            <a:r>
              <a:rPr lang="en-US" dirty="0" smtClean="0"/>
              <a:t>It is a function (of course) that consumes some input and user state, and its value is reply. The reply can be a value of some type or an error message.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838200" y="3751384"/>
            <a:ext cx="10515600" cy="1569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Parser&lt;'Result, '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UserState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3200" dirty="0">
                <a:solidFill>
                  <a:srgbClr val="DCDCDC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n-US" sz="3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3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</a:p>
          <a:p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3200" dirty="0" err="1" smtClean="0">
                <a:solidFill>
                  <a:srgbClr val="4EC9B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CharStream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&lt;'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UserState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3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4EC9B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Reply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&lt;'Result&gt;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26182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a parser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838200" y="2610998"/>
            <a:ext cx="10515600" cy="22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3332601" y="1870095"/>
            <a:ext cx="1333041" cy="4930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parser</a:t>
            </a:r>
            <a:endParaRPr lang="en-US" dirty="0"/>
          </a:p>
        </p:txBody>
      </p:sp>
      <p:sp>
        <p:nvSpPr>
          <p:cNvPr id="6" name="Isosceles Triangle 5"/>
          <p:cNvSpPr/>
          <p:nvPr/>
        </p:nvSpPr>
        <p:spPr>
          <a:xfrm>
            <a:off x="3888749" y="2651292"/>
            <a:ext cx="264405" cy="187287"/>
          </a:xfrm>
          <a:prstGeom prst="triangl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944260" y="2603329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2652534"/>
            <a:ext cx="836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stream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055858" y="1367678"/>
            <a:ext cx="2380267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Before invocation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3416504" y="2965854"/>
            <a:ext cx="1255923" cy="25468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</a:t>
            </a:r>
            <a:r>
              <a:rPr lang="en-US" dirty="0" smtClean="0"/>
              <a:t>ser state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838200" y="4362718"/>
            <a:ext cx="10515600" cy="22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126142" y="3654348"/>
            <a:ext cx="1333041" cy="4930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13" name="Isosceles Triangle 12"/>
          <p:cNvSpPr/>
          <p:nvPr/>
        </p:nvSpPr>
        <p:spPr>
          <a:xfrm>
            <a:off x="6660461" y="4403012"/>
            <a:ext cx="264405" cy="187287"/>
          </a:xfrm>
          <a:prstGeom prst="triangl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261873" y="4351739"/>
            <a:ext cx="1398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r>
              <a:rPr lang="en-US" dirty="0" smtClean="0"/>
              <a:t>ew position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38200" y="4344604"/>
            <a:ext cx="836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stream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254887" y="3106301"/>
            <a:ext cx="2181238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After invocation</a:t>
            </a:r>
            <a:endParaRPr lang="en-US" sz="2400" dirty="0"/>
          </a:p>
        </p:txBody>
      </p:sp>
      <p:sp>
        <p:nvSpPr>
          <p:cNvPr id="17" name="Rectangle 16"/>
          <p:cNvSpPr/>
          <p:nvPr/>
        </p:nvSpPr>
        <p:spPr>
          <a:xfrm>
            <a:off x="6033980" y="4721071"/>
            <a:ext cx="1578676" cy="32013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ew user state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4021157" y="4351739"/>
            <a:ext cx="2765233" cy="0"/>
          </a:xfrm>
          <a:prstGeom prst="line">
            <a:avLst/>
          </a:prstGeom>
          <a:ln w="635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838200" y="6063228"/>
            <a:ext cx="10515600" cy="22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Isosceles Triangle 26"/>
          <p:cNvSpPr/>
          <p:nvPr/>
        </p:nvSpPr>
        <p:spPr>
          <a:xfrm>
            <a:off x="3888749" y="6103522"/>
            <a:ext cx="264405" cy="187287"/>
          </a:xfrm>
          <a:prstGeom prst="triangl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2944260" y="6055559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38200" y="6133216"/>
            <a:ext cx="836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stream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3416504" y="6418084"/>
            <a:ext cx="1255923" cy="25468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</a:t>
            </a:r>
            <a:r>
              <a:rPr lang="en-US" dirty="0" smtClean="0"/>
              <a:t>ser state</a:t>
            </a:r>
            <a:endParaRPr lang="en-US" dirty="0"/>
          </a:p>
        </p:txBody>
      </p:sp>
      <p:sp>
        <p:nvSpPr>
          <p:cNvPr id="31" name="16-Point Star 30"/>
          <p:cNvSpPr/>
          <p:nvPr/>
        </p:nvSpPr>
        <p:spPr>
          <a:xfrm>
            <a:off x="3175196" y="4786054"/>
            <a:ext cx="1648487" cy="1134983"/>
          </a:xfrm>
          <a:prstGeom prst="star16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Error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0450989" y="3854731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Success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0450989" y="5465534"/>
            <a:ext cx="815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Failure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932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basic parsers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6104119"/>
              </p:ext>
            </p:extLst>
          </p:nvPr>
        </p:nvGraphicFramePr>
        <p:xfrm>
          <a:off x="838200" y="1690686"/>
          <a:ext cx="2742282" cy="437795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42282"/>
              </a:tblGrid>
              <a:tr h="446035">
                <a:tc>
                  <a:txBody>
                    <a:bodyPr/>
                    <a:lstStyle/>
                    <a:p>
                      <a:r>
                        <a:rPr lang="en-US" dirty="0" smtClean="0"/>
                        <a:t>Character sparser</a:t>
                      </a:r>
                      <a:endParaRPr lang="en-US" dirty="0"/>
                    </a:p>
                  </a:txBody>
                  <a:tcPr/>
                </a:tc>
              </a:tr>
              <a:tr h="190646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pchar</a:t>
                      </a:r>
                      <a:endParaRPr lang="en-US" dirty="0" smtClean="0"/>
                    </a:p>
                    <a:p>
                      <a:r>
                        <a:rPr lang="en-US" dirty="0" err="1" smtClean="0"/>
                        <a:t>anyOf</a:t>
                      </a:r>
                      <a:endParaRPr lang="en-US" dirty="0" smtClean="0"/>
                    </a:p>
                    <a:p>
                      <a:r>
                        <a:rPr lang="en-US" dirty="0" err="1" smtClean="0"/>
                        <a:t>noneOf</a:t>
                      </a:r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letter</a:t>
                      </a:r>
                    </a:p>
                    <a:p>
                      <a:r>
                        <a:rPr lang="en-US" dirty="0" smtClean="0"/>
                        <a:t>digit</a:t>
                      </a:r>
                    </a:p>
                    <a:p>
                      <a:r>
                        <a:rPr lang="en-US" dirty="0" smtClean="0"/>
                        <a:t>hex</a:t>
                      </a:r>
                    </a:p>
                    <a:p>
                      <a:r>
                        <a:rPr lang="en-US" dirty="0" smtClean="0"/>
                        <a:t>octal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newline</a:t>
                      </a:r>
                    </a:p>
                    <a:p>
                      <a:r>
                        <a:rPr lang="en-US" dirty="0" smtClean="0"/>
                        <a:t>tab</a:t>
                      </a:r>
                    </a:p>
                    <a:p>
                      <a:r>
                        <a:rPr lang="en-US" dirty="0" smtClean="0"/>
                        <a:t>space</a:t>
                      </a:r>
                    </a:p>
                    <a:p>
                      <a:r>
                        <a:rPr lang="en-US" dirty="0" err="1" smtClean="0"/>
                        <a:t>eof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591265"/>
              </p:ext>
            </p:extLst>
          </p:nvPr>
        </p:nvGraphicFramePr>
        <p:xfrm>
          <a:off x="4724859" y="1674564"/>
          <a:ext cx="2742282" cy="41450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42282"/>
              </a:tblGrid>
              <a:tr h="487460">
                <a:tc>
                  <a:txBody>
                    <a:bodyPr/>
                    <a:lstStyle/>
                    <a:p>
                      <a:r>
                        <a:rPr lang="en-US" dirty="0" smtClean="0"/>
                        <a:t>Number</a:t>
                      </a:r>
                      <a:r>
                        <a:rPr lang="en-US" baseline="0" dirty="0" smtClean="0"/>
                        <a:t> parsers</a:t>
                      </a:r>
                      <a:endParaRPr lang="en-US" dirty="0"/>
                    </a:p>
                  </a:txBody>
                  <a:tcPr/>
                </a:tc>
              </a:tr>
              <a:tr h="1906469">
                <a:tc>
                  <a:txBody>
                    <a:bodyPr/>
                    <a:lstStyle/>
                    <a:p>
                      <a:r>
                        <a:rPr lang="en-US" dirty="0" smtClean="0"/>
                        <a:t>pint64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pint32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pint16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pint8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r>
                        <a:rPr lang="en-US" dirty="0" smtClean="0"/>
                        <a:t>puint64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puint32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puint16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puint8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pfloat</a:t>
                      </a:r>
                      <a:endParaRPr lang="en-US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9230511"/>
              </p:ext>
            </p:extLst>
          </p:nvPr>
        </p:nvGraphicFramePr>
        <p:xfrm>
          <a:off x="8611518" y="1695791"/>
          <a:ext cx="2742282" cy="237780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42282"/>
              </a:tblGrid>
              <a:tr h="471338">
                <a:tc>
                  <a:txBody>
                    <a:bodyPr/>
                    <a:lstStyle/>
                    <a:p>
                      <a:r>
                        <a:rPr lang="en-US" dirty="0" smtClean="0"/>
                        <a:t>String</a:t>
                      </a:r>
                      <a:r>
                        <a:rPr lang="en-US" baseline="0" dirty="0" smtClean="0"/>
                        <a:t> parsers</a:t>
                      </a:r>
                      <a:endParaRPr lang="en-US" dirty="0"/>
                    </a:p>
                  </a:txBody>
                  <a:tcPr/>
                </a:tc>
              </a:tr>
              <a:tr h="190646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pstring</a:t>
                      </a:r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pintstringCI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3425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parsers: examples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299208"/>
              </p:ext>
            </p:extLst>
          </p:nvPr>
        </p:nvGraphicFramePr>
        <p:xfrm>
          <a:off x="838200" y="1768747"/>
          <a:ext cx="10515600" cy="1780191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3187390"/>
                <a:gridCol w="7328210"/>
              </a:tblGrid>
              <a:tr h="651068"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pstring</a:t>
                      </a:r>
                      <a:r>
                        <a:rPr lang="en-US" b="0" dirty="0" smtClean="0"/>
                        <a:t> “Jan”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Parses “Jan”</a:t>
                      </a:r>
                      <a:endParaRPr lang="en-US" b="0" dirty="0"/>
                    </a:p>
                  </a:txBody>
                  <a:tcPr/>
                </a:tc>
              </a:tr>
              <a:tr h="758283"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pstringCI</a:t>
                      </a:r>
                      <a:r>
                        <a:rPr lang="en-US" b="0" dirty="0" smtClean="0"/>
                        <a:t> “Jan”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Parsers “Jan”, “</a:t>
                      </a:r>
                      <a:r>
                        <a:rPr lang="en-US" b="0" dirty="0" err="1" smtClean="0"/>
                        <a:t>jan</a:t>
                      </a:r>
                      <a:r>
                        <a:rPr lang="en-US" b="0" dirty="0" smtClean="0"/>
                        <a:t>”, “Jan” and so on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pchar</a:t>
                      </a:r>
                      <a:r>
                        <a:rPr lang="en-US" b="0" dirty="0" smtClean="0"/>
                        <a:t> ‘c’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Parses</a:t>
                      </a:r>
                      <a:r>
                        <a:rPr lang="en-US" b="0" baseline="0" dirty="0" smtClean="0"/>
                        <a:t> “c”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38200" y="4395355"/>
            <a:ext cx="10515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&gt; run </a:t>
            </a:r>
            <a:r>
              <a:rPr lang="en-US" sz="2800" dirty="0"/>
              <a:t>(</a:t>
            </a:r>
            <a:r>
              <a:rPr lang="en-US" sz="2800" dirty="0" err="1"/>
              <a:t>pstring</a:t>
            </a:r>
            <a:r>
              <a:rPr lang="en-US" sz="2800" dirty="0"/>
              <a:t> "Jan") "</a:t>
            </a:r>
            <a:r>
              <a:rPr lang="en-US" sz="2800" dirty="0" smtClean="0"/>
              <a:t>Jan“</a:t>
            </a:r>
          </a:p>
          <a:p>
            <a:r>
              <a:rPr lang="en-US" sz="2800" dirty="0" err="1"/>
              <a:t>val</a:t>
            </a:r>
            <a:r>
              <a:rPr lang="en-US" sz="2800" dirty="0"/>
              <a:t> run : p:Parser&lt;'a,unit&gt; -&gt; s:string -&gt; 'a</a:t>
            </a:r>
          </a:p>
          <a:p>
            <a:r>
              <a:rPr lang="en-US" sz="2800" dirty="0" err="1"/>
              <a:t>val</a:t>
            </a:r>
            <a:r>
              <a:rPr lang="en-US" sz="2800" dirty="0"/>
              <a:t> it : string = "Jan"</a:t>
            </a:r>
          </a:p>
        </p:txBody>
      </p:sp>
    </p:spTree>
    <p:extLst>
      <p:ext uri="{BB962C8B-B14F-4D97-AF65-F5344CB8AC3E}">
        <p14:creationId xmlns:p14="http://schemas.microsoft.com/office/powerpoint/2010/main" val="3027140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Interlude: running parsers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runParserOnString</a:t>
            </a:r>
            <a:r>
              <a:rPr lang="en-US" dirty="0" smtClean="0"/>
              <a:t>, </a:t>
            </a:r>
            <a:r>
              <a:rPr lang="en-US" dirty="0" err="1" smtClean="0"/>
              <a:t>runParserOnSubstring</a:t>
            </a:r>
            <a:r>
              <a:rPr lang="en-US" dirty="0" smtClean="0"/>
              <a:t>, </a:t>
            </a:r>
            <a:r>
              <a:rPr lang="en-US" dirty="0" err="1" smtClean="0"/>
              <a:t>runParserOnStream</a:t>
            </a:r>
            <a:r>
              <a:rPr lang="en-US" dirty="0" smtClean="0"/>
              <a:t>, </a:t>
            </a:r>
            <a:r>
              <a:rPr lang="en-US" dirty="0" err="1" smtClean="0"/>
              <a:t>runParserOnFile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4EC9B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ParserResult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&lt;'Result,'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UserState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2000" dirty="0">
                <a:solidFill>
                  <a:srgbClr val="DCDCDC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| 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Success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'Result * '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UserState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en-US" sz="2000" dirty="0">
                <a:solidFill>
                  <a:srgbClr val="4EC9B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Position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| 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Failure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4EC9B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en-US" sz="2000" dirty="0" err="1">
                <a:solidFill>
                  <a:srgbClr val="4EC9B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ParserError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UserState</a:t>
            </a:r>
            <a:endParaRPr lang="en-US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run 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 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unit 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 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000" dirty="0" err="1">
                <a:highlight>
                  <a:srgbClr val="FFFFFF"/>
                </a:highlight>
                <a:latin typeface="Consolas" panose="020B0609020204030204" pitchFamily="49" charset="0"/>
              </a:rPr>
              <a:t>runParserOnString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 p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unit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match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| 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Success(result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_, _)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| 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Failure(</a:t>
            </a:r>
            <a:r>
              <a:rPr lang="en-US" sz="2000" dirty="0" err="1">
                <a:highlight>
                  <a:srgbClr val="FFFFFF"/>
                </a:highlight>
                <a:latin typeface="Consolas" panose="020B0609020204030204" pitchFamily="49" charset="0"/>
              </a:rPr>
              <a:t>errorMessage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_, _)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highlight>
                  <a:srgbClr val="FFFFFF"/>
                </a:highlight>
                <a:latin typeface="Consolas" panose="020B0609020204030204" pitchFamily="49" charset="0"/>
              </a:rPr>
              <a:t>failwith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errorMessage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14648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Composition: chaining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183155"/>
              </p:ext>
            </p:extLst>
          </p:nvPr>
        </p:nvGraphicFramePr>
        <p:xfrm>
          <a:off x="838200" y="1825623"/>
          <a:ext cx="6598186" cy="243165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299093"/>
                <a:gridCol w="3299093"/>
              </a:tblGrid>
              <a:tr h="486330">
                <a:tc>
                  <a:txBody>
                    <a:bodyPr/>
                    <a:lstStyle/>
                    <a:p>
                      <a:r>
                        <a:rPr lang="en-US" dirty="0" smtClean="0"/>
                        <a:t>Chaining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combinators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86330">
                <a:tc>
                  <a:txBody>
                    <a:bodyPr/>
                    <a:lstStyle/>
                    <a:p>
                      <a:r>
                        <a:rPr lang="en-US" dirty="0" smtClean="0"/>
                        <a:t>.&gt;&gt;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86330">
                <a:tc>
                  <a:txBody>
                    <a:bodyPr/>
                    <a:lstStyle/>
                    <a:p>
                      <a:r>
                        <a:rPr lang="en-US" dirty="0" smtClean="0"/>
                        <a:t>&gt;&gt;.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86330">
                <a:tc>
                  <a:txBody>
                    <a:bodyPr/>
                    <a:lstStyle/>
                    <a:p>
                      <a:r>
                        <a:rPr lang="en-US" dirty="0" smtClean="0"/>
                        <a:t>.&gt;&gt;.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86330">
                <a:tc>
                  <a:txBody>
                    <a:bodyPr/>
                    <a:lstStyle/>
                    <a:p>
                      <a:r>
                        <a:rPr lang="en-US" dirty="0" smtClean="0"/>
                        <a:t>&gt;&gt;=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970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12821</TotalTime>
  <Words>819</Words>
  <Application>Microsoft Office PowerPoint</Application>
  <PresentationFormat>Widescreen</PresentationFormat>
  <Paragraphs>164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Consolas</vt:lpstr>
      <vt:lpstr>Courier New</vt:lpstr>
      <vt:lpstr>Office Theme</vt:lpstr>
      <vt:lpstr>Practical FParsec</vt:lpstr>
      <vt:lpstr>Motivation</vt:lpstr>
      <vt:lpstr>Parsing defined</vt:lpstr>
      <vt:lpstr>What is a FParsec Parser?</vt:lpstr>
      <vt:lpstr>Running a parser</vt:lpstr>
      <vt:lpstr>Some basic parsers</vt:lpstr>
      <vt:lpstr>Basic parsers: examples</vt:lpstr>
      <vt:lpstr>Interlude: running parsers</vt:lpstr>
      <vt:lpstr>Composition: chaining</vt:lpstr>
      <vt:lpstr>Chaining: examples </vt:lpstr>
      <vt:lpstr>Interlude: Value restriction</vt:lpstr>
      <vt:lpstr>Choices: the (&lt;|&gt;) combinator</vt:lpstr>
      <vt:lpstr>Backtracking</vt:lpstr>
      <vt:lpstr>Interlude: backtracking pitfalls </vt:lpstr>
      <vt:lpstr>Backtracking for composite parsers</vt:lpstr>
      <vt:lpstr>Backtracking for composite parsers (cont’d)</vt:lpstr>
      <vt:lpstr>Interlude: value restriction</vt:lpstr>
      <vt:lpstr>Building the up the result</vt:lpstr>
      <vt:lpstr>Optimized and convenience combinatory functions</vt:lpstr>
      <vt:lpstr>Example: parsing simple expression</vt:lpstr>
      <vt:lpstr>Interlude: customizing error messages</vt:lpstr>
      <vt:lpstr>Interlude: tracing</vt:lpstr>
      <vt:lpstr>Interlude: debugging</vt:lpstr>
      <vt:lpstr>Second example: parsing tables of data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Practical FParsec</dc:title>
  <dc:creator>Attila Boros</dc:creator>
  <cp:lastModifiedBy>Attila Boros</cp:lastModifiedBy>
  <cp:revision>67</cp:revision>
  <dcterms:created xsi:type="dcterms:W3CDTF">2015-07-10T14:39:30Z</dcterms:created>
  <dcterms:modified xsi:type="dcterms:W3CDTF">2015-10-21T17:46:25Z</dcterms:modified>
</cp:coreProperties>
</file>