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294" r:id="rId10"/>
    <p:sldId id="295" r:id="rId11"/>
    <p:sldId id="296" r:id="rId12"/>
    <p:sldId id="265" r:id="rId13"/>
    <p:sldId id="266" r:id="rId14"/>
    <p:sldId id="267" r:id="rId15"/>
    <p:sldId id="268" r:id="rId16"/>
    <p:sldId id="272" r:id="rId17"/>
    <p:sldId id="269" r:id="rId18"/>
    <p:sldId id="258" r:id="rId19"/>
    <p:sldId id="270" r:id="rId20"/>
    <p:sldId id="264" r:id="rId21"/>
    <p:sldId id="273" r:id="rId22"/>
    <p:sldId id="274" r:id="rId23"/>
    <p:sldId id="283" r:id="rId24"/>
    <p:sldId id="284" r:id="rId25"/>
    <p:sldId id="271" r:id="rId26"/>
    <p:sldId id="305" r:id="rId27"/>
    <p:sldId id="304" r:id="rId28"/>
    <p:sldId id="306" r:id="rId29"/>
    <p:sldId id="307" r:id="rId30"/>
    <p:sldId id="308" r:id="rId31"/>
    <p:sldId id="309" r:id="rId32"/>
    <p:sldId id="310" r:id="rId33"/>
    <p:sldId id="311" r:id="rId34"/>
    <p:sldId id="287" r:id="rId35"/>
    <p:sldId id="286" r:id="rId36"/>
    <p:sldId id="288" r:id="rId37"/>
    <p:sldId id="289" r:id="rId38"/>
    <p:sldId id="290" r:id="rId39"/>
    <p:sldId id="291" r:id="rId40"/>
    <p:sldId id="292" r:id="rId41"/>
    <p:sldId id="282" r:id="rId42"/>
    <p:sldId id="276" r:id="rId43"/>
    <p:sldId id="293" r:id="rId44"/>
    <p:sldId id="31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553DE-D44A-40CE-992A-E98A6768F98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B3D8-D077-4865-9717-58561A57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iboros/PracticalFParse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relford.com/blog/post/FParsec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mulambda/archive/2010/05/01/value-restriction-in-f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anttec.com/fparse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github.com/atiboros/PracticalFParsec</a:t>
            </a:r>
            <a:endParaRPr lang="en-US" dirty="0" smtClean="0"/>
          </a:p>
          <a:p>
            <a:r>
              <a:rPr lang="en-US" dirty="0" smtClean="0"/>
              <a:t>Attila Boros</a:t>
            </a:r>
          </a:p>
          <a:p>
            <a:r>
              <a:rPr lang="en-US" dirty="0" smtClean="0"/>
              <a:t>Washington DC F# Meetup, October 29,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3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FParsec</a:t>
            </a:r>
            <a:r>
              <a:rPr lang="en-US" dirty="0" smtClean="0"/>
              <a:t>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Writing small and medium sized Domain Specific Languages (DSLs)</a:t>
            </a:r>
          </a:p>
          <a:p>
            <a:r>
              <a:rPr lang="en-US" dirty="0" smtClean="0"/>
              <a:t>Parsing data formats for data-mining/big data/import export</a:t>
            </a:r>
          </a:p>
          <a:p>
            <a:r>
              <a:rPr lang="en-US" dirty="0" smtClean="0"/>
              <a:t>Parsing user input, for example search queries</a:t>
            </a:r>
          </a:p>
          <a:p>
            <a:r>
              <a:rPr lang="en-US" dirty="0" smtClean="0"/>
              <a:t>Any general parsing tasks, although specialized tools might perform faster</a:t>
            </a:r>
          </a:p>
          <a:p>
            <a:pPr marL="0" indent="0">
              <a:buNone/>
            </a:pPr>
            <a:r>
              <a:rPr lang="en-US" dirty="0" smtClean="0"/>
              <a:t>Examples (</a:t>
            </a:r>
            <a:r>
              <a:rPr lang="en-US" dirty="0" err="1" smtClean="0"/>
              <a:t>Trelford</a:t>
            </a:r>
            <a:r>
              <a:rPr lang="en-US" dirty="0" smtClean="0"/>
              <a:t>):</a:t>
            </a:r>
          </a:p>
          <a:p>
            <a:r>
              <a:rPr lang="en-US" dirty="0" err="1" smtClean="0"/>
              <a:t>FunScript</a:t>
            </a:r>
            <a:endParaRPr lang="en-US" dirty="0"/>
          </a:p>
          <a:p>
            <a:r>
              <a:rPr lang="en-US" dirty="0" smtClean="0"/>
              <a:t>Parsing </a:t>
            </a:r>
            <a:r>
              <a:rPr lang="en-US" dirty="0" err="1" smtClean="0"/>
              <a:t>TypeScript</a:t>
            </a:r>
            <a:r>
              <a:rPr lang="en-US" dirty="0" smtClean="0"/>
              <a:t> definition files</a:t>
            </a:r>
          </a:p>
          <a:p>
            <a:r>
              <a:rPr lang="en-US" dirty="0" smtClean="0"/>
              <a:t>Parsing search queries for </a:t>
            </a:r>
            <a:r>
              <a:rPr lang="en-US" dirty="0" err="1" smtClean="0"/>
              <a:t>FogBugz</a:t>
            </a:r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trelford.com/blog/post/FParsec.aspx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5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FParsec</a:t>
            </a:r>
            <a:r>
              <a:rPr lang="en-US" dirty="0" smtClean="0"/>
              <a:t> is good for Right-Recursive grammars; Left-Recursive grammars have to be rewritten to Right-Recursive ones</a:t>
            </a:r>
          </a:p>
          <a:p>
            <a:r>
              <a:rPr lang="en-US" dirty="0" smtClean="0"/>
              <a:t>It has infinite look ahead, although it prefers one-token look ahead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0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is a program that consumes and input stream, usually of characters, and produces a valid object, usually and Abstract Syntax Tree, as the result, or if the case of invalid input an error that describes the position and the cause of the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FParsec</a:t>
            </a:r>
            <a:r>
              <a:rPr lang="en-US" dirty="0" smtClean="0"/>
              <a:t> Parser?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905"/>
            <a:ext cx="10515600" cy="1545536"/>
          </a:xfrm>
        </p:spPr>
        <p:txBody>
          <a:bodyPr/>
          <a:lstStyle/>
          <a:p>
            <a:r>
              <a:rPr lang="en-US" dirty="0" smtClean="0"/>
              <a:t>It is a function (of course) that consumes some input and user state, and its value is reply. The reply can be a value of some type or an error message.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" y="3076441"/>
            <a:ext cx="10515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Parser&lt;'Result, '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&lt;'Result&gt;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579935"/>
            <a:ext cx="10515600" cy="15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C# developers this equivalent to:</a:t>
            </a:r>
          </a:p>
          <a:p>
            <a:endParaRPr lang="en-US" dirty="0" smtClean="0">
              <a:solidFill>
                <a:srgbClr val="00008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FSharpFunc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CharStream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TUserState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8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parser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32601" y="1870095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5129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5858" y="1367678"/>
            <a:ext cx="238026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Before invocation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416504" y="296585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6142" y="3654348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660461" y="440301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61873" y="4351739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position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54887" y="3106301"/>
            <a:ext cx="21812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After invocation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21157" y="4351739"/>
            <a:ext cx="2765233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3888749" y="610352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16504" y="641808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sp>
        <p:nvSpPr>
          <p:cNvPr id="31" name="16-Point Star 30"/>
          <p:cNvSpPr/>
          <p:nvPr/>
        </p:nvSpPr>
        <p:spPr>
          <a:xfrm>
            <a:off x="3175196" y="4786054"/>
            <a:ext cx="1648487" cy="1134983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50989" y="385473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50989" y="5465534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3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parsers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4119"/>
              </p:ext>
            </p:extLst>
          </p:nvPr>
        </p:nvGraphicFramePr>
        <p:xfrm>
          <a:off x="838200" y="1690686"/>
          <a:ext cx="2742282" cy="43779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46035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sparser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pchar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anyOf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noneOf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letter</a:t>
                      </a:r>
                    </a:p>
                    <a:p>
                      <a:r>
                        <a:rPr lang="en-US" dirty="0" smtClean="0"/>
                        <a:t>digit</a:t>
                      </a:r>
                    </a:p>
                    <a:p>
                      <a:r>
                        <a:rPr lang="en-US" dirty="0" smtClean="0"/>
                        <a:t>hex</a:t>
                      </a:r>
                    </a:p>
                    <a:p>
                      <a:r>
                        <a:rPr lang="en-US" dirty="0" smtClean="0"/>
                        <a:t>octal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newline</a:t>
                      </a:r>
                    </a:p>
                    <a:p>
                      <a:r>
                        <a:rPr lang="en-US" dirty="0" smtClean="0"/>
                        <a:t>tab</a:t>
                      </a:r>
                    </a:p>
                    <a:p>
                      <a:r>
                        <a:rPr lang="en-US" dirty="0" smtClean="0"/>
                        <a:t>space</a:t>
                      </a:r>
                    </a:p>
                    <a:p>
                      <a:r>
                        <a:rPr lang="en-US" dirty="0" err="1" smtClean="0"/>
                        <a:t>eof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91265"/>
              </p:ext>
            </p:extLst>
          </p:nvPr>
        </p:nvGraphicFramePr>
        <p:xfrm>
          <a:off x="4724859" y="1674564"/>
          <a:ext cx="2742282" cy="4145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8746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smtClean="0"/>
                        <a:t>pint64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puint64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pfloat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30511"/>
              </p:ext>
            </p:extLst>
          </p:nvPr>
        </p:nvGraphicFramePr>
        <p:xfrm>
          <a:off x="8611518" y="1695791"/>
          <a:ext cx="2742282" cy="23778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71338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pstring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pintstringCI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2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parsers: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99208"/>
              </p:ext>
            </p:extLst>
          </p:nvPr>
        </p:nvGraphicFramePr>
        <p:xfrm>
          <a:off x="838200" y="1768747"/>
          <a:ext cx="10515600" cy="17801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87390"/>
                <a:gridCol w="7328210"/>
              </a:tblGrid>
              <a:tr h="651068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 “Jan”</a:t>
                      </a:r>
                      <a:endParaRPr lang="en-US" b="0" dirty="0"/>
                    </a:p>
                  </a:txBody>
                  <a:tcPr/>
                </a:tc>
              </a:tr>
              <a:tr h="758283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pstringCI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Parsers “Jan”, “</a:t>
                      </a:r>
                      <a:r>
                        <a:rPr lang="en-US" b="0" dirty="0" err="1" smtClean="0"/>
                        <a:t>jan</a:t>
                      </a:r>
                      <a:r>
                        <a:rPr lang="en-US" b="0" dirty="0" smtClean="0"/>
                        <a:t>”, “Jan” and so 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pchar</a:t>
                      </a:r>
                      <a:r>
                        <a:rPr lang="en-US" b="0" dirty="0" smtClean="0"/>
                        <a:t> ‘c’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</a:t>
                      </a:r>
                      <a:r>
                        <a:rPr lang="en-US" b="0" baseline="0" dirty="0" smtClean="0"/>
                        <a:t> “c”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395355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 run </a:t>
            </a:r>
            <a:r>
              <a:rPr lang="en-US" sz="2800" dirty="0"/>
              <a:t>(</a:t>
            </a:r>
            <a:r>
              <a:rPr lang="en-US" sz="2800" dirty="0" err="1"/>
              <a:t>pstring</a:t>
            </a:r>
            <a:r>
              <a:rPr lang="en-US" sz="2800" dirty="0"/>
              <a:t> "Jan") "</a:t>
            </a:r>
            <a:r>
              <a:rPr lang="en-US" sz="2800" dirty="0" smtClean="0"/>
              <a:t>Jan“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run : p:Parser&lt;'a,unit&gt; -&gt; s:string -&gt; 'a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it : string = "Jan"</a:t>
            </a:r>
          </a:p>
        </p:txBody>
      </p:sp>
    </p:spTree>
    <p:extLst>
      <p:ext uri="{BB962C8B-B14F-4D97-AF65-F5344CB8AC3E}">
        <p14:creationId xmlns:p14="http://schemas.microsoft.com/office/powerpoint/2010/main" val="302714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running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runParserOnString</a:t>
            </a:r>
            <a:r>
              <a:rPr lang="en-US" dirty="0" smtClean="0"/>
              <a:t>, </a:t>
            </a:r>
            <a:r>
              <a:rPr lang="en-US" dirty="0" err="1" smtClean="0"/>
              <a:t>runParserOnSubstring</a:t>
            </a:r>
            <a:r>
              <a:rPr lang="en-US" dirty="0" smtClean="0"/>
              <a:t>, </a:t>
            </a:r>
            <a:r>
              <a:rPr lang="en-US" dirty="0" err="1" smtClean="0"/>
              <a:t>runParserOnStream</a:t>
            </a:r>
            <a:r>
              <a:rPr lang="en-US" dirty="0" smtClean="0"/>
              <a:t>, </a:t>
            </a:r>
            <a:r>
              <a:rPr lang="en-US" dirty="0" err="1" smtClean="0"/>
              <a:t>runParserOnFile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&lt;'Result,'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'Result * 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run 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runParserOnString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Success(result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failwith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64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chaining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3155"/>
              </p:ext>
            </p:extLst>
          </p:nvPr>
        </p:nvGraphicFramePr>
        <p:xfrm>
          <a:off x="838200" y="1825623"/>
          <a:ext cx="6598186" cy="2431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9093"/>
                <a:gridCol w="3299093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Chaining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combinators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r>
              <a:rPr lang="en-US" smtClean="0"/>
              <a:t>: examples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pint8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&gt;&gt;. spaces) &gt;&gt;.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.&gt;&gt;.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1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2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48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Choices: the (&lt;|&gt;) 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0" y="1825625"/>
            <a:ext cx="11461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320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02301" y="1641866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“JAN”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73263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73533" y="1343204"/>
            <a:ext cx="2135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First alternative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89919" y="4713936"/>
            <a:ext cx="17638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Backtracking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3888749" y="6178896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24" name="16-Point Star 23"/>
          <p:cNvSpPr/>
          <p:nvPr/>
        </p:nvSpPr>
        <p:spPr>
          <a:xfrm>
            <a:off x="3423411" y="3088415"/>
            <a:ext cx="1242107" cy="965776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Non-Fatal Error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71859" y="3818048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2992" y="2294801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44116" y="5033158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“FEB”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992" y="5686227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872604" y="4483704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29559" y="4061860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00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backtracking pitfalls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Backtracking only works, if the parsers fails without consuming any input (also referred to in the documentation as “failing without changing parser state”)</a:t>
            </a:r>
          </a:p>
          <a:p>
            <a:r>
              <a:rPr lang="en-US" dirty="0" err="1" smtClean="0"/>
              <a:t>FParsec’s</a:t>
            </a:r>
            <a:r>
              <a:rPr lang="en-US" dirty="0" smtClean="0"/>
              <a:t> backtracking is “one token ahead”</a:t>
            </a:r>
          </a:p>
          <a:p>
            <a:r>
              <a:rPr lang="en-US" dirty="0" smtClean="0"/>
              <a:t>It works for atomic parsers</a:t>
            </a:r>
          </a:p>
          <a:p>
            <a:pPr marL="457200" lvl="1" indent="0">
              <a:buNone/>
            </a:pPr>
            <a:r>
              <a:rPr lang="en-US" dirty="0" err="1" smtClean="0"/>
              <a:t>pstringCI</a:t>
            </a:r>
            <a:r>
              <a:rPr lang="en-US" dirty="0" smtClean="0"/>
              <a:t> “JAN” &lt;|&gt; </a:t>
            </a:r>
            <a:r>
              <a:rPr lang="en-US" dirty="0" err="1" smtClean="0"/>
              <a:t>pstringCI</a:t>
            </a:r>
            <a:r>
              <a:rPr lang="en-US" dirty="0" smtClean="0"/>
              <a:t> “FEB” </a:t>
            </a:r>
          </a:p>
          <a:p>
            <a:r>
              <a:rPr lang="en-US" dirty="0" smtClean="0"/>
              <a:t>It fails for composite parsers</a:t>
            </a:r>
          </a:p>
          <a:p>
            <a:pPr marL="457200" lvl="1" indent="0">
              <a:buNone/>
            </a:pPr>
            <a:r>
              <a:rPr lang="en-US" dirty="0" err="1"/>
              <a:t>pstringCI</a:t>
            </a:r>
            <a:r>
              <a:rPr lang="en-US" dirty="0"/>
              <a:t> “JAN” &lt;|&gt; </a:t>
            </a:r>
            <a:r>
              <a:rPr lang="en-US" dirty="0" smtClean="0"/>
              <a:t>(spaces &gt;&gt;. </a:t>
            </a:r>
            <a:r>
              <a:rPr lang="en-US" dirty="0" err="1" smtClean="0"/>
              <a:t>pstringCI</a:t>
            </a:r>
            <a:r>
              <a:rPr lang="en-US" dirty="0" smtClean="0"/>
              <a:t> </a:t>
            </a:r>
            <a:r>
              <a:rPr lang="en-US" dirty="0"/>
              <a:t>“FEB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Works best for well designed formats and languages</a:t>
            </a:r>
          </a:p>
          <a:p>
            <a:r>
              <a:rPr lang="en-US" dirty="0" smtClean="0"/>
              <a:t>This feature causes the most headaches for beginners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3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for composite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attempt: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pstringCI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“JAN” &lt;|&gt;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(attempt (spaces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pstringCI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“FEB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”))</a:t>
            </a:r>
          </a:p>
          <a:p>
            <a:r>
              <a:rPr lang="en-US" dirty="0"/>
              <a:t>a</a:t>
            </a:r>
            <a:r>
              <a:rPr lang="en-US" dirty="0" smtClean="0"/>
              <a:t>ttempt converts parser failures that had changed parser state to failures without change in the parser state</a:t>
            </a:r>
          </a:p>
          <a:p>
            <a:r>
              <a:rPr lang="en-US" dirty="0" smtClean="0"/>
              <a:t>Should have been called </a:t>
            </a:r>
            <a:r>
              <a:rPr lang="en-US" dirty="0" err="1" smtClean="0"/>
              <a:t>makeBacktracable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Writing your own choice operator &lt;||&gt;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(&lt;||&gt;) p1 p2 =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(attempt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p1)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p2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18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for composite </a:t>
            </a:r>
            <a:r>
              <a:rPr lang="en-US" dirty="0" smtClean="0"/>
              <a:t>parsers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1086542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&lt;'t&gt; </a:t>
            </a:r>
            <a:r>
              <a:rPr lang="fr-FR" sz="22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&lt;'t, </a:t>
            </a:r>
            <a:r>
              <a:rPr lang="fr-FR" sz="2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pDayAndMonth</a:t>
            </a:r>
            <a:r>
              <a:rPr lang="en-US" sz="22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2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= pint8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.&gt;&gt;. (spaces &gt;&gt;.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pDayAndMonth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"21 march"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20018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Value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Unfortunately, sometimes, if type annotation is omitted in parser definitions results in compilation error</a:t>
            </a:r>
            <a:r>
              <a:rPr lang="en-US" dirty="0"/>
              <a:t>: error FS0030: Value restriction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happens, when F#’s type system could not or would not automatically generalize our definition</a:t>
            </a:r>
          </a:p>
          <a:p>
            <a:r>
              <a:rPr lang="en-US" dirty="0" smtClean="0"/>
              <a:t>When it happens in parser definition it is enough to add a type annotation like this: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&lt;'t&gt; </a:t>
            </a:r>
            <a:r>
              <a:rPr lang="fr-FR" sz="18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&lt;'t, </a:t>
            </a:r>
            <a:r>
              <a:rPr lang="fr-FR" sz="18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fr-F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pDayAndMonth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18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= …</a:t>
            </a:r>
            <a:endParaRPr lang="en-US" sz="2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For </a:t>
            </a:r>
            <a:r>
              <a:rPr lang="en-US" dirty="0"/>
              <a:t>more info: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blogs.msdn.com/b/mulambda/archive/2010/05/01/value-restriction-in-f.aspx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52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CSV 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79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the syntax</a:t>
            </a:r>
            <a:r>
              <a:rPr lang="en-US" dirty="0"/>
              <a:t>: BNF (Backus-Naur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csv_file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csv_record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csv_record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csv_string_list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newline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csv_string_list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raw_string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csv_string_list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:= 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opt_spaces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[&lt;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raw_field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opt_spaces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opt_spaces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::</a:t>
            </a:r>
            <a:r>
              <a:rPr lang="en-US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space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|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raw_field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simple_field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| 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quoted_field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simple_field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(any char except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newline,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tab,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 or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)+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quoted_field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escaped_field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escaped_field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sub_field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["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escaped_field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sub_field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(any char except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)+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//www.boyet.com/articles/csvparser.html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0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Parser – code,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1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subField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many1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noneOf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BE005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|&gt;&gt;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20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simpleField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many1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noneOf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BE005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\n\t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BE005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|&gt;&gt;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&lt;?&gt;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"Expected simple field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skipAnyOf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BE005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\t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optionalSpaces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(attempt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skipMany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016111"/>
              </p:ext>
            </p:extLst>
          </p:nvPr>
        </p:nvGraphicFramePr>
        <p:xfrm>
          <a:off x="838200" y="4582246"/>
          <a:ext cx="10913918" cy="20990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3213"/>
                <a:gridCol w="8150705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(|&gt;&gt;) p</a:t>
                      </a:r>
                      <a:r>
                        <a:rPr lang="en-US" baseline="0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 for </a:t>
                      </a:r>
                      <a:r>
                        <a:rPr lang="en-US" baseline="0" dirty="0" smtClean="0"/>
                        <a:t>parsers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many</a:t>
                      </a:r>
                      <a:r>
                        <a:rPr lang="en-US" baseline="0" dirty="0" smtClean="0"/>
                        <a:t>1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Invokes parsers </a:t>
                      </a:r>
                      <a:r>
                        <a:rPr lang="en-US" dirty="0" smtClean="0"/>
                        <a:t>repeatedly until it fails without consuming</a:t>
                      </a:r>
                      <a:r>
                        <a:rPr lang="en-US" baseline="0" dirty="0" smtClean="0"/>
                        <a:t> input; must succeed at least once (hence “1”)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(&lt;?&gt;)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</a:t>
                      </a:r>
                      <a:r>
                        <a:rPr lang="en-US" baseline="0" dirty="0" smtClean="0"/>
                        <a:t> custom error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06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parser – code part 2, right recursion forward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6962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escapedField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escapedFieldImpl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sz="20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createParserForwardedToRef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quotedField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between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'"')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'"')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escapedField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&lt;?&gt;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"Expected quoted field"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098547"/>
              </p:ext>
            </p:extLst>
          </p:nvPr>
        </p:nvGraphicFramePr>
        <p:xfrm>
          <a:off x="838200" y="3875666"/>
          <a:ext cx="10913918" cy="2223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29991"/>
                <a:gridCol w="6483927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createParserForwardedToRef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TResult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TUser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tuple, where the first item is a</a:t>
                      </a:r>
                      <a:r>
                        <a:rPr lang="en-US" baseline="0" dirty="0" smtClean="0"/>
                        <a:t> dummy parser that could be used immediately in parser </a:t>
                      </a:r>
                      <a:r>
                        <a:rPr lang="en-US" baseline="0" dirty="0" err="1" smtClean="0"/>
                        <a:t>combinators</a:t>
                      </a:r>
                      <a:r>
                        <a:rPr lang="en-US" baseline="0" dirty="0" smtClean="0"/>
                        <a:t>, and reference to the memory location of that dummy parser, to be used to set it to its final version later in the code.</a:t>
                      </a:r>
                    </a:p>
                    <a:p>
                      <a:r>
                        <a:rPr lang="en-US" baseline="0" dirty="0" smtClean="0"/>
                        <a:t>This is necessary for right-recursion, as the parsers are values in context of the </a:t>
                      </a:r>
                      <a:r>
                        <a:rPr lang="en-US" baseline="0" dirty="0" err="1" smtClean="0"/>
                        <a:t>combinators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7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need a quick CSV parser, 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dirty="0" smtClean="0"/>
              <a:t>You right one (sort of)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 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ParseCSV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IsNullOrWhiteSpace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csvText.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line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.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field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01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566"/>
          </a:xfrm>
        </p:spPr>
        <p:txBody>
          <a:bodyPr/>
          <a:lstStyle/>
          <a:p>
            <a:r>
              <a:rPr lang="en-US" dirty="0" smtClean="0"/>
              <a:t>CVS parser – code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692"/>
            <a:ext cx="10913918" cy="3671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rawField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simpleField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&lt;||&gt;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quotedField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rawString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optionalSpaces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&gt;&gt;. (opt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rawField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.&gt;&gt;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optionalSpaces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)) |&gt;&gt;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field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field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Some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None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cvsRecord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sepBy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rawString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skipChar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.&gt;&gt;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skipNewline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&lt;|&gt;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csvFile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manyTill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cvsRecord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807595"/>
              </p:ext>
            </p:extLst>
          </p:nvPr>
        </p:nvGraphicFramePr>
        <p:xfrm>
          <a:off x="838200" y="5111928"/>
          <a:ext cx="10913918" cy="14589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3213"/>
                <a:gridCol w="8150705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manyTill</a:t>
                      </a:r>
                      <a:r>
                        <a:rPr lang="en-US" dirty="0" smtClean="0"/>
                        <a:t> p </a:t>
                      </a:r>
                      <a:r>
                        <a:rPr lang="en-US" dirty="0" err="1" smtClean="0"/>
                        <a:t>endp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Parsers</a:t>
                      </a:r>
                      <a:r>
                        <a:rPr lang="en-US" baseline="0" dirty="0" smtClean="0"/>
                        <a:t> p until </a:t>
                      </a:r>
                      <a:r>
                        <a:rPr lang="en-US" baseline="0" dirty="0" err="1" smtClean="0"/>
                        <a:t>endp</a:t>
                      </a:r>
                      <a:r>
                        <a:rPr lang="en-US" baseline="0" dirty="0" smtClean="0"/>
                        <a:t> fails without consuming input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sepBy</a:t>
                      </a:r>
                      <a:r>
                        <a:rPr lang="en-US" dirty="0" smtClean="0"/>
                        <a:t> p </a:t>
                      </a:r>
                      <a:r>
                        <a:rPr lang="en-US" dirty="0" err="1" smtClean="0"/>
                        <a:t>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Parses p</a:t>
                      </a:r>
                      <a:r>
                        <a:rPr lang="en-US" baseline="0" dirty="0" smtClean="0"/>
                        <a:t> .&gt;&gt; </a:t>
                      </a:r>
                      <a:r>
                        <a:rPr lang="en-US" baseline="0" dirty="0" err="1" smtClean="0"/>
                        <a:t>sep</a:t>
                      </a:r>
                      <a:r>
                        <a:rPr lang="en-US" baseline="0" dirty="0" smtClean="0"/>
                        <a:t> until </a:t>
                      </a:r>
                      <a:r>
                        <a:rPr lang="en-US" baseline="0" dirty="0" err="1" smtClean="0"/>
                        <a:t>sep</a:t>
                      </a:r>
                      <a:r>
                        <a:rPr lang="en-US" baseline="0" dirty="0" smtClean="0"/>
                        <a:t> fails without changing the state of the parser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443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parser – code – part 4 – completing the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0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escapedFieldImpl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(pipe2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subField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    (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opt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BE005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\"\"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&gt;&gt;.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escapedField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Some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None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20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204656"/>
              </p:ext>
            </p:extLst>
          </p:nvPr>
        </p:nvGraphicFramePr>
        <p:xfrm>
          <a:off x="973282" y="4821237"/>
          <a:ext cx="10774680" cy="17664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27960"/>
                <a:gridCol w="804672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pipeN</a:t>
                      </a:r>
                      <a:r>
                        <a:rPr lang="en-US" dirty="0" smtClean="0"/>
                        <a:t> p1 … </a:t>
                      </a:r>
                      <a:r>
                        <a:rPr lang="en-US" dirty="0" err="1" smtClean="0"/>
                        <a:t>pN</a:t>
                      </a:r>
                      <a:r>
                        <a:rPr lang="en-US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Invokes parsers in chain</a:t>
                      </a:r>
                      <a:r>
                        <a:rPr lang="en-US" baseline="0" dirty="0" smtClean="0"/>
                        <a:t> and applies f to resulting N results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do :=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:= operator is used</a:t>
                      </a:r>
                      <a:r>
                        <a:rPr lang="en-US" baseline="0" dirty="0" smtClean="0"/>
                        <a:t> to set the value of reference cell (just a reference). The ‘do’ keyword is used to execute an imperative statement.</a:t>
                      </a:r>
                    </a:p>
                    <a:p>
                      <a:r>
                        <a:rPr lang="en-US" baseline="0" dirty="0" smtClean="0"/>
                        <a:t>All we achieved above is to replace the dummy parser with real one.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334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can try our pesky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208"/>
            <a:ext cx="10515600" cy="524740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[&lt;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.``</a:t>
            </a:r>
            <a:r>
              <a:rPr lang="en-US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complex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csv lines``()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@"A1,B1,""C1,+comma"",D1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,B2,""line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2"",D2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,,C3,""D3,+comma""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,,,D4 space"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 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csvFile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[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[</a:t>
            </a:r>
            <a:r>
              <a:rPr lang="it-IT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"A1"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it-IT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"B1"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it-IT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"C1,+comma"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it-IT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"D1"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"line 1</a:t>
            </a:r>
            <a:r>
              <a:rPr lang="en-US" dirty="0">
                <a:solidFill>
                  <a:srgbClr val="BE005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BE005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"D3,+comma"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"D4 space"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result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|&gt;  should equal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44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</a:t>
            </a:r>
            <a:r>
              <a:rPr lang="en-US" dirty="0"/>
              <a:t>: </a:t>
            </a:r>
            <a:r>
              <a:rPr lang="en-US" dirty="0" err="1" smtClean="0"/>
              <a:t>createParserForwardedToRef</a:t>
            </a:r>
            <a:r>
              <a:rPr lang="en-US" dirty="0" smtClean="0"/>
              <a:t>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216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createParserForwardedToRef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dummyParser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stream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failwith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parser created with 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createParserForwardedToRef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was not initialized"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r = ref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dummyParser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stream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highlight>
                  <a:srgbClr val="FFFFFF"/>
                </a:highlight>
                <a:latin typeface="Consolas" panose="020B0609020204030204" pitchFamily="49" charset="0"/>
              </a:rPr>
              <a:t>!r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stream), </a:t>
            </a:r>
            <a:r>
              <a:rPr lang="pt-BR" sz="2000" dirty="0"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t-BR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&lt;_,'u&gt; * </a:t>
            </a:r>
            <a:r>
              <a:rPr lang="pt-BR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&lt;_,'u&gt; </a:t>
            </a:r>
            <a:r>
              <a:rPr lang="pt-BR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endParaRPr lang="en-US" sz="20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991445"/>
              </p:ext>
            </p:extLst>
          </p:nvPr>
        </p:nvGraphicFramePr>
        <p:xfrm>
          <a:off x="838200" y="3761365"/>
          <a:ext cx="10774680" cy="28929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27960"/>
                <a:gridCol w="804672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a reference to a value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!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Accessing the value of reference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 operator;</a:t>
                      </a:r>
                      <a:r>
                        <a:rPr lang="en-US" baseline="0" dirty="0" smtClean="0"/>
                        <a:t> creates a tuple:</a:t>
                      </a:r>
                    </a:p>
                    <a:p>
                      <a:r>
                        <a:rPr lang="en-US" baseline="0" dirty="0" smtClean="0"/>
                        <a:t>let tuple = (a, b) or let tuple = a, b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(fun stream -&gt; !r stream)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 parser that invokes the parser stored in r; remember, parser is in fact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type Parser&lt;'a, 'u&gt; =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CharStream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&lt;'u&gt; -&gt; Reply&lt;'a&gt;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is a function that takes a char stream and produces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reply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24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simple expression 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define simple expression as a arithmetic expression that is build up form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umeric values, 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ariables, </a:t>
            </a:r>
          </a:p>
          <a:p>
            <a:pPr lvl="1"/>
            <a:r>
              <a:rPr lang="en-US" dirty="0" smtClean="0"/>
              <a:t>Binary operations of</a:t>
            </a:r>
          </a:p>
          <a:p>
            <a:pPr lvl="2"/>
            <a:r>
              <a:rPr lang="en-US" dirty="0" smtClean="0"/>
              <a:t>Addition</a:t>
            </a:r>
          </a:p>
          <a:p>
            <a:pPr lvl="2"/>
            <a:r>
              <a:rPr lang="en-US" dirty="0" smtClean="0"/>
              <a:t>Subtraction</a:t>
            </a:r>
          </a:p>
          <a:p>
            <a:pPr lvl="2"/>
            <a:r>
              <a:rPr lang="en-US" dirty="0" smtClean="0"/>
              <a:t>Multiplication</a:t>
            </a:r>
          </a:p>
          <a:p>
            <a:pPr lvl="2"/>
            <a:r>
              <a:rPr lang="en-US" dirty="0" smtClean="0"/>
              <a:t>Division</a:t>
            </a:r>
          </a:p>
          <a:p>
            <a:pPr lvl="2"/>
            <a:r>
              <a:rPr lang="en-US" dirty="0" smtClean="0"/>
              <a:t>Exponentiation</a:t>
            </a:r>
          </a:p>
        </p:txBody>
      </p:sp>
    </p:spTree>
    <p:extLst>
      <p:ext uri="{BB962C8B-B14F-4D97-AF65-F5344CB8AC3E}">
        <p14:creationId xmlns:p14="http://schemas.microsoft.com/office/powerpoint/2010/main" val="3487543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simple expressions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5, 1.56, -45</a:t>
            </a:r>
          </a:p>
          <a:p>
            <a:r>
              <a:rPr lang="en-US" dirty="0" smtClean="0"/>
              <a:t>X, y, x234</a:t>
            </a:r>
          </a:p>
          <a:p>
            <a:r>
              <a:rPr lang="en-US" dirty="0" smtClean="0"/>
              <a:t>x + y</a:t>
            </a:r>
          </a:p>
          <a:p>
            <a:r>
              <a:rPr lang="en-US" dirty="0" smtClean="0"/>
              <a:t>(x + y) / (x – z)</a:t>
            </a:r>
          </a:p>
          <a:p>
            <a:r>
              <a:rPr lang="en-US" dirty="0" smtClean="0"/>
              <a:t>4.56*(</a:t>
            </a:r>
            <a:r>
              <a:rPr lang="en-US" dirty="0" err="1" smtClean="0"/>
              <a:t>x^n</a:t>
            </a:r>
            <a:r>
              <a:rPr lang="en-US" dirty="0" smtClean="0"/>
              <a:t> + </a:t>
            </a:r>
            <a:r>
              <a:rPr lang="en-US" dirty="0" err="1" smtClean="0"/>
              <a:t>y^n</a:t>
            </a:r>
            <a:r>
              <a:rPr lang="en-US" dirty="0" smtClean="0"/>
              <a:t> + </a:t>
            </a:r>
            <a:r>
              <a:rPr lang="en-US" dirty="0" err="1" smtClean="0"/>
              <a:t>z^n</a:t>
            </a:r>
            <a:r>
              <a:rPr lang="en-US" dirty="0" smtClean="0"/>
              <a:t>)^2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89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space doesn’t matter</a:t>
            </a:r>
          </a:p>
          <a:p>
            <a:pPr lvl="1"/>
            <a:r>
              <a:rPr lang="en-US" dirty="0" smtClean="0"/>
              <a:t>(x + y)</a:t>
            </a:r>
          </a:p>
          <a:p>
            <a:pPr lvl="1"/>
            <a:r>
              <a:rPr lang="en-US" dirty="0" smtClean="0"/>
              <a:t>(     x         + y     )</a:t>
            </a:r>
          </a:p>
          <a:p>
            <a:pPr lvl="1"/>
            <a:r>
              <a:rPr lang="en-US" dirty="0" smtClean="0"/>
              <a:t>(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x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+ y )</a:t>
            </a:r>
          </a:p>
          <a:p>
            <a:pPr lvl="1"/>
            <a:r>
              <a:rPr lang="en-US" dirty="0" smtClean="0"/>
              <a:t>Are all equal to each other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Parenthesis matters for nesting, but</a:t>
            </a:r>
          </a:p>
          <a:p>
            <a:pPr lvl="1"/>
            <a:r>
              <a:rPr lang="en-US" dirty="0" smtClean="0"/>
              <a:t>x, (x), ((x)),… are all the same</a:t>
            </a:r>
          </a:p>
        </p:txBody>
      </p:sp>
    </p:spTree>
    <p:extLst>
      <p:ext uri="{BB962C8B-B14F-4D97-AF65-F5344CB8AC3E}">
        <p14:creationId xmlns:p14="http://schemas.microsoft.com/office/powerpoint/2010/main" val="295255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30" y="343860"/>
            <a:ext cx="10515600" cy="1229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Formalizing the syntax </a:t>
            </a:r>
            <a:r>
              <a:rPr lang="en-US" dirty="0"/>
              <a:t>BNF (Backus-Naur Form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765005"/>
            <a:ext cx="11793682" cy="473148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&lt;letter&gt; { &lt;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digit&gt; | &lt;letter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}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space | newline | linefeed | tab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&lt;op&gt; ::= + | - | * | \ | ^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 = (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&lt;expr&gt;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left_term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&lt;number&gt; | &lt;variable&gt; |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binary_op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left_term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&lt;op&gt; [&lt;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&lt;expr&gt;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&lt;expr&gt; ::=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binary_op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&lt;number&gt;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73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Expression </a:t>
            </a:r>
            <a:r>
              <a:rPr lang="en-US" dirty="0" smtClean="0"/>
              <a:t>Abstract Syntax Tree (AST)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Add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Sub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Mul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Pow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 *  (y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"x", Add(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"y",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1.0))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1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careful, so you test it, and,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591"/>
            <a:ext cx="10515600" cy="49564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@"1, 2 ,   3  </a:t>
            </a:r>
          </a:p>
          <a:p>
            <a:pPr marL="0" indent="0">
              <a:buNone/>
            </a:pP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   ,B, C, D, E"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expected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NaiveCsvParser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ParseCSV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(expected[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result[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16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implementation – </a:t>
            </a:r>
            <a:r>
              <a:rPr lang="en-US" dirty="0" err="1" smtClean="0"/>
              <a:t>Num</a:t>
            </a:r>
            <a:r>
              <a:rPr lang="en-US" dirty="0" smtClean="0"/>
              <a:t> and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165"/>
            <a:ext cx="10515600" cy="327631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4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pfloat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|&gt;&gt;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(pipe2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letter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(many (letter &lt;|&gt; digit))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rest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l::rest |&gt; 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		  	 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24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|&gt;&gt;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425294"/>
              </p:ext>
            </p:extLst>
          </p:nvPr>
        </p:nvGraphicFramePr>
        <p:xfrm>
          <a:off x="952500" y="5101936"/>
          <a:ext cx="10774680" cy="14589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27960"/>
                <a:gridCol w="8046720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(|&gt;&gt;) p</a:t>
                      </a:r>
                      <a:r>
                        <a:rPr lang="en-US" baseline="0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 for parser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pipeN</a:t>
                      </a:r>
                      <a:r>
                        <a:rPr lang="en-US" dirty="0" smtClean="0"/>
                        <a:t> p1 … </a:t>
                      </a:r>
                      <a:r>
                        <a:rPr lang="en-US" dirty="0" err="1" smtClean="0"/>
                        <a:t>pN</a:t>
                      </a:r>
                      <a:r>
                        <a:rPr lang="en-US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Invokes parsers in chain</a:t>
                      </a:r>
                      <a:r>
                        <a:rPr lang="en-US" baseline="0" dirty="0" smtClean="0"/>
                        <a:t> and applies f to resulting N results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6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Bracketed expression and recursion by forward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928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pExpressionImpl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createParserForwardedToRef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bra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6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'('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.&gt;&gt; spaces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ket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6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= spaces .&gt;&gt;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')'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pExpressionInBrackets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= between bra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ket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</a:t>
            </a:r>
            <a:endParaRPr lang="en-US" sz="2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4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pBinaryOp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operation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'^'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|&gt;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|&gt;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pipe3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&lt;|&gt;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&lt;|&gt;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pExpressionInBrackets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(spaces &gt;&gt;. operation .&gt;&gt; spaces)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exp1 op exp2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Mul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'^'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69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Completing the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pExpressionImpl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:=  </a:t>
            </a: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pBinaryOp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pExpressionInBrackets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&lt;||&gt;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75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3" y="26822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9335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you, encounter a pesky example, and, it </a:t>
            </a:r>
            <a:r>
              <a:rPr lang="en-US" dirty="0" smtClean="0"/>
              <a:t>fails!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@"A1,B1,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C1,+comma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,D1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,B2,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1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2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,D2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,,C3,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D3,+comma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,,,D4 space"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expected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"C1,+comma"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"line 1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"D3,+comma"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"D4 space"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4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hours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Keeping track of all the possibilities of quotes, commas, newlines, closing commas makes your head hurt</a:t>
            </a:r>
          </a:p>
          <a:p>
            <a:r>
              <a:rPr lang="en-US" dirty="0" smtClean="0"/>
              <a:t>You have many lines of complex code</a:t>
            </a:r>
          </a:p>
          <a:p>
            <a:r>
              <a:rPr lang="en-US" dirty="0" smtClean="0"/>
              <a:t>You are not sure that it works, despite having written many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0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need a better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them is using </a:t>
            </a:r>
            <a:r>
              <a:rPr lang="en-US" dirty="0" err="1" smtClean="0"/>
              <a:t>FParsec</a:t>
            </a:r>
            <a:endParaRPr lang="en-US" dirty="0" smtClean="0"/>
          </a:p>
          <a:p>
            <a:r>
              <a:rPr lang="en-US" dirty="0" smtClean="0"/>
              <a:t>An equivalent CSV parser is about 32 lines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7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Parser </a:t>
            </a:r>
            <a:r>
              <a:rPr lang="en-US" dirty="0" err="1"/>
              <a:t>C</a:t>
            </a:r>
            <a:r>
              <a:rPr lang="en-US" dirty="0" err="1" smtClean="0"/>
              <a:t>ombinator</a:t>
            </a:r>
            <a:r>
              <a:rPr lang="en-US" dirty="0" smtClean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9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it</a:t>
            </a:r>
          </a:p>
          <a:p>
            <a:r>
              <a:rPr lang="en-US" dirty="0" smtClean="0"/>
              <a:t>Is a parser </a:t>
            </a:r>
            <a:r>
              <a:rPr lang="en-US" dirty="0" err="1" smtClean="0"/>
              <a:t>combinator</a:t>
            </a:r>
            <a:r>
              <a:rPr lang="en-US" dirty="0" smtClean="0"/>
              <a:t> library written in F# (some of it in C</a:t>
            </a:r>
            <a:r>
              <a:rPr lang="en-US" dirty="0" smtClean="0"/>
              <a:t>#) </a:t>
            </a:r>
          </a:p>
          <a:p>
            <a:r>
              <a:rPr lang="en-US" dirty="0">
                <a:hlinkClick r:id="rId2"/>
              </a:rPr>
              <a:t>http://www.quanttec.com/fparsec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History</a:t>
            </a:r>
          </a:p>
          <a:p>
            <a:r>
              <a:rPr lang="en-US" dirty="0" smtClean="0"/>
              <a:t>Based on Parsec, developed </a:t>
            </a:r>
            <a:r>
              <a:rPr lang="en-US" dirty="0"/>
              <a:t>in Haskell by </a:t>
            </a:r>
            <a:r>
              <a:rPr lang="en-US" dirty="0" err="1"/>
              <a:t>Daan</a:t>
            </a:r>
            <a:r>
              <a:rPr lang="en-US" dirty="0"/>
              <a:t> </a:t>
            </a:r>
            <a:r>
              <a:rPr lang="en-US" dirty="0" err="1" smtClean="0"/>
              <a:t>Leijen</a:t>
            </a:r>
            <a:r>
              <a:rPr lang="en-US" dirty="0" smtClean="0"/>
              <a:t> (2001)</a:t>
            </a:r>
          </a:p>
          <a:p>
            <a:r>
              <a:rPr lang="en-US" dirty="0" smtClean="0"/>
              <a:t>Re-implemented F</a:t>
            </a:r>
            <a:r>
              <a:rPr lang="en-US" dirty="0" smtClean="0"/>
              <a:t># by </a:t>
            </a:r>
            <a:r>
              <a:rPr lang="en-US" dirty="0"/>
              <a:t>Stephan </a:t>
            </a:r>
            <a:r>
              <a:rPr lang="en-US" dirty="0" err="1"/>
              <a:t>Tolksdorf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/>
              <a:t>2012)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1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17762</TotalTime>
  <Words>2447</Words>
  <Application>Microsoft Office PowerPoint</Application>
  <PresentationFormat>Widescreen</PresentationFormat>
  <Paragraphs>420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Courier New</vt:lpstr>
      <vt:lpstr>Office Theme</vt:lpstr>
      <vt:lpstr>Practical FParsec</vt:lpstr>
      <vt:lpstr>Motivating Example </vt:lpstr>
      <vt:lpstr>You need a quick CSV parser, so</vt:lpstr>
      <vt:lpstr>You are careful, so you test it, and, it works!</vt:lpstr>
      <vt:lpstr>But you, encounter a pesky example, and, it fails!</vt:lpstr>
      <vt:lpstr>Many hours later</vt:lpstr>
      <vt:lpstr>You need a better approach</vt:lpstr>
      <vt:lpstr>FParsec</vt:lpstr>
      <vt:lpstr>FParsec</vt:lpstr>
      <vt:lpstr>What is FParsec good for?</vt:lpstr>
      <vt:lpstr>Some Computer Science</vt:lpstr>
      <vt:lpstr>Parsing defined</vt:lpstr>
      <vt:lpstr>What is a FParsec Parser?</vt:lpstr>
      <vt:lpstr>Running a parser</vt:lpstr>
      <vt:lpstr>Some basic parsers</vt:lpstr>
      <vt:lpstr>Basic parsers: examples</vt:lpstr>
      <vt:lpstr>Interlude: running parsers</vt:lpstr>
      <vt:lpstr>Composition: chaining</vt:lpstr>
      <vt:lpstr>Chaining: examples </vt:lpstr>
      <vt:lpstr>Choices: the (&lt;|&gt;) combinator</vt:lpstr>
      <vt:lpstr>Backtracking</vt:lpstr>
      <vt:lpstr>Interlude: backtracking pitfalls </vt:lpstr>
      <vt:lpstr>Backtracking for composite parsers</vt:lpstr>
      <vt:lpstr>Backtracking for composite parsers (cont’d)</vt:lpstr>
      <vt:lpstr>Interlude: Value restriction</vt:lpstr>
      <vt:lpstr>Example: CSV parser</vt:lpstr>
      <vt:lpstr>Formalizing the syntax: BNF (Backus-Naur Form)</vt:lpstr>
      <vt:lpstr>CSV Parser – code, part 1</vt:lpstr>
      <vt:lpstr>CVS parser – code part 2, right recursion forward declaration</vt:lpstr>
      <vt:lpstr>CVS parser – code part 3</vt:lpstr>
      <vt:lpstr>CVS parser – code – part 4 – completing the recursion</vt:lpstr>
      <vt:lpstr>Now we can try our pesky data</vt:lpstr>
      <vt:lpstr>Interlude: createParserForwardedToRef revisited</vt:lpstr>
      <vt:lpstr>Example: simple expression parser</vt:lpstr>
      <vt:lpstr>Simple expression syntax</vt:lpstr>
      <vt:lpstr>Examples of simple expressions </vt:lpstr>
      <vt:lpstr>More syntax</vt:lpstr>
      <vt:lpstr>Formalizing the syntax BNF (Backus-Naur Form)</vt:lpstr>
      <vt:lpstr>Simple Expression Abstract Syntax Tree (AST)</vt:lpstr>
      <vt:lpstr>Parser implementation – Num and Var</vt:lpstr>
      <vt:lpstr>Bracketed expression and recursion by forward declaration</vt:lpstr>
      <vt:lpstr>Binary expression</vt:lpstr>
      <vt:lpstr>Completing the circle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FParsec</dc:title>
  <dc:creator>Attila Boros</dc:creator>
  <cp:lastModifiedBy>Attila Boros</cp:lastModifiedBy>
  <cp:revision>120</cp:revision>
  <dcterms:created xsi:type="dcterms:W3CDTF">2015-07-10T14:39:30Z</dcterms:created>
  <dcterms:modified xsi:type="dcterms:W3CDTF">2015-10-29T17:37:48Z</dcterms:modified>
</cp:coreProperties>
</file>