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11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70" r:id="rId5"/>
    <p:sldId id="256" r:id="rId6"/>
    <p:sldId id="309" r:id="rId7"/>
    <p:sldId id="314" r:id="rId8"/>
    <p:sldId id="257" r:id="rId9"/>
    <p:sldId id="262" r:id="rId10"/>
    <p:sldId id="278" r:id="rId11"/>
    <p:sldId id="295" r:id="rId12"/>
    <p:sldId id="275" r:id="rId13"/>
    <p:sldId id="315" r:id="rId14"/>
    <p:sldId id="281" r:id="rId15"/>
    <p:sldId id="307" r:id="rId16"/>
    <p:sldId id="316" r:id="rId17"/>
    <p:sldId id="298" r:id="rId18"/>
    <p:sldId id="299" r:id="rId19"/>
    <p:sldId id="296" r:id="rId20"/>
    <p:sldId id="294" r:id="rId21"/>
    <p:sldId id="312" r:id="rId22"/>
    <p:sldId id="311" r:id="rId23"/>
    <p:sldId id="303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6"/>
            <p14:sldId id="309"/>
            <p14:sldId id="314"/>
            <p14:sldId id="257"/>
            <p14:sldId id="262"/>
            <p14:sldId id="278"/>
            <p14:sldId id="295"/>
          </p14:sldIdLst>
        </p14:section>
        <p14:section name="Solution" id="{6F810BF0-EDC2-41F7-95E5-BBAB83EAF059}">
          <p14:sldIdLst>
            <p14:sldId id="275"/>
          </p14:sldIdLst>
        </p14:section>
        <p14:section name="Market" id="{C48C19BF-9578-4868-9537-E16713293419}">
          <p14:sldIdLst>
            <p14:sldId id="315"/>
            <p14:sldId id="281"/>
          </p14:sldIdLst>
        </p14:section>
        <p14:section name="Team" id="{6B5E1466-F08A-478B-99C7-9FF5F0CE64D6}">
          <p14:sldIdLst>
            <p14:sldId id="307"/>
            <p14:sldId id="316"/>
          </p14:sldIdLst>
        </p14:section>
        <p14:section name="Plan" id="{6D3F5E76-E530-496F-B9CA-420499884FC3}">
          <p14:sldIdLst/>
        </p14:section>
        <p14:section name="Icons" id="{D384BBCD-9DDB-42FE-9637-D10B70F87CE1}">
          <p14:sldIdLst/>
        </p14:section>
        <p14:section name="Colors" id="{9CCC1D76-F96D-4946-9BAC-43758E17D942}">
          <p14:sldIdLst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/>
        </p14:section>
        <p14:section name="Data" id="{A6AA84DB-BB6C-4422-AD76-071ED167E87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C9C"/>
    <a:srgbClr val="43C7AD"/>
    <a:srgbClr val="9B9B9B"/>
    <a:srgbClr val="BEBEBE"/>
    <a:srgbClr val="F7F7F7"/>
    <a:srgbClr val="B5B5B5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80" autoAdjust="0"/>
  </p:normalViewPr>
  <p:slideViewPr>
    <p:cSldViewPr snapToGrid="0">
      <p:cViewPr varScale="1">
        <p:scale>
          <a:sx n="68" d="100"/>
          <a:sy n="68" d="100"/>
        </p:scale>
        <p:origin x="606" y="72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  <a:t>14/10/2017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MENTI METRICS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dirty="0">
                <a:cs typeface="Segoe UI" panose="020B0502040204020203" pitchFamily="34" charset="0"/>
              </a:rPr>
              <a:t>Data Driven Mental </a:t>
            </a:r>
            <a:r>
              <a:rPr lang="fr-FR" sz="3600" dirty="0" err="1">
                <a:cs typeface="Segoe UI" panose="020B0502040204020203" pitchFamily="34" charset="0"/>
              </a:rPr>
              <a:t>Health</a:t>
            </a:r>
            <a:r>
              <a:rPr lang="fr-FR" sz="3600" dirty="0">
                <a:cs typeface="Segoe UI" panose="020B0502040204020203" pitchFamily="34" charset="0"/>
              </a:rPr>
              <a:t> solutions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E4FED1-11BB-4336-9348-AE4B96F6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0" y="872918"/>
            <a:ext cx="2560320" cy="256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043" y="2627724"/>
            <a:ext cx="10751990" cy="184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Scaling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to a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can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be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used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for an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individual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utilising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the sets to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make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buildings smart, by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having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smart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rooms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which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would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use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voice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recognition and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artificial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intelligence to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counsel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individuals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reduce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their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stress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levels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rgbClr val="43C7AD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Expansion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108441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Team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Members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Placeholder 4" descr="A person sitting in front of a window&#10;&#10;Description generated with very high confidence">
            <a:extLst>
              <a:ext uri="{FF2B5EF4-FFF2-40B4-BE49-F238E27FC236}">
                <a16:creationId xmlns:a16="http://schemas.microsoft.com/office/drawing/2014/main" id="{501A5993-EFAD-45A3-841E-F9628F4E50B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>
            <a:fillRect/>
          </a:stretch>
        </p:blipFill>
        <p:spPr>
          <a:xfrm>
            <a:off x="1254899" y="1738441"/>
            <a:ext cx="1905775" cy="1905775"/>
          </a:xfrm>
        </p:spPr>
      </p:pic>
      <p:pic>
        <p:nvPicPr>
          <p:cNvPr id="10" name="Picture Placeholder 9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50310CF1-DDFC-4BFC-B6B6-82FB29A322C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50" r="50"/>
          <a:stretch>
            <a:fillRect/>
          </a:stretch>
        </p:blipFill>
        <p:spPr>
          <a:xfrm>
            <a:off x="5293525" y="1738440"/>
            <a:ext cx="1905775" cy="1905775"/>
          </a:xfrm>
        </p:spPr>
      </p:pic>
      <p:pic>
        <p:nvPicPr>
          <p:cNvPr id="12" name="Picture Placeholder 11" descr="A person standing posing for the camera&#10;&#10;Description generated with very high confidence">
            <a:extLst>
              <a:ext uri="{FF2B5EF4-FFF2-40B4-BE49-F238E27FC236}">
                <a16:creationId xmlns:a16="http://schemas.microsoft.com/office/drawing/2014/main" id="{C9403345-2980-4A21-9792-60952978CE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/>
          <a:stretch>
            <a:fillRect/>
          </a:stretch>
        </p:blipFill>
        <p:spPr>
          <a:xfrm>
            <a:off x="9058686" y="1738439"/>
            <a:ext cx="1905775" cy="1905775"/>
          </a:xfrm>
        </p:spPr>
      </p:pic>
      <p:sp>
        <p:nvSpPr>
          <p:cNvPr id="3" name="Rectangle 2"/>
          <p:cNvSpPr/>
          <p:nvPr/>
        </p:nvSpPr>
        <p:spPr>
          <a:xfrm>
            <a:off x="839786" y="3644215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Ankit</a:t>
            </a: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Tibrewal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26630" y="3644215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Abhimanyue Singh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43573" y="3376929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Subhayan</a:t>
            </a: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Roy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E28B1B-B5A1-4891-A2B1-B457B6153BD3}"/>
              </a:ext>
            </a:extLst>
          </p:cNvPr>
          <p:cNvSpPr/>
          <p:nvPr/>
        </p:nvSpPr>
        <p:spPr>
          <a:xfrm>
            <a:off x="2745561" y="6128160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6FAC94-732C-4DAE-82E1-C0BD96C607B8}"/>
              </a:ext>
            </a:extLst>
          </p:cNvPr>
          <p:cNvSpPr/>
          <p:nvPr/>
        </p:nvSpPr>
        <p:spPr>
          <a:xfrm>
            <a:off x="7040789" y="606331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Mohammad Ahmad</a:t>
            </a:r>
          </a:p>
        </p:txBody>
      </p:sp>
      <p:pic>
        <p:nvPicPr>
          <p:cNvPr id="27" name="Picture 26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CBCC09C6-1DC5-4D1D-B776-80860CC2F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416" y="4257444"/>
            <a:ext cx="1987328" cy="19873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BA5DF23-42D4-4510-A341-E8C4AEECBBA9}"/>
              </a:ext>
            </a:extLst>
          </p:cNvPr>
          <p:cNvSpPr/>
          <p:nvPr/>
        </p:nvSpPr>
        <p:spPr>
          <a:xfrm>
            <a:off x="2833080" y="6070352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Omer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Raza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 descr="A person riding a elephant in the water&#10;&#10;Description generated with high confidence">
            <a:extLst>
              <a:ext uri="{FF2B5EF4-FFF2-40B4-BE49-F238E27FC236}">
                <a16:creationId xmlns:a16="http://schemas.microsoft.com/office/drawing/2014/main" id="{5C72BB56-AAFC-42B1-B702-5075C68C8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7468" y="4186614"/>
            <a:ext cx="2062642" cy="209321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1536176"/>
            <a:ext cx="10464800" cy="3785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« 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Every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40 seconds, one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person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commits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suicide,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aim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to solve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this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problem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by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saving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a life at a time  »</a:t>
            </a:r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921170"/>
            <a:ext cx="10464800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THANK YOU</a:t>
            </a:r>
            <a:endParaRPr lang="fr-FR" sz="6000" dirty="0">
              <a:solidFill>
                <a:schemeClr val="accent1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92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6626" y="1882406"/>
            <a:ext cx="8255000" cy="233602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Providing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fr-FR" sz="5400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analytical</a:t>
            </a:r>
            <a:r>
              <a:rPr lang="fr-FR" sz="5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solutions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fr-FR" sz="5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mental </a:t>
            </a:r>
            <a:r>
              <a:rPr lang="fr-FR" sz="5400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health</a:t>
            </a:r>
            <a:r>
              <a:rPr lang="fr-FR" sz="5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at all </a:t>
            </a: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levels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0747" y="4567814"/>
            <a:ext cx="7626644" cy="16435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Utilise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Historical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Open Data 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derive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correlations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between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unique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factors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render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them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organisations 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improve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societal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being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2E4C4-6731-40CC-A357-9633950043D5}"/>
              </a:ext>
            </a:extLst>
          </p:cNvPr>
          <p:cNvSpPr txBox="1"/>
          <p:nvPr/>
        </p:nvSpPr>
        <p:spPr>
          <a:xfrm>
            <a:off x="1967327" y="248113"/>
            <a:ext cx="8255000" cy="7848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5000" spc="300" dirty="0">
                <a:latin typeface="Segoe UI" panose="020B0502040204020203" pitchFamily="34" charset="0"/>
                <a:cs typeface="Segoe UI" panose="020B0502040204020203" pitchFamily="34" charset="0"/>
              </a:rPr>
              <a:t>MISSION STATEMENT</a:t>
            </a:r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9788" y="2107219"/>
            <a:ext cx="10751990" cy="3074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We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have come to a stage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human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being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no longer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behaving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has a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human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being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whereas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more of a machine. In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today’s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era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we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do focus on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our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physical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health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, but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we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forget</a:t>
            </a:r>
            <a:r>
              <a:rPr lang="fr-FR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the more important part of </a:t>
            </a:r>
            <a:r>
              <a:rPr lang="fr-FR" sz="2000" kern="0" dirty="0">
                <a:solidFill>
                  <a:srgbClr val="43C7A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MENTAL HEALTH. </a:t>
            </a:r>
            <a:r>
              <a:rPr lang="fr-FR" sz="20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fr-FR" sz="2000" kern="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fr-FR" sz="20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hustle-bustle</a:t>
            </a:r>
            <a:r>
              <a:rPr lang="fr-FR" sz="20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</a:t>
            </a:r>
            <a:r>
              <a:rPr lang="fr-FR" sz="20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fr-FR" sz="20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fr-FR" sz="2000" kern="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</a:t>
            </a:r>
            <a:r>
              <a:rPr lang="fr-FR" sz="20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the administrative organisations to </a:t>
            </a:r>
            <a:r>
              <a:rPr lang="fr-FR" sz="2000" kern="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smartly</a:t>
            </a:r>
            <a:r>
              <a:rPr lang="fr-FR" sz="20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analyse and </a:t>
            </a:r>
            <a:r>
              <a:rPr lang="fr-FR" sz="2000" kern="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track</a:t>
            </a:r>
            <a:r>
              <a:rPr lang="fr-FR" sz="20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efficient data trends and </a:t>
            </a:r>
            <a:r>
              <a:rPr lang="fr-FR" sz="2000" kern="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correlate</a:t>
            </a:r>
            <a:r>
              <a:rPr lang="fr-FR" sz="20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</a:t>
            </a:r>
            <a:r>
              <a:rPr lang="fr-FR" sz="20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a unique </a:t>
            </a:r>
            <a:r>
              <a:rPr lang="fr-FR" sz="2000" kern="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manner</a:t>
            </a:r>
            <a:r>
              <a:rPr lang="fr-FR" sz="20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fr-FR" sz="2000" kern="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</a:t>
            </a:r>
            <a:r>
              <a:rPr lang="fr-FR" sz="20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cities</a:t>
            </a:r>
            <a:r>
              <a:rPr lang="fr-FR" sz="20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kern="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smarter</a:t>
            </a:r>
            <a:r>
              <a:rPr lang="fr-FR" sz="20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fr-FR" sz="2000" kern="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healthier</a:t>
            </a:r>
            <a:r>
              <a:rPr lang="fr-FR" sz="20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rgbClr val="43C7AD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7" y="876215"/>
            <a:ext cx="11399105" cy="10433625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algn="ctr"/>
            <a:r>
              <a:rPr lang="fr-FR" sz="28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Correlation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Factors</a:t>
            </a:r>
            <a:endParaRPr lang="fr-FR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fr-FR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sz="28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Alcohol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consumption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trends</a:t>
            </a:r>
          </a:p>
          <a:p>
            <a:endParaRPr lang="fr-FR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Smoking Habits</a:t>
            </a:r>
          </a:p>
          <a:p>
            <a:endParaRPr lang="fr-FR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sz="28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Trends – By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open data of Google Trends</a:t>
            </a:r>
          </a:p>
          <a:p>
            <a:endParaRPr lang="fr-FR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Daily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working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hours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region</a:t>
            </a:r>
            <a:endParaRPr lang="fr-FR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fr-FR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Relationship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status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endParaRPr lang="fr-FR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sz="28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Emotional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state of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individuals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whether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male/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female</a:t>
            </a:r>
            <a:endParaRPr lang="fr-FR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fr-FR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fr-FR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fr-FR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fr-FR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fr-FR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fr-FR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fr-FR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endParaRPr lang="fr-FR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fr-FR" sz="2800" dirty="0">
              <a:solidFill>
                <a:srgbClr val="9B9B9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fr-FR" sz="2800" dirty="0">
              <a:solidFill>
                <a:srgbClr val="9B9B9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7" y="168031"/>
            <a:ext cx="9992335" cy="1311128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do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analyse mental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health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levels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725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2157" y="1136045"/>
            <a:ext cx="10881360" cy="767902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regression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model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which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machine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which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outputs the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likeliness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depression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suicidal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thoughts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based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 the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correlation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factors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input</a:t>
            </a:r>
          </a:p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front-end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prototype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which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utilises the output of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above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provides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interactive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information.</a:t>
            </a:r>
          </a:p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Emotional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Recognition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which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detect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emotions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an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individual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predict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his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her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anxiety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levels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Gender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Race, Age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which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utilised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while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scaling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individual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fr-FR" sz="25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fr-FR" sz="25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5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90000"/>
              </a:lnSpc>
            </a:pPr>
            <a:endParaRPr lang="fr-FR" sz="25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2486B-D35D-4CC0-A562-F16EC90DE10A}"/>
              </a:ext>
            </a:extLst>
          </p:cNvPr>
          <p:cNvSpPr txBox="1"/>
          <p:nvPr/>
        </p:nvSpPr>
        <p:spPr>
          <a:xfrm>
            <a:off x="2897945" y="205136"/>
            <a:ext cx="6189784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UNDERLYING MAGIC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7" y="3867933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Governmental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Agencies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701731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Clients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Corporate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Giants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Individuals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(Future Plan)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AE3C8549-4FC1-4CDA-AB69-89DB9C32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94" y="1621323"/>
            <a:ext cx="2143125" cy="2143125"/>
          </a:xfrm>
          <a:prstGeom prst="rect">
            <a:avLst/>
          </a:prstGeom>
        </p:spPr>
      </p:pic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902BAAC6-EFC4-4915-AA6E-5C45C965A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94" y="1533029"/>
            <a:ext cx="4328012" cy="2164006"/>
          </a:xfrm>
          <a:prstGeom prst="rect">
            <a:avLst/>
          </a:prstGeom>
        </p:spPr>
      </p:pic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8619B5B7-DDAB-4B7F-9353-D31BDF2F0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581" y="1506013"/>
            <a:ext cx="2143125" cy="225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949034"/>
            <a:ext cx="2602141" cy="1384995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algn="ctr"/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mental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health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at all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levels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953714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Unique Value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Propositions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94930" y="2949034"/>
            <a:ext cx="2602141" cy="1384995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algn="ctr"/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smart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cities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mentally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healthy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lifestyles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949034"/>
            <a:ext cx="2813125" cy="2246769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algn="ctr"/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Correlating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unique and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unconventional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factors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affecting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mental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health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83827" y="2722221"/>
            <a:ext cx="1692000" cy="95410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12 </a:t>
            </a:r>
            <a:r>
              <a:rPr lang="fr-FR" sz="2800" dirty="0" err="1">
                <a:solidFill>
                  <a:schemeClr val="accent1"/>
                </a:solidFill>
              </a:rPr>
              <a:t>Months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1202" y="3721639"/>
            <a:ext cx="1692000" cy="1754326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Research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and training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data and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contacting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organisations.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95694" y="1774490"/>
            <a:ext cx="1692000" cy="95410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12 </a:t>
            </a:r>
            <a:r>
              <a:rPr lang="fr-FR" dirty="0" err="1"/>
              <a:t>Months</a:t>
            </a:r>
            <a:endParaRPr lang="fr-FR" dirty="0"/>
          </a:p>
        </p:txBody>
      </p:sp>
      <p:sp>
        <p:nvSpPr>
          <p:cNvPr id="76" name="TextBox 75"/>
          <p:cNvSpPr txBox="1"/>
          <p:nvPr/>
        </p:nvSpPr>
        <p:spPr>
          <a:xfrm>
            <a:off x="2919858" y="2722221"/>
            <a:ext cx="1692000" cy="1754326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implement</a:t>
            </a:r>
            <a:r>
              <a:rPr lang="fr-FR" dirty="0"/>
              <a:t> </a:t>
            </a:r>
          </a:p>
          <a:p>
            <a:r>
              <a:rPr lang="fr-FR" dirty="0"/>
              <a:t>the </a:t>
            </a:r>
            <a:r>
              <a:rPr lang="fr-FR" dirty="0" err="1"/>
              <a:t>trained</a:t>
            </a:r>
            <a:r>
              <a:rPr lang="fr-FR" dirty="0"/>
              <a:t> model in </a:t>
            </a:r>
            <a:r>
              <a:rPr lang="fr-FR" dirty="0" err="1"/>
              <a:t>developed</a:t>
            </a:r>
            <a:r>
              <a:rPr lang="fr-FR" dirty="0"/>
              <a:t> countries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65866" y="3651908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6 </a:t>
            </a:r>
            <a:r>
              <a:rPr lang="fr-FR" sz="2800" dirty="0" err="1">
                <a:solidFill>
                  <a:schemeClr val="accent1"/>
                </a:solidFill>
              </a:rPr>
              <a:t>Months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Establishing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Partnerships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5" y="2026815"/>
            <a:ext cx="2020593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Future Plans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208672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Scaling</a:t>
            </a:r>
            <a:r>
              <a:rPr lang="fr-FR" dirty="0"/>
              <a:t> the </a:t>
            </a:r>
            <a:r>
              <a:rPr lang="fr-FR" dirty="0" err="1"/>
              <a:t>product</a:t>
            </a:r>
            <a:r>
              <a:rPr lang="fr-FR" dirty="0"/>
              <a:t> to the </a:t>
            </a:r>
            <a:r>
              <a:rPr lang="fr-FR" dirty="0" err="1"/>
              <a:t>individual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artificial</a:t>
            </a:r>
            <a:r>
              <a:rPr lang="fr-FR" dirty="0"/>
              <a:t> intelligence.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394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abhimanyue</cp:lastModifiedBy>
  <cp:revision>172</cp:revision>
  <dcterms:created xsi:type="dcterms:W3CDTF">2015-10-12T10:51:44Z</dcterms:created>
  <dcterms:modified xsi:type="dcterms:W3CDTF">2017-10-14T17:09:12Z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