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0BD2-B9AB-47C4-8ABC-BC8F76794D6C}" type="datetimeFigureOut">
              <a:rPr lang="th-TH" smtClean="0"/>
              <a:t>09/06/56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7868-D444-4ED4-A65A-C9E8A66859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110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7868-D444-4ED4-A65A-C9E8A668598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679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7868-D444-4ED4-A65A-C9E8A668598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84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9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5614-AC79-4701-8FFE-74403678F826}" type="datetimeFigureOut">
              <a:rPr lang="en-US" smtClean="0"/>
              <a:t>6/9/2013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F54D-BEBF-4E28-BE62-0F84C845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nk_84@hot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0" y="200025"/>
            <a:ext cx="9144000" cy="8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5A9B"/>
                </a:solidFill>
                <a:latin typeface="Cordia New Bold" charset="-34"/>
                <a:cs typeface="+mn-cs"/>
                <a:sym typeface="Cordia New Bold" charset="-34"/>
              </a:rPr>
              <a:t>Requirement Web Function</a:t>
            </a:r>
            <a:endParaRPr lang="en-US" sz="4000" dirty="0">
              <a:solidFill>
                <a:srgbClr val="005A9B"/>
              </a:solidFill>
              <a:latin typeface="Cordia New Bold" charset="-34"/>
              <a:cs typeface="+mn-cs"/>
              <a:sym typeface="Cordia New Bold" charset="-34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70054"/>
              </p:ext>
            </p:extLst>
          </p:nvPr>
        </p:nvGraphicFramePr>
        <p:xfrm>
          <a:off x="539551" y="1209675"/>
          <a:ext cx="7992889" cy="53615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75169"/>
                <a:gridCol w="2258860"/>
                <a:gridCol w="2258860"/>
              </a:tblGrid>
              <a:tr h="41912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cs typeface="+mn-cs"/>
                        </a:rPr>
                        <a:t>Features</a:t>
                      </a:r>
                      <a:endParaRPr lang="en-US" sz="1500" dirty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cs typeface="+mn-cs"/>
                        </a:rPr>
                        <a:t>Front-end</a:t>
                      </a:r>
                      <a:endParaRPr lang="en-US" sz="1500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cs typeface="+mn-cs"/>
                        </a:rPr>
                        <a:t>Back-end</a:t>
                      </a:r>
                      <a:endParaRPr lang="en-US" sz="1500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Register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New Member</a:t>
                      </a:r>
                      <a:endParaRPr lang="en-US" sz="1400" dirty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</a:rPr>
                        <a:t>Login </a:t>
                      </a:r>
                      <a:endParaRPr lang="en-US" sz="1400" dirty="0" smtClean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cs typeface="+mn-cs"/>
                        </a:rPr>
                        <a:t>Book</a:t>
                      </a:r>
                      <a:r>
                        <a:rPr lang="en-US" sz="1400" baseline="0" dirty="0" smtClean="0">
                          <a:cs typeface="+mn-cs"/>
                        </a:rPr>
                        <a:t>ing </a:t>
                      </a:r>
                      <a:endParaRPr lang="en-US" sz="1400" dirty="0" smtClean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Landing Page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(Slide)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Report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All Booking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Report User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Wingdings 2" pitchFamily="18" charset="2"/>
                          <a:cs typeface="+mn-cs"/>
                        </a:rPr>
                        <a:t>P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Wingdings 2" pitchFamily="18" charset="2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41444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157426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</a:tr>
              <a:tr h="32084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+mn-cs"/>
                        </a:rPr>
                        <a:t>*Training for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+mn-cs"/>
                        </a:rPr>
                        <a:t>3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+mn-cs"/>
                        </a:rPr>
                        <a:t>day for code editor 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+mn-cs"/>
                        </a:rPr>
                        <a:t>Yes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+mn-cs"/>
                        </a:rPr>
                        <a:t> or No)</a:t>
                      </a: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+mn-cs"/>
                      </a:endParaRPr>
                    </a:p>
                  </a:txBody>
                  <a:tcPr marL="78713" marR="78713" marT="39356" marB="39356" anchor="ctr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ome\Desktop\GUI-BLA\bla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"/>
          <a:stretch/>
        </p:blipFill>
        <p:spPr bwMode="auto">
          <a:xfrm>
            <a:off x="1043608" y="260648"/>
            <a:ext cx="7145338" cy="63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2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ome\Desktop\GUI-BLA\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97146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0" y="200025"/>
            <a:ext cx="9144000" cy="8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5A9B"/>
                </a:solidFill>
                <a:latin typeface="Cordia New Bold" charset="-34"/>
                <a:cs typeface="+mn-cs"/>
                <a:sym typeface="Cordia New Bold" charset="-34"/>
              </a:rPr>
              <a:t>Requirement Web Function</a:t>
            </a:r>
            <a:endParaRPr lang="en-US" sz="4000" dirty="0">
              <a:solidFill>
                <a:srgbClr val="005A9B"/>
              </a:solidFill>
              <a:latin typeface="Cordia New Bold" charset="-34"/>
              <a:cs typeface="+mn-cs"/>
              <a:sym typeface="Cordia New Bold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0872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Request Resource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Images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 Mockup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532" y="508518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Sent requirement to email 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hlinkClick r:id="rId2"/>
              </a:rPr>
              <a:t>bank_84@hotmail.com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Costs will reply after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email reading.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Thank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e\Desktop\GUI-BLA\bl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8503" r="7538" b="5328"/>
          <a:stretch/>
        </p:blipFill>
        <p:spPr bwMode="auto">
          <a:xfrm>
            <a:off x="1475656" y="404664"/>
            <a:ext cx="5760640" cy="54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2 3"/>
          <p:cNvSpPr/>
          <p:nvPr/>
        </p:nvSpPr>
        <p:spPr>
          <a:xfrm>
            <a:off x="5868144" y="2132857"/>
            <a:ext cx="1728192" cy="576063"/>
          </a:xfrm>
          <a:prstGeom prst="borderCallout2">
            <a:avLst>
              <a:gd name="adj1" fmla="val 23541"/>
              <a:gd name="adj2" fmla="val -1497"/>
              <a:gd name="adj3" fmla="val 18750"/>
              <a:gd name="adj4" fmla="val -16667"/>
              <a:gd name="adj5" fmla="val 164621"/>
              <a:gd name="adj6" fmla="val -569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รหัสตัวแทน </a:t>
            </a:r>
            <a:r>
              <a:rPr lang="en-US" dirty="0" smtClean="0"/>
              <a:t>(450372)</a:t>
            </a:r>
            <a:endParaRPr lang="th-TH" dirty="0"/>
          </a:p>
        </p:txBody>
      </p:sp>
      <p:sp>
        <p:nvSpPr>
          <p:cNvPr id="6" name="Line Callout 2 5"/>
          <p:cNvSpPr/>
          <p:nvPr/>
        </p:nvSpPr>
        <p:spPr>
          <a:xfrm>
            <a:off x="6120172" y="3501008"/>
            <a:ext cx="1224136" cy="854615"/>
          </a:xfrm>
          <a:prstGeom prst="borderCallout2">
            <a:avLst>
              <a:gd name="adj1" fmla="val 23541"/>
              <a:gd name="adj2" fmla="val -1497"/>
              <a:gd name="adj3" fmla="val 18750"/>
              <a:gd name="adj4" fmla="val -16667"/>
              <a:gd name="adj5" fmla="val -10465"/>
              <a:gd name="adj6" fmla="val -103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(253500)</a:t>
            </a:r>
            <a:endParaRPr lang="th-TH" dirty="0"/>
          </a:p>
        </p:txBody>
      </p:sp>
      <p:sp>
        <p:nvSpPr>
          <p:cNvPr id="7" name="Line Callout 2 6"/>
          <p:cNvSpPr/>
          <p:nvPr/>
        </p:nvSpPr>
        <p:spPr>
          <a:xfrm>
            <a:off x="6624228" y="1288296"/>
            <a:ext cx="1440160" cy="648072"/>
          </a:xfrm>
          <a:prstGeom prst="borderCallout2">
            <a:avLst>
              <a:gd name="adj1" fmla="val 23541"/>
              <a:gd name="adj2" fmla="val -1497"/>
              <a:gd name="adj3" fmla="val 18750"/>
              <a:gd name="adj4" fmla="val -16667"/>
              <a:gd name="adj5" fmla="val -5431"/>
              <a:gd name="adj6" fmla="val -586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เปลี่ยนเป็น “รายงาน”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14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ome\Desktop\GUI-BLA\bl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897687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2 3"/>
          <p:cNvSpPr/>
          <p:nvPr/>
        </p:nvSpPr>
        <p:spPr>
          <a:xfrm>
            <a:off x="179512" y="2132856"/>
            <a:ext cx="1296144" cy="645623"/>
          </a:xfrm>
          <a:prstGeom prst="borderCallout2">
            <a:avLst>
              <a:gd name="adj1" fmla="val 30811"/>
              <a:gd name="adj2" fmla="val 100121"/>
              <a:gd name="adj3" fmla="val 15304"/>
              <a:gd name="adj4" fmla="val 129693"/>
              <a:gd name="adj5" fmla="val 53296"/>
              <a:gd name="adj6" fmla="val 1765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ตัวเลือกการค้นหา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238141" y="3284984"/>
            <a:ext cx="1296144" cy="864096"/>
          </a:xfrm>
          <a:prstGeom prst="borderCallout2">
            <a:avLst>
              <a:gd name="adj1" fmla="val 30811"/>
              <a:gd name="adj2" fmla="val 100121"/>
              <a:gd name="adj3" fmla="val -20632"/>
              <a:gd name="adj4" fmla="val 116005"/>
              <a:gd name="adj5" fmla="val -13591"/>
              <a:gd name="adj6" fmla="val 1512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เรียงลำดับจากข้อมูลล่าสุด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860032" y="5301208"/>
            <a:ext cx="2088232" cy="1080120"/>
          </a:xfrm>
          <a:prstGeom prst="borderCallout1">
            <a:avLst>
              <a:gd name="adj1" fmla="val 28858"/>
              <a:gd name="adj2" fmla="val -1797"/>
              <a:gd name="adj3" fmla="val -26490"/>
              <a:gd name="adj4" fmla="val -70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คลิกตรงชื่อได้ แล้วไปหน้า “เพิ่มข้อมูล”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218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ome\Desktop\GUI-BLA\bl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60648"/>
            <a:ext cx="6354763" cy="62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2 4"/>
          <p:cNvSpPr/>
          <p:nvPr/>
        </p:nvSpPr>
        <p:spPr>
          <a:xfrm>
            <a:off x="251520" y="1412776"/>
            <a:ext cx="1296144" cy="645623"/>
          </a:xfrm>
          <a:prstGeom prst="borderCallout2">
            <a:avLst>
              <a:gd name="adj1" fmla="val 30811"/>
              <a:gd name="adj2" fmla="val 100121"/>
              <a:gd name="adj3" fmla="val 36442"/>
              <a:gd name="adj4" fmla="val 130746"/>
              <a:gd name="adj5" fmla="val 199154"/>
              <a:gd name="adj6" fmla="val 3050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คำนวณ </a:t>
            </a:r>
            <a:r>
              <a:rPr lang="en-US" dirty="0" smtClean="0"/>
              <a:t>auto</a:t>
            </a:r>
            <a:endParaRPr lang="th-TH" dirty="0" smtClean="0"/>
          </a:p>
        </p:txBody>
      </p:sp>
      <p:sp>
        <p:nvSpPr>
          <p:cNvPr id="6" name="Line Callout 2 5"/>
          <p:cNvSpPr/>
          <p:nvPr/>
        </p:nvSpPr>
        <p:spPr>
          <a:xfrm>
            <a:off x="251520" y="5229200"/>
            <a:ext cx="2376264" cy="645623"/>
          </a:xfrm>
          <a:prstGeom prst="borderCallout2">
            <a:avLst>
              <a:gd name="adj1" fmla="val 30811"/>
              <a:gd name="adj2" fmla="val 100121"/>
              <a:gd name="adj3" fmla="val 34328"/>
              <a:gd name="adj4" fmla="val 114090"/>
              <a:gd name="adj5" fmla="val 11018"/>
              <a:gd name="adj6" fmla="val 1370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(รายได้ประจำ </a:t>
            </a:r>
            <a:r>
              <a:rPr lang="en-US" dirty="0" smtClean="0"/>
              <a:t>*12) +</a:t>
            </a:r>
            <a:r>
              <a:rPr lang="th-TH" dirty="0" smtClean="0"/>
              <a:t>รายได้อื่นๆ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004048" y="4185085"/>
            <a:ext cx="1872208" cy="648072"/>
          </a:xfrm>
          <a:prstGeom prst="borderCallout1">
            <a:avLst>
              <a:gd name="adj1" fmla="val 101218"/>
              <a:gd name="adj2" fmla="val 42695"/>
              <a:gd name="adj3" fmla="val 211477"/>
              <a:gd name="adj4" fmla="val 484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บันทึกแล้วไปหน้าถัดไป</a:t>
            </a:r>
            <a:endParaRPr lang="th-TH" dirty="0"/>
          </a:p>
        </p:txBody>
      </p:sp>
      <p:sp>
        <p:nvSpPr>
          <p:cNvPr id="9" name="Line Callout 1 8"/>
          <p:cNvSpPr/>
          <p:nvPr/>
        </p:nvSpPr>
        <p:spPr>
          <a:xfrm>
            <a:off x="7236296" y="4142402"/>
            <a:ext cx="1728192" cy="1381510"/>
          </a:xfrm>
          <a:prstGeom prst="borderCallout1">
            <a:avLst>
              <a:gd name="adj1" fmla="val 19088"/>
              <a:gd name="adj2" fmla="val -2501"/>
              <a:gd name="adj3" fmla="val 102882"/>
              <a:gd name="adj4" fmla="val -39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กรณีคลิกจากชื่อหน้า “ข้อมูลลูกค้า” ปุ่มนี้คลิกได้ </a:t>
            </a:r>
          </a:p>
          <a:p>
            <a:r>
              <a:rPr lang="th-TH" dirty="0" smtClean="0"/>
              <a:t>ถ้าเพิ่มข้อมูลใหม่เลยจะเป็นสีเทา คลิกไม่ได้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943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ome\Desktop\GUI-BLA\bla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726" r="4667" b="1671"/>
          <a:stretch/>
        </p:blipFill>
        <p:spPr bwMode="auto">
          <a:xfrm>
            <a:off x="1228299" y="245660"/>
            <a:ext cx="6701050" cy="62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6422235" y="2392262"/>
            <a:ext cx="2448272" cy="648072"/>
          </a:xfrm>
          <a:prstGeom prst="borderCallout1">
            <a:avLst>
              <a:gd name="adj1" fmla="val 33829"/>
              <a:gd name="adj2" fmla="val -1043"/>
              <a:gd name="adj3" fmla="val 76700"/>
              <a:gd name="adj4" fmla="val -42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ฟิคขั้นต่ำ </a:t>
            </a:r>
            <a:r>
              <a:rPr lang="en-US" dirty="0" smtClean="0"/>
              <a:t>100,000 </a:t>
            </a:r>
            <a:r>
              <a:rPr lang="th-TH" dirty="0" smtClean="0"/>
              <a:t>บาท ไว้เลย</a:t>
            </a:r>
            <a:endParaRPr lang="th-TH" dirty="0"/>
          </a:p>
        </p:txBody>
      </p:sp>
      <p:sp>
        <p:nvSpPr>
          <p:cNvPr id="4" name="Line Callout 1 3"/>
          <p:cNvSpPr/>
          <p:nvPr/>
        </p:nvSpPr>
        <p:spPr>
          <a:xfrm>
            <a:off x="35496" y="1556792"/>
            <a:ext cx="1804871" cy="576064"/>
          </a:xfrm>
          <a:prstGeom prst="borderCallout1">
            <a:avLst>
              <a:gd name="adj1" fmla="val 49549"/>
              <a:gd name="adj2" fmla="val 98165"/>
              <a:gd name="adj3" fmla="val 204896"/>
              <a:gd name="adj4" fmla="val 1613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ถ้าเลือกความคุ้มครองแล้วต้องเลือก เงื่อนไขด้วย</a:t>
            </a:r>
            <a:endParaRPr lang="th-TH" dirty="0"/>
          </a:p>
        </p:txBody>
      </p:sp>
      <p:sp>
        <p:nvSpPr>
          <p:cNvPr id="7" name="Line Callout 1 6"/>
          <p:cNvSpPr/>
          <p:nvPr/>
        </p:nvSpPr>
        <p:spPr>
          <a:xfrm>
            <a:off x="6574635" y="3645024"/>
            <a:ext cx="2448272" cy="648072"/>
          </a:xfrm>
          <a:prstGeom prst="borderCallout1">
            <a:avLst>
              <a:gd name="adj1" fmla="val 33829"/>
              <a:gd name="adj2" fmla="val -1043"/>
              <a:gd name="adj3" fmla="val 76700"/>
              <a:gd name="adj4" fmla="val -42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ฟิคขั้นต่ำ</a:t>
            </a:r>
            <a:r>
              <a:rPr lang="en-US" dirty="0" smtClean="0"/>
              <a:t>5,000 </a:t>
            </a:r>
            <a:r>
              <a:rPr lang="th-TH" dirty="0" smtClean="0"/>
              <a:t>บาท ไว้เลย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2850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59701"/>
            <a:ext cx="7200800" cy="632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แบบแผนการเงิน (สินค้าของเค้า) จะมีการแบ่งหมวด 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</a:t>
            </a:r>
            <a:r>
              <a:rPr lang="th-TH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หมวด</a:t>
            </a:r>
            <a:endParaRPr lang="th-TH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9116" y="1268760"/>
            <a:ext cx="2160240" cy="3168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ห่วงรัก </a:t>
            </a:r>
            <a:r>
              <a:rPr lang="en-US" dirty="0" smtClean="0"/>
              <a:t>90/5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ห่วงรัก </a:t>
            </a:r>
            <a:r>
              <a:rPr lang="en-US" dirty="0" smtClean="0"/>
              <a:t>90/10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ห่วงรัก </a:t>
            </a:r>
            <a:r>
              <a:rPr lang="en-US" dirty="0" smtClean="0"/>
              <a:t>90/15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ห่วงรัก </a:t>
            </a:r>
            <a:r>
              <a:rPr lang="en-US" dirty="0" smtClean="0"/>
              <a:t>90/20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ตลอดชีพ </a:t>
            </a:r>
            <a:r>
              <a:rPr lang="en-US" dirty="0" smtClean="0"/>
              <a:t>15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ตลอดชีพ </a:t>
            </a:r>
            <a:r>
              <a:rPr lang="en-US" dirty="0" smtClean="0"/>
              <a:t>18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ตลอดชีพ </a:t>
            </a:r>
            <a:r>
              <a:rPr lang="en-US" dirty="0" smtClean="0"/>
              <a:t>21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ห่วงรัก ป้องรัก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2555776" y="1277370"/>
            <a:ext cx="3960440" cy="44558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10/7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15/5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18/5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18/8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18/10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18/12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 </a:t>
            </a:r>
            <a:r>
              <a:rPr lang="en-US" dirty="0" smtClean="0"/>
              <a:t>20/5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20/10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/>
              <a:t>ดั่งใจ </a:t>
            </a:r>
            <a:r>
              <a:rPr lang="th-TH" dirty="0" smtClean="0"/>
              <a:t> </a:t>
            </a:r>
            <a:r>
              <a:rPr lang="en-US" dirty="0" smtClean="0"/>
              <a:t>20/15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th-TH" dirty="0" smtClean="0"/>
              <a:t>ดั่งใจ </a:t>
            </a:r>
            <a:r>
              <a:rPr lang="en-US" dirty="0" smtClean="0"/>
              <a:t>25/5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25/10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25/15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th-TH" dirty="0" smtClean="0"/>
              <a:t>ดั่งใจ </a:t>
            </a:r>
            <a:r>
              <a:rPr lang="en-US" dirty="0" smtClean="0"/>
              <a:t>25/20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</a:t>
            </a:r>
            <a:r>
              <a:rPr lang="en-US" dirty="0" smtClean="0"/>
              <a:t>260</a:t>
            </a:r>
            <a:r>
              <a:rPr lang="th-TH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 สุขใจ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ดั่งใจสู่ฝัน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ดั่งฝัน </a:t>
            </a:r>
            <a:r>
              <a:rPr lang="en-US" dirty="0" smtClean="0"/>
              <a:t>110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ดั่งฝัน </a:t>
            </a:r>
            <a:r>
              <a:rPr lang="en-US" dirty="0" smtClean="0"/>
              <a:t>20/15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สะสมทรัพย์ </a:t>
            </a:r>
            <a:r>
              <a:rPr lang="en-US" dirty="0" smtClean="0"/>
              <a:t>12/5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สะสมทรัพย์ </a:t>
            </a:r>
            <a:r>
              <a:rPr lang="en-US" dirty="0" smtClean="0"/>
              <a:t>15/5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สะสมทรัพย์</a:t>
            </a:r>
            <a:r>
              <a:rPr lang="en-US" dirty="0" smtClean="0"/>
              <a:t>18/18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สะสมทรัพย์</a:t>
            </a:r>
            <a:r>
              <a:rPr lang="en-US" dirty="0" smtClean="0"/>
              <a:t>21/21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สะสมทรัพย์ </a:t>
            </a:r>
            <a:r>
              <a:rPr lang="en-US" dirty="0" smtClean="0"/>
              <a:t>10/3</a:t>
            </a:r>
            <a:endParaRPr lang="th-TH" dirty="0"/>
          </a:p>
          <a:p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6732240" y="1268760"/>
            <a:ext cx="2160240" cy="18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บำนาญ </a:t>
            </a:r>
            <a:r>
              <a:rPr lang="en-US" dirty="0" smtClean="0"/>
              <a:t>555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บำนาญ </a:t>
            </a:r>
            <a:r>
              <a:rPr lang="en-US" dirty="0" smtClean="0"/>
              <a:t>600/5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บำนาญ </a:t>
            </a:r>
            <a:r>
              <a:rPr lang="en-US" dirty="0" smtClean="0"/>
              <a:t>600/10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บำนาญ </a:t>
            </a:r>
            <a:r>
              <a:rPr lang="en-US" dirty="0" smtClean="0"/>
              <a:t>600/60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611560" y="83671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/>
              <a:t>คุ้มครองสูง</a:t>
            </a:r>
            <a:endParaRPr lang="th-TH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3059832" y="836712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/>
              <a:t>ออมทรัพย์</a:t>
            </a:r>
            <a:r>
              <a:rPr lang="en-US" sz="2800" b="1" dirty="0" smtClean="0"/>
              <a:t>/</a:t>
            </a:r>
            <a:r>
              <a:rPr lang="th-TH" sz="2800" b="1" dirty="0" smtClean="0"/>
              <a:t>ปันผล</a:t>
            </a:r>
            <a:endParaRPr lang="th-TH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984268" y="83671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/>
              <a:t>บำนาญ</a:t>
            </a:r>
            <a:endParaRPr lang="th-TH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51520" y="5733256"/>
            <a:ext cx="878497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สมมติลูกค้าเลือก คุ้มครองสูง จาก </a:t>
            </a:r>
            <a:r>
              <a:rPr lang="en-US" dirty="0" smtClean="0"/>
              <a:t>page </a:t>
            </a:r>
            <a:r>
              <a:rPr lang="th-TH" dirty="0" smtClean="0"/>
              <a:t>ก่อนหน้านี้แล้ว โปรแกรมก็ตัดแผนของสองหมวดที่หลือ ออก </a:t>
            </a:r>
            <a:r>
              <a:rPr lang="en-US" dirty="0" smtClean="0"/>
              <a:t> 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8582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64344" y="1124744"/>
            <a:ext cx="2160240" cy="3600400"/>
            <a:chOff x="319116" y="836712"/>
            <a:chExt cx="2160240" cy="3600400"/>
          </a:xfrm>
        </p:grpSpPr>
        <p:sp>
          <p:nvSpPr>
            <p:cNvPr id="4" name="Rounded Rectangle 3"/>
            <p:cNvSpPr/>
            <p:nvPr/>
          </p:nvSpPr>
          <p:spPr>
            <a:xfrm>
              <a:off x="319116" y="1268760"/>
              <a:ext cx="2160240" cy="316835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ห่วงรัก </a:t>
              </a:r>
              <a:r>
                <a:rPr lang="en-US" dirty="0" smtClean="0"/>
                <a:t>90/5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ห่วงรัก </a:t>
              </a:r>
              <a:r>
                <a:rPr lang="en-US" dirty="0" smtClean="0"/>
                <a:t>90/10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ห่วงรัก </a:t>
              </a:r>
              <a:r>
                <a:rPr lang="en-US" dirty="0" smtClean="0"/>
                <a:t>90/15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ห่วงรัก </a:t>
              </a:r>
              <a:r>
                <a:rPr lang="en-US" dirty="0" smtClean="0"/>
                <a:t>90/20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ตลอดชีพ </a:t>
              </a:r>
              <a:r>
                <a:rPr lang="en-US" dirty="0" smtClean="0"/>
                <a:t>15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ตลอดชีพ </a:t>
              </a:r>
              <a:r>
                <a:rPr lang="en-US" dirty="0" smtClean="0"/>
                <a:t>18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ตลอดชีพ </a:t>
              </a:r>
              <a:r>
                <a:rPr lang="en-US" dirty="0" smtClean="0"/>
                <a:t>21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th-TH" dirty="0" smtClean="0"/>
                <a:t>ห่วงรัก ป้องรัก</a:t>
              </a:r>
              <a:endParaRPr lang="th-TH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560" y="836712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b="1" dirty="0" smtClean="0"/>
                <a:t>คุ้มครองสูง</a:t>
              </a:r>
              <a:endParaRPr lang="th-TH" sz="2800" b="1" dirty="0"/>
            </a:p>
          </p:txBody>
        </p:sp>
      </p:grpSp>
      <p:sp>
        <p:nvSpPr>
          <p:cNvPr id="6" name="Flowchart: Magnetic Disk 5"/>
          <p:cNvSpPr/>
          <p:nvPr/>
        </p:nvSpPr>
        <p:spPr>
          <a:xfrm>
            <a:off x="6444208" y="295714"/>
            <a:ext cx="2411760" cy="414139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 smtClean="0"/>
              <a:t>เบี้ยประกัน</a:t>
            </a:r>
          </a:p>
          <a:p>
            <a:pPr algn="ctr"/>
            <a:endParaRPr lang="th-TH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9,468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5,490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4,304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3,594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5,256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4,596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4,110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96,000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467544" y="116632"/>
            <a:ext cx="2232248" cy="2376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b="1" dirty="0" smtClean="0"/>
              <a:t>                 ลูกค้า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รายได้</a:t>
            </a:r>
          </a:p>
          <a:p>
            <a:r>
              <a:rPr lang="en-US" dirty="0" smtClean="0"/>
              <a:t>-</a:t>
            </a:r>
            <a:r>
              <a:rPr lang="th-TH" dirty="0" smtClean="0"/>
              <a:t>เพศ(สมมติ ญ)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วันเกิด(อายุสมมติ </a:t>
            </a:r>
            <a:r>
              <a:rPr lang="en-US" dirty="0" smtClean="0"/>
              <a:t>20</a:t>
            </a:r>
            <a:r>
              <a:rPr lang="th-TH" dirty="0" smtClean="0"/>
              <a:t>)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สถานภาพ(โสด)</a:t>
            </a:r>
          </a:p>
          <a:p>
            <a:r>
              <a:rPr lang="en-US" dirty="0" smtClean="0"/>
              <a:t>+</a:t>
            </a:r>
            <a:r>
              <a:rPr lang="th-TH" dirty="0" smtClean="0"/>
              <a:t>รายได้(ปี)</a:t>
            </a:r>
            <a:r>
              <a:rPr lang="en-US" dirty="0" smtClean="0"/>
              <a:t>*5% = X</a:t>
            </a:r>
          </a:p>
          <a:p>
            <a:r>
              <a:rPr lang="en-US" dirty="0" smtClean="0"/>
              <a:t>+</a:t>
            </a:r>
            <a:r>
              <a:rPr lang="th-TH" dirty="0" smtClean="0"/>
              <a:t>รายได้(ปี)</a:t>
            </a:r>
            <a:r>
              <a:rPr lang="en-US" dirty="0" smtClean="0"/>
              <a:t>*10% = Y</a:t>
            </a:r>
          </a:p>
          <a:p>
            <a:endParaRPr lang="en-US" sz="800" dirty="0"/>
          </a:p>
          <a:p>
            <a:r>
              <a:rPr lang="th-TH" dirty="0" smtClean="0"/>
              <a:t>ถ้าสมรสเอา </a:t>
            </a:r>
            <a:r>
              <a:rPr lang="en-US" dirty="0" smtClean="0"/>
              <a:t>X </a:t>
            </a:r>
            <a:r>
              <a:rPr lang="th-TH" dirty="0" smtClean="0"/>
              <a:t>และ </a:t>
            </a:r>
            <a:r>
              <a:rPr lang="en-US" dirty="0" smtClean="0"/>
              <a:t>Y </a:t>
            </a:r>
            <a:r>
              <a:rPr lang="th-TH" dirty="0" smtClean="0"/>
              <a:t>หาร</a:t>
            </a:r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10" name="Right Arrow 9"/>
          <p:cNvSpPr/>
          <p:nvPr/>
        </p:nvSpPr>
        <p:spPr>
          <a:xfrm>
            <a:off x="2741646" y="877797"/>
            <a:ext cx="1489159" cy="85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เลือกหมวด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533442" y="2583750"/>
            <a:ext cx="2016224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รายได้ </a:t>
            </a:r>
            <a:r>
              <a:rPr lang="en-US" dirty="0" smtClean="0"/>
              <a:t>120,000</a:t>
            </a:r>
          </a:p>
          <a:p>
            <a:pPr algn="ctr"/>
            <a:r>
              <a:rPr lang="en-US" dirty="0"/>
              <a:t>3</a:t>
            </a:r>
            <a:r>
              <a:rPr lang="en-US" dirty="0" smtClean="0"/>
              <a:t>% = 3,600</a:t>
            </a:r>
          </a:p>
          <a:p>
            <a:pPr algn="ctr"/>
            <a:r>
              <a:rPr lang="en-US" dirty="0" smtClean="0"/>
              <a:t>10% = 12,000</a:t>
            </a:r>
            <a:endParaRPr lang="th-TH" dirty="0"/>
          </a:p>
        </p:txBody>
      </p:sp>
      <p:sp>
        <p:nvSpPr>
          <p:cNvPr id="12" name="Line Callout 1 11"/>
          <p:cNvSpPr/>
          <p:nvPr/>
        </p:nvSpPr>
        <p:spPr>
          <a:xfrm>
            <a:off x="6300192" y="5157192"/>
            <a:ext cx="2843808" cy="1008112"/>
          </a:xfrm>
          <a:prstGeom prst="borderCallout1">
            <a:avLst>
              <a:gd name="adj1" fmla="val -2911"/>
              <a:gd name="adj2" fmla="val 45844"/>
              <a:gd name="adj3" fmla="val -64847"/>
              <a:gd name="adj4" fmla="val 451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คิดจาก </a:t>
            </a:r>
          </a:p>
          <a:p>
            <a:pPr algn="ctr"/>
            <a:r>
              <a:rPr lang="th-TH" dirty="0" smtClean="0"/>
              <a:t>แบบ</a:t>
            </a:r>
            <a:r>
              <a:rPr lang="en-US" dirty="0" smtClean="0"/>
              <a:t>1 :</a:t>
            </a:r>
            <a:r>
              <a:rPr lang="th-TH" dirty="0" smtClean="0"/>
              <a:t>อายุ</a:t>
            </a:r>
            <a:r>
              <a:rPr lang="en-US" dirty="0" smtClean="0"/>
              <a:t>20 = </a:t>
            </a:r>
            <a:r>
              <a:rPr lang="th-TH" dirty="0" smtClean="0"/>
              <a:t>เรท </a:t>
            </a:r>
            <a:r>
              <a:rPr lang="en-US" dirty="0" smtClean="0"/>
              <a:t>47.34*1,000</a:t>
            </a:r>
            <a:endParaRPr lang="th-TH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96592" y="2492896"/>
            <a:ext cx="247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230805" y="295714"/>
            <a:ext cx="1682167" cy="4689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เลือกทุน </a:t>
            </a:r>
            <a:r>
              <a:rPr lang="en-US" dirty="0" smtClean="0"/>
              <a:t>200,000</a:t>
            </a:r>
            <a:endParaRPr lang="th-TH" dirty="0"/>
          </a:p>
        </p:txBody>
      </p:sp>
      <p:sp>
        <p:nvSpPr>
          <p:cNvPr id="17" name="Line Callout 1 16"/>
          <p:cNvSpPr/>
          <p:nvPr/>
        </p:nvSpPr>
        <p:spPr>
          <a:xfrm>
            <a:off x="467544" y="4725144"/>
            <a:ext cx="4392488" cy="2132856"/>
          </a:xfrm>
          <a:prstGeom prst="borderCallout1">
            <a:avLst>
              <a:gd name="adj1" fmla="val 42617"/>
              <a:gd name="adj2" fmla="val 100104"/>
              <a:gd name="adj3" fmla="val -15258"/>
              <a:gd name="adj4" fmla="val 13473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/>
              <a:t>นำเบี้ยที่อยู่ระหว่าง </a:t>
            </a:r>
            <a:r>
              <a:rPr lang="en-US" sz="1600" dirty="0" smtClean="0"/>
              <a:t>X </a:t>
            </a:r>
            <a:r>
              <a:rPr lang="th-TH" sz="1600" dirty="0" smtClean="0"/>
              <a:t>และ </a:t>
            </a:r>
            <a:r>
              <a:rPr lang="en-US" sz="1600" dirty="0" smtClean="0"/>
              <a:t>Y </a:t>
            </a:r>
            <a:r>
              <a:rPr lang="th-TH" sz="1600" dirty="0" smtClean="0"/>
              <a:t>มาคือระหว่าง </a:t>
            </a:r>
            <a:r>
              <a:rPr lang="en-US" sz="1600" dirty="0" smtClean="0"/>
              <a:t>3,600 – 12,00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5,490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4,304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3,594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5,256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4,596</a:t>
            </a:r>
          </a:p>
          <a:p>
            <a:pPr marL="342900" indent="-342900" algn="ctr">
              <a:buAutoNum type="arabicPeriod"/>
            </a:pPr>
            <a:r>
              <a:rPr lang="en-US" sz="1600" dirty="0" smtClean="0"/>
              <a:t>4,110</a:t>
            </a:r>
          </a:p>
          <a:p>
            <a:pPr algn="ctr"/>
            <a:r>
              <a:rPr lang="th-TH" b="1" dirty="0" smtClean="0">
                <a:solidFill>
                  <a:srgbClr val="FF0000"/>
                </a:solidFill>
              </a:rPr>
              <a:t>เอามาเรียงจากเบี้ยน้อยไปมาก แล้วเอาไปแสดงผล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th-TH" b="1" dirty="0" smtClean="0">
                <a:solidFill>
                  <a:srgbClr val="FF0000"/>
                </a:solidFill>
              </a:rPr>
              <a:t>อัน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ome\Desktop\GUI-BLA\bla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1903" r="2195" b="3565"/>
          <a:stretch/>
        </p:blipFill>
        <p:spPr bwMode="auto">
          <a:xfrm>
            <a:off x="1138624" y="332656"/>
            <a:ext cx="6864825" cy="62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3839596" y="2056152"/>
            <a:ext cx="721044" cy="376054"/>
          </a:xfrm>
          <a:prstGeom prst="borderCallout1">
            <a:avLst>
              <a:gd name="adj1" fmla="val 106413"/>
              <a:gd name="adj2" fmla="val 53848"/>
              <a:gd name="adj3" fmla="val 174688"/>
              <a:gd name="adj4" fmla="val 53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แบบ</a:t>
            </a:r>
            <a:r>
              <a:rPr lang="en-US" dirty="0" smtClean="0"/>
              <a:t>A</a:t>
            </a:r>
            <a:endParaRPr lang="th-TH" dirty="0"/>
          </a:p>
        </p:txBody>
      </p:sp>
      <p:sp>
        <p:nvSpPr>
          <p:cNvPr id="6" name="Line Callout 1 5"/>
          <p:cNvSpPr/>
          <p:nvPr/>
        </p:nvSpPr>
        <p:spPr>
          <a:xfrm>
            <a:off x="4860032" y="2081062"/>
            <a:ext cx="721044" cy="376054"/>
          </a:xfrm>
          <a:prstGeom prst="borderCallout1">
            <a:avLst>
              <a:gd name="adj1" fmla="val 106413"/>
              <a:gd name="adj2" fmla="val 53848"/>
              <a:gd name="adj3" fmla="val 174688"/>
              <a:gd name="adj4" fmla="val 53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แบบ</a:t>
            </a:r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7" name="Line Callout 1 6"/>
          <p:cNvSpPr/>
          <p:nvPr/>
        </p:nvSpPr>
        <p:spPr>
          <a:xfrm>
            <a:off x="5868144" y="2081062"/>
            <a:ext cx="721044" cy="376054"/>
          </a:xfrm>
          <a:prstGeom prst="borderCallout1">
            <a:avLst>
              <a:gd name="adj1" fmla="val 106413"/>
              <a:gd name="adj2" fmla="val 53848"/>
              <a:gd name="adj3" fmla="val 174688"/>
              <a:gd name="adj4" fmla="val 537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แบบ</a:t>
            </a:r>
            <a:r>
              <a:rPr lang="en-US" dirty="0" smtClean="0"/>
              <a:t>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14559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440</Words>
  <Application>Microsoft Office PowerPoint</Application>
  <PresentationFormat>On-screen Show (4:3)</PresentationFormat>
  <Paragraphs>126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BBiTe</dc:creator>
  <cp:lastModifiedBy>mome</cp:lastModifiedBy>
  <cp:revision>19</cp:revision>
  <dcterms:created xsi:type="dcterms:W3CDTF">2013-06-05T16:39:25Z</dcterms:created>
  <dcterms:modified xsi:type="dcterms:W3CDTF">2013-06-09T09:28:09Z</dcterms:modified>
</cp:coreProperties>
</file>