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361ED6D6-4211-4E2B-9A67-DA8CD84702E5}">
  <a:tblStyle styleId="{361ED6D6-4211-4E2B-9A67-DA8CD84702E5}" styleName="Table_0">
    <a:wholeTbl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Raciocínio Lógico</a:t>
            </a:r>
          </a:p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Proposições compostas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Exercício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A sentença “No palácio do Itamaraty há quadros de Portinari ou no palácio do Itamaraty não há quadros do Portinari” é uma proposição sempre verdadeira.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Solução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Proposição composta disjunta (existe o conectivo “v” chamado de “ou”)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se chamarmos de P a sentença  positiva, então a sentença negativa será ~P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Teremos então a disjunção Pv~P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Para saber se a proposição Pv~P é sempre V vamos construir a tabela-verdade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Tabela-verdade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Solução por meio da tabela-verdade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03" name="Shape 103"/>
          <p:cNvGraphicFramePr/>
          <p:nvPr/>
        </p:nvGraphicFramePr>
        <p:xfrm>
          <a:off x="952500" y="2135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{361ED6D6-4211-4E2B-9A67-DA8CD84702E5}</a:tableStyleId>
              </a:tblPr>
              <a:tblGrid>
                <a:gridCol w="503300"/>
                <a:gridCol w="465075"/>
                <a:gridCol w="643325"/>
              </a:tblGrid>
              <a:tr h="3965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P</a:t>
                      </a: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Q</a:t>
                      </a: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PvQ</a:t>
                      </a: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</a:tr>
              <a:tr h="3965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V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V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V</a:t>
                      </a:r>
                    </a:p>
                  </a:txBody>
                  <a:tcPr marT="91425" marB="91425" marR="91425" marL="91425"/>
                </a:tc>
              </a:tr>
              <a:tr h="3965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V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F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V</a:t>
                      </a:r>
                    </a:p>
                  </a:txBody>
                  <a:tcPr marT="91425" marB="91425" marR="91425" marL="91425"/>
                </a:tc>
              </a:tr>
              <a:tr h="3965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F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V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V</a:t>
                      </a:r>
                    </a:p>
                  </a:txBody>
                  <a:tcPr marT="91425" marB="91425" marR="91425" marL="91425"/>
                </a:tc>
              </a:tr>
              <a:tr h="3965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F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F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F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4" name="Shape 104"/>
          <p:cNvSpPr txBox="1"/>
          <p:nvPr/>
        </p:nvSpPr>
        <p:spPr>
          <a:xfrm>
            <a:off x="2673600" y="2135275"/>
            <a:ext cx="1795199" cy="14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Observe a disjunção somente será F se ambas as proposições P e Q forem F, caso contrário será V</a:t>
            </a:r>
          </a:p>
        </p:txBody>
      </p:sp>
      <p:graphicFrame>
        <p:nvGraphicFramePr>
          <p:cNvPr id="105" name="Shape 105"/>
          <p:cNvGraphicFramePr/>
          <p:nvPr/>
        </p:nvGraphicFramePr>
        <p:xfrm>
          <a:off x="4686300" y="221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{361ED6D6-4211-4E2B-9A67-DA8CD84702E5}</a:tableStyleId>
              </a:tblPr>
              <a:tblGrid>
                <a:gridCol w="503300"/>
                <a:gridCol w="465075"/>
                <a:gridCol w="643325"/>
              </a:tblGrid>
              <a:tr h="3965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P</a:t>
                      </a: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~P</a:t>
                      </a: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Pv~P</a:t>
                      </a: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</a:tr>
              <a:tr h="3965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V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5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V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5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F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5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/>
                        <a:t>F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Exercício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A sentença “O CIMATEC realiza eventos de tecnologia e o departamento de compras não mede a quantidade de alunos formados” é uma proposição que pode ser simbolizada na forma A^(~B).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Exercício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Solução: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Proposição composta com uso do conjuntivo ^, chamado de “e”;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A é a 1ª sentença;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B é a 2ª sentença;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Observe que em B: “... compras não mede a quantidade de alunos formados”, é igual a ~B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4445000" y="2537450"/>
            <a:ext cx="38607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Resposta: Certa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A^(~B) pode ser uma representação das sentenças</a:t>
            </a:r>
          </a:p>
        </p:txBody>
      </p:sp>
    </p:spTree>
  </p:cSld>
  <p:clrMapOvr>
    <a:masterClrMapping/>
  </p:clrMapOvr>
  <p:transition spd="slow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Execícios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Considerando os possíveis valores lógicos, V ou F, atribuídos às proposições simples A e B, é correto afirmar que a proposição ~[(~A)^(~B)]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possui exatamente 2 valore lógicos V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Exercício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500"/>
              <a:t>Considerando que A e B simbolizam, respectivamente, as proposições “A publicação usa e cita documentos dos alunos do CIMATEC” e “O autor envia 2 cópias de seus projetos de inovação para o PI”,então a proposição</a:t>
            </a:r>
          </a:p>
          <a:p>
            <a:pPr lvl="0">
              <a:spcBef>
                <a:spcPts val="0"/>
              </a:spcBef>
              <a:buNone/>
            </a:pPr>
            <a:r>
              <a:rPr lang="pt-BR" sz="2500"/>
              <a:t> B          A é uma simbolização correta para a proposição “Uma condição necessária para que o autor envie 2 cópias de sua publicação de projeto para a biblioteca do CIMATEC é que a publicação use e cite documentos dos alunos do CIMATEC ” </a:t>
            </a:r>
          </a:p>
        </p:txBody>
      </p:sp>
      <p:cxnSp>
        <p:nvCxnSpPr>
          <p:cNvPr id="131" name="Shape 131"/>
          <p:cNvCxnSpPr/>
          <p:nvPr/>
        </p:nvCxnSpPr>
        <p:spPr>
          <a:xfrm>
            <a:off x="906325" y="3181800"/>
            <a:ext cx="679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Exercício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Considere que as proposições B e A       (~B) sejam V. Neste caso, o único valor lógico possível para A é V.</a:t>
            </a:r>
          </a:p>
        </p:txBody>
      </p:sp>
      <p:cxnSp>
        <p:nvCxnSpPr>
          <p:cNvPr id="138" name="Shape 138"/>
          <p:cNvCxnSpPr/>
          <p:nvPr/>
        </p:nvCxnSpPr>
        <p:spPr>
          <a:xfrm>
            <a:off x="6910600" y="1611925"/>
            <a:ext cx="4853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Exercício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As proposições compostas A      (~B) e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B      (~A) têm exatamente os mesmos valores lógicos, independentemente das atribuições V ou F dadas às proposições simples A e B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1800"/>
              <a:t>Leitrura 1º: F se A=V e B=F  portanto V se A=V e B=V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1800"/>
              <a:t>A então ~B; A é condição suficiente para ~B, A é condição necessária para ~B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1800"/>
              <a:t>Leitura 2º: F se B=V e A=F  portanto V se B=V e A=V</a:t>
            </a:r>
          </a:p>
          <a:p>
            <a:pPr lvl="0">
              <a:spcBef>
                <a:spcPts val="0"/>
              </a:spcBef>
              <a:buNone/>
            </a:pPr>
            <a:r>
              <a:rPr lang="pt-BR" sz="1800"/>
              <a:t>B então ~A; B é condição suficiente para ~A; B é condição necessária para ~A</a:t>
            </a:r>
          </a:p>
        </p:txBody>
      </p:sp>
      <p:cxnSp>
        <p:nvCxnSpPr>
          <p:cNvPr id="145" name="Shape 145"/>
          <p:cNvCxnSpPr/>
          <p:nvPr/>
        </p:nvCxnSpPr>
        <p:spPr>
          <a:xfrm>
            <a:off x="5534950" y="1595725"/>
            <a:ext cx="4853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6" name="Shape 146"/>
          <p:cNvCxnSpPr/>
          <p:nvPr/>
        </p:nvCxnSpPr>
        <p:spPr>
          <a:xfrm>
            <a:off x="814591" y="2145318"/>
            <a:ext cx="4853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Exercício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800"/>
              <a:t>Considere como premissas as seguintes proposições: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800"/>
              <a:t>“1. Ou o aluno é brasileiro nato ou não pode se inscrever no TSE”</a:t>
            </a:r>
          </a:p>
          <a:p>
            <a:pPr lvl="0">
              <a:spcBef>
                <a:spcPts val="0"/>
              </a:spcBef>
              <a:buNone/>
            </a:pPr>
            <a:r>
              <a:rPr lang="pt-BR" sz="2800"/>
              <a:t>“2. O sujeito não pode se inscrever no TSE para votar.” Considera-se um argumento lógico correto se for apresentado como conclusão a proposição: “o candidato não é brasileiro nato.”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6926775" y="916000"/>
            <a:ext cx="2067900" cy="2184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A = 1 é brasileiro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B = 2 não se inscreve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P1 = A v B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P2 = B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C = ~A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Proposições:</a:t>
            </a:r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t-BR"/>
              <a:t>Sentenças que podem ser julgadas como verdadeiras (V) ou falsas (F), mas não cabem a elas ambos os julgamentos;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As proposições simples são geralmente simbolizadas por letras maiúsculas do alfabeto;</a:t>
            </a:r>
          </a:p>
          <a:p>
            <a:pPr indent="-228600" lvl="0" marL="457200">
              <a:spcBef>
                <a:spcPts val="0"/>
              </a:spcBef>
            </a:pPr>
            <a:r>
              <a:rPr lang="pt-BR"/>
              <a:t>As compostas são conexões de proposições simples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Exercício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Considere que as premissas de um argumento incluem a proposição: “O Kico foi professor e Girafales foi médico”. Nesse caso, a proposição “Se Girafales não foi médico então o Kico foi professor” é uma conclusão que torna o argumento correto.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Exercício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A proposição “Carlos é professor e muito competente” tem como negação a proposição “Carlos não é professor nem é muito competente”.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Exercício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A proposição “O CIMATEC é moderno ou precisa ser refeito” será verdadeiro quando a proposição “O CIMATEC não é moderno nem precisa ser refeito” for falso e, vice-versa.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Exercício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Para todos os possíveis valores lógicos atribuídos às proposições simples A e B, a proposição composta [A^(~B)]vB tem exatamente 3 valores lógicos V e um F.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Exercício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Sebe-se que as proposições ~(A^B) e (~A)v(~B)têm os mesmos valores lógicos para todas as possíveis valorações de A e de B. Então, a negação da proposição “O Senai possui DR’s no Brasil e não na Argentina” pode ser simbolizada por (~A)vB.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Proposições	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Uma expressão de forma A^B é uma proposição composta que tem valor lógico V quando A e B forem ambas V e, nos demais casos, sará F; e é lida “A e B”;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A expressão ~A, “não A”, tem valor lógico F se A for V e valor lógico V se A for F;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Proposições</a:t>
            </a:r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A expressão AvB, lida “A ou B”, tem valor lógico F se ambas as proposiçõesA e B forem F, nos demais casos, é V;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A expressão A     B tem valor lógico F se a for V e B for F, nos demais casos,  será V, e tem, entre outras, a seguinte leitura: “Se A então B”, “A é condição suficiente para B”, “B é condição necessária para A”</a:t>
            </a:r>
          </a:p>
        </p:txBody>
      </p:sp>
      <p:sp>
        <p:nvSpPr>
          <p:cNvPr id="54" name="Shape 54"/>
          <p:cNvSpPr/>
          <p:nvPr/>
        </p:nvSpPr>
        <p:spPr>
          <a:xfrm>
            <a:off x="3081025" y="2961150"/>
            <a:ext cx="381899" cy="203700"/>
          </a:xfrm>
          <a:prstGeom prst="rightArrow">
            <a:avLst>
              <a:gd fmla="val 0" name="adj1"/>
              <a:gd fmla="val 4374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Proposições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Uma argumentação lógica correta consiste de uma sequência de proposições em que algumas são premissas, isso é, são verdadeiras por hipótese, e as outras, as conclusões, são obrigatoriamente verdadeiras por consequência das premissas.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Exemplo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Para as seguintes sentenças: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pt-BR"/>
              <a:t>Qual é o nome que é conhesida e ministra da Cultura?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pt-BR"/>
              <a:t>O CIMATEC é uma bela construção contemporânea.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pt-BR"/>
              <a:t>Os principais jogadores da história do Bahia são, respectivamente X e Y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Exemplo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Para as seguintes sentenças: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4. O barão do Rio Branco foi um diplomata notável.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Nessa situação é correto afirmas que entre as sentenças acima, apenas uma delas não é uma proposição.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Solução do exemplo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pt-BR"/>
              <a:t>não é proposição, pois trata-se de uma pergunta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pt-BR"/>
              <a:t>é proposição pois é uma afirmação, tem sentido completo e pode ser valorada como verdadeiro ou falso;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pt-BR"/>
              <a:t>não é uma proposição, pois trata-se de uma sentença aberta(possui variáveis)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Solução do exemplo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4. é proposição, pois é uma afirmação, tem sentido completo e pode ser valorada como verdadeiro ou falso.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Portanto, têm-se 2 sentenças que não são proposições.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Resposta: errada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