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5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8.wmf" ContentType="image/x-wmf"/>
  <Override PartName="/ppt/media/image7.tif" ContentType="image/tiff"/>
  <Override PartName="/ppt/media/image6.wmf" ContentType="image/x-wmf"/>
  <Override PartName="/ppt/media/image21.png" ContentType="image/png"/>
  <Override PartName="/ppt/media/image22.png" ContentType="image/png"/>
  <Override PartName="/ppt/media/image4.png" ContentType="image/png"/>
  <Override PartName="/ppt/media/image11.tif" ContentType="image/tiff"/>
  <Override PartName="/ppt/media/image12.wmf" ContentType="image/x-wmf"/>
  <Override PartName="/ppt/media/image13.wmf" ContentType="image/x-wmf"/>
  <Override PartName="/ppt/media/image14.png" ContentType="image/png"/>
  <Override PartName="/ppt/media/image1.tif" ContentType="image/tiff"/>
  <Override PartName="/ppt/media/image15.png" ContentType="image/png"/>
  <Override PartName="/ppt/media/image16.png" ContentType="image/png"/>
  <Override PartName="/ppt/media/image17.png" ContentType="image/png"/>
  <Override PartName="/ppt/media/image2.wmf" ContentType="image/x-wmf"/>
  <Override PartName="/ppt/media/image18.png" ContentType="image/png"/>
  <Override PartName="/ppt/media/image3.wmf" ContentType="image/x-wmf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ti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ti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tif" descr=""/>
          <p:cNvPicPr/>
          <p:nvPr/>
        </p:nvPicPr>
        <p:blipFill>
          <a:blip r:embed="rId2"/>
          <a:stretch/>
        </p:blipFill>
        <p:spPr>
          <a:xfrm>
            <a:off x="6097320" y="6268680"/>
            <a:ext cx="978840" cy="326160"/>
          </a:xfrm>
          <a:prstGeom prst="rect">
            <a:avLst/>
          </a:prstGeom>
          <a:ln w="12600">
            <a:noFill/>
          </a:ln>
        </p:spPr>
      </p:pic>
      <p:pic>
        <p:nvPicPr>
          <p:cNvPr id="1" name="Grafik 6" descr=""/>
          <p:cNvPicPr/>
          <p:nvPr/>
        </p:nvPicPr>
        <p:blipFill>
          <a:blip r:embed="rId3"/>
          <a:stretch/>
        </p:blipFill>
        <p:spPr>
          <a:xfrm>
            <a:off x="7193160" y="6268680"/>
            <a:ext cx="1413720" cy="3196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539640" y="6135480"/>
            <a:ext cx="8061120" cy="36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rafik 9" descr=""/>
          <p:cNvPicPr/>
          <p:nvPr/>
        </p:nvPicPr>
        <p:blipFill>
          <a:blip r:embed="rId4"/>
          <a:stretch/>
        </p:blipFill>
        <p:spPr>
          <a:xfrm>
            <a:off x="6163920" y="365760"/>
            <a:ext cx="2520720" cy="140868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7" descr=""/>
          <p:cNvPicPr/>
          <p:nvPr/>
        </p:nvPicPr>
        <p:blipFill>
          <a:blip r:embed="rId2"/>
          <a:stretch/>
        </p:blipFill>
        <p:spPr>
          <a:xfrm>
            <a:off x="7191000" y="476640"/>
            <a:ext cx="1414080" cy="789480"/>
          </a:xfrm>
          <a:prstGeom prst="rect">
            <a:avLst/>
          </a:prstGeom>
          <a:ln>
            <a:noFill/>
          </a:ln>
        </p:spPr>
      </p:pic>
      <p:pic>
        <p:nvPicPr>
          <p:cNvPr id="41" name="pasted-image.tif" descr=""/>
          <p:cNvPicPr/>
          <p:nvPr/>
        </p:nvPicPr>
        <p:blipFill>
          <a:blip r:embed="rId3"/>
          <a:stretch/>
        </p:blipFill>
        <p:spPr>
          <a:xfrm>
            <a:off x="6097320" y="6268680"/>
            <a:ext cx="978840" cy="326160"/>
          </a:xfrm>
          <a:prstGeom prst="rect">
            <a:avLst/>
          </a:prstGeom>
          <a:ln w="12600">
            <a:noFill/>
          </a:ln>
        </p:spPr>
      </p:pic>
      <p:pic>
        <p:nvPicPr>
          <p:cNvPr id="42" name="Grafik 6" descr=""/>
          <p:cNvPicPr/>
          <p:nvPr/>
        </p:nvPicPr>
        <p:blipFill>
          <a:blip r:embed="rId4"/>
          <a:stretch/>
        </p:blipFill>
        <p:spPr>
          <a:xfrm>
            <a:off x="7193160" y="6268680"/>
            <a:ext cx="1413720" cy="3196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asted-image.tif" descr=""/>
          <p:cNvPicPr/>
          <p:nvPr/>
        </p:nvPicPr>
        <p:blipFill>
          <a:blip r:embed="rId2"/>
          <a:stretch/>
        </p:blipFill>
        <p:spPr>
          <a:xfrm>
            <a:off x="6097320" y="6268680"/>
            <a:ext cx="978840" cy="326160"/>
          </a:xfrm>
          <a:prstGeom prst="rect">
            <a:avLst/>
          </a:prstGeom>
          <a:ln w="12600">
            <a:noFill/>
          </a:ln>
        </p:spPr>
      </p:pic>
      <p:pic>
        <p:nvPicPr>
          <p:cNvPr id="80" name="Grafik 6" descr=""/>
          <p:cNvPicPr/>
          <p:nvPr/>
        </p:nvPicPr>
        <p:blipFill>
          <a:blip r:embed="rId3"/>
          <a:stretch/>
        </p:blipFill>
        <p:spPr>
          <a:xfrm>
            <a:off x="7193160" y="6268680"/>
            <a:ext cx="1413720" cy="319680"/>
          </a:xfrm>
          <a:prstGeom prst="rect">
            <a:avLst/>
          </a:prstGeom>
          <a:ln>
            <a:noFill/>
          </a:ln>
        </p:spPr>
      </p:pic>
      <p:pic>
        <p:nvPicPr>
          <p:cNvPr id="81" name="Grafik 4" descr=""/>
          <p:cNvPicPr/>
          <p:nvPr/>
        </p:nvPicPr>
        <p:blipFill>
          <a:blip r:embed="rId4"/>
          <a:stretch/>
        </p:blipFill>
        <p:spPr>
          <a:xfrm>
            <a:off x="6126480" y="273600"/>
            <a:ext cx="2520720" cy="1408680"/>
          </a:xfrm>
          <a:prstGeom prst="rect">
            <a:avLst/>
          </a:prstGeom>
          <a:ln>
            <a:noFill/>
          </a:ln>
        </p:spPr>
      </p:pic>
      <p:sp>
        <p:nvSpPr>
          <p:cNvPr id="82" name="Line 1"/>
          <p:cNvSpPr/>
          <p:nvPr/>
        </p:nvSpPr>
        <p:spPr>
          <a:xfrm>
            <a:off x="539640" y="6135480"/>
            <a:ext cx="8061120" cy="36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39640" y="3813840"/>
            <a:ext cx="805896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44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560">
              <a:lnSpc>
                <a:spcPct val="100000"/>
              </a:lnSpc>
            </a:pPr>
            <a:r>
              <a:rPr b="0" lang="en-US" sz="24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Milestone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39640" y="5486400"/>
            <a:ext cx="8058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Service-centric Networking | Tu Berlin | May 11</a:t>
            </a:r>
            <a:r>
              <a:rPr b="0" lang="en-US" sz="1600" spc="-1" strike="noStrike" baseline="101000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</a:t>
            </a:r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529880" y="2377440"/>
            <a:ext cx="333216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365760" y="1463040"/>
            <a:ext cx="438696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779840" y="1620360"/>
            <a:ext cx="7203600" cy="406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4529880" y="2377440"/>
            <a:ext cx="333216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365760" y="1463040"/>
            <a:ext cx="438696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211920" y="1659960"/>
            <a:ext cx="5381640" cy="41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529880" y="2377440"/>
            <a:ext cx="333216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365760" y="1463040"/>
            <a:ext cx="438696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783080" y="1618560"/>
            <a:ext cx="7203600" cy="405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4529880" y="2377440"/>
            <a:ext cx="333216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365760" y="1463040"/>
            <a:ext cx="438696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 - 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4529880" y="2377440"/>
            <a:ext cx="333216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>
            <a:off x="365760" y="1463040"/>
            <a:ext cx="859500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[1] Ankerst, M., Breunig, M. M., Kriegel, H. P., &amp; Sander, J. (1999, June). OPTICS: ordering points to identify the clustering structure. In ACM Sigmod Record (Vol. 28, No. 2, pp. 49-60). ACM.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 Zelnik-Manor, L., &amp; Perona, P. (2004). Self-tuning spectral clustering. InAdvances in neural information processing systems (pp. 1601-1608).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34240" y="1737360"/>
            <a:ext cx="8058960" cy="3995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4529880" y="2743200"/>
            <a:ext cx="177732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8470800" y="5552640"/>
            <a:ext cx="326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4529880" y="2743200"/>
            <a:ext cx="177732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365760" y="1463040"/>
            <a:ext cx="438696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Grouping a set of objects in a way that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objects are in the same cluster.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Well Separated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Centroid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[...]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931920" y="1620360"/>
            <a:ext cx="5175000" cy="413820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5943600" y="5564160"/>
            <a:ext cx="16603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kMeans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OPTICS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365760" y="1463040"/>
            <a:ext cx="438696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 # Points in a Cluster (MinPts),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 Neighborhood radius (ε),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Degree of Steepness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ξ).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Produces Reachability Plot: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Points ordered by core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Shows different reachability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Automatic cluster extraction from the 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659560" y="1468080"/>
            <a:ext cx="2569680" cy="22806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690080" y="3885840"/>
            <a:ext cx="4203360" cy="169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OPTICS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[1]</a:t>
            </a: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- 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365760" y="1463040"/>
            <a:ext cx="831888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 already available in: Java, Python, R and Matlab.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the different Implementations, with the focus on the automatic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all implementations extract automatically the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Self-tuning Spectral Clustering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365760" y="1463040"/>
            <a:ext cx="438696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 number of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Operates a dimensionality reduction using the eigenvectors of the affinity matrix.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Exploits the eigenvectors structure to determine the optimal number of clusters.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572360" y="2172600"/>
            <a:ext cx="4124160" cy="17629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824360" y="3909960"/>
            <a:ext cx="3757680" cy="85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Self-tuning Spectral Clustering</a:t>
            </a:r>
            <a:r>
              <a:rPr b="0" lang="en-US" sz="2800" spc="-1" strike="noStrike" baseline="33000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[2]</a:t>
            </a: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- 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365760" y="1463040"/>
            <a:ext cx="831888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 already available in: C++ and Matlab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Investigate the construction of the affinity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with OPTICS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C++ code with multi dimensional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Efficiency Problem: Finds all the Eigenvectors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39640" y="3812400"/>
            <a:ext cx="805788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39640" y="2906640"/>
            <a:ext cx="805896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39640" y="476640"/>
            <a:ext cx="647820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Timeline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39640" y="6295320"/>
            <a:ext cx="547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607600" y="6492960"/>
            <a:ext cx="533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4529880" y="2377440"/>
            <a:ext cx="333216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84240" y="1563120"/>
            <a:ext cx="8912160" cy="41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LibreOffice/5.1.2.2.0$Linux_X86_64 LibreOffice_project/10m0$Build-2</Application>
  <Words>302</Words>
  <Paragraphs>51</Paragraphs>
  <Company>TU Berlin - Service-centric Networking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2016-05-06T21:28:24Z</dcterms:created>
  <dc:creator/>
  <dc:description/>
  <dc:language>en-US</dc:language>
  <cp:lastModifiedBy/>
  <dcterms:modified xsi:type="dcterms:W3CDTF">2016-05-08T15:16:35Z</dcterms:modified>
  <cp:revision>191</cp:revision>
  <dc:subject/>
  <dc:title>TITEL DER PRÄSENTATION ODER THEMA ZWEIZEILIGE VERSION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TU Berlin - Service-centric Networking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