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6.png" ContentType="image/png"/>
  <Override PartName="/ppt/media/image25.png" ContentType="image/png"/>
  <Override PartName="/ppt/media/image23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8.wmf" ContentType="image/x-wmf"/>
  <Override PartName="/ppt/media/image7.tif" ContentType="image/tiff"/>
  <Override PartName="/ppt/media/image6.wmf" ContentType="image/x-wmf"/>
  <Override PartName="/ppt/media/image21.png" ContentType="image/png"/>
  <Override PartName="/ppt/media/image22.png" ContentType="image/png"/>
  <Override PartName="/ppt/media/image4.png" ContentType="image/png"/>
  <Override PartName="/ppt/media/image11.tif" ContentType="image/tiff"/>
  <Override PartName="/ppt/media/image12.wmf" ContentType="image/x-wmf"/>
  <Override PartName="/ppt/media/image13.wmf" ContentType="image/x-wmf"/>
  <Override PartName="/ppt/media/image14.png" ContentType="image/png"/>
  <Override PartName="/ppt/media/image1.tif" ContentType="image/tiff"/>
  <Override PartName="/ppt/media/image15.png" ContentType="image/png"/>
  <Override PartName="/ppt/media/image16.png" ContentType="image/png"/>
  <Override PartName="/ppt/media/image17.png" ContentType="image/png"/>
  <Override PartName="/ppt/media/image2.wmf" ContentType="image/x-wmf"/>
  <Override PartName="/ppt/media/image18.png" ContentType="image/png"/>
  <Override PartName="/ppt/media/image3.wmf" ContentType="image/x-wmf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wmf"/><Relationship Id="rId3" Type="http://schemas.openxmlformats.org/officeDocument/2006/relationships/image" Target="../media/image7.tif"/><Relationship Id="rId4" Type="http://schemas.openxmlformats.org/officeDocument/2006/relationships/image" Target="../media/image8.wmf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1.tif"/><Relationship Id="rId3" Type="http://schemas.openxmlformats.org/officeDocument/2006/relationships/image" Target="../media/image12.wmf"/><Relationship Id="rId4" Type="http://schemas.openxmlformats.org/officeDocument/2006/relationships/image" Target="../media/image13.wmf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asted-image.tif" descr=""/>
          <p:cNvPicPr/>
          <p:nvPr/>
        </p:nvPicPr>
        <p:blipFill>
          <a:blip r:embed="rId2"/>
          <a:stretch/>
        </p:blipFill>
        <p:spPr>
          <a:xfrm>
            <a:off x="6097320" y="6268680"/>
            <a:ext cx="978120" cy="325440"/>
          </a:xfrm>
          <a:prstGeom prst="rect">
            <a:avLst/>
          </a:prstGeom>
          <a:ln w="12600">
            <a:noFill/>
          </a:ln>
        </p:spPr>
      </p:pic>
      <p:pic>
        <p:nvPicPr>
          <p:cNvPr id="1" name="Grafik 6" descr=""/>
          <p:cNvPicPr/>
          <p:nvPr/>
        </p:nvPicPr>
        <p:blipFill>
          <a:blip r:embed="rId3"/>
          <a:stretch/>
        </p:blipFill>
        <p:spPr>
          <a:xfrm>
            <a:off x="7193160" y="6268680"/>
            <a:ext cx="1413000" cy="31896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539640" y="6135480"/>
            <a:ext cx="8061120" cy="36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Grafik 9" descr=""/>
          <p:cNvPicPr/>
          <p:nvPr/>
        </p:nvPicPr>
        <p:blipFill>
          <a:blip r:embed="rId4"/>
          <a:stretch/>
        </p:blipFill>
        <p:spPr>
          <a:xfrm>
            <a:off x="6163920" y="365760"/>
            <a:ext cx="2520000" cy="140796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7" descr=""/>
          <p:cNvPicPr/>
          <p:nvPr/>
        </p:nvPicPr>
        <p:blipFill>
          <a:blip r:embed="rId2"/>
          <a:stretch/>
        </p:blipFill>
        <p:spPr>
          <a:xfrm>
            <a:off x="7191000" y="476640"/>
            <a:ext cx="1413360" cy="788760"/>
          </a:xfrm>
          <a:prstGeom prst="rect">
            <a:avLst/>
          </a:prstGeom>
          <a:ln>
            <a:noFill/>
          </a:ln>
        </p:spPr>
      </p:pic>
      <p:pic>
        <p:nvPicPr>
          <p:cNvPr id="41" name="pasted-image.tif" descr=""/>
          <p:cNvPicPr/>
          <p:nvPr/>
        </p:nvPicPr>
        <p:blipFill>
          <a:blip r:embed="rId3"/>
          <a:stretch/>
        </p:blipFill>
        <p:spPr>
          <a:xfrm>
            <a:off x="6097320" y="6268680"/>
            <a:ext cx="978120" cy="325440"/>
          </a:xfrm>
          <a:prstGeom prst="rect">
            <a:avLst/>
          </a:prstGeom>
          <a:ln w="12600">
            <a:noFill/>
          </a:ln>
        </p:spPr>
      </p:pic>
      <p:pic>
        <p:nvPicPr>
          <p:cNvPr id="42" name="Grafik 6" descr=""/>
          <p:cNvPicPr/>
          <p:nvPr/>
        </p:nvPicPr>
        <p:blipFill>
          <a:blip r:embed="rId4"/>
          <a:stretch/>
        </p:blipFill>
        <p:spPr>
          <a:xfrm>
            <a:off x="7193160" y="6268680"/>
            <a:ext cx="1413000" cy="31896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asted-image.tif" descr=""/>
          <p:cNvPicPr/>
          <p:nvPr/>
        </p:nvPicPr>
        <p:blipFill>
          <a:blip r:embed="rId2"/>
          <a:stretch/>
        </p:blipFill>
        <p:spPr>
          <a:xfrm>
            <a:off x="6097320" y="6268680"/>
            <a:ext cx="978120" cy="325440"/>
          </a:xfrm>
          <a:prstGeom prst="rect">
            <a:avLst/>
          </a:prstGeom>
          <a:ln w="12600">
            <a:noFill/>
          </a:ln>
        </p:spPr>
      </p:pic>
      <p:pic>
        <p:nvPicPr>
          <p:cNvPr id="80" name="Grafik 6" descr=""/>
          <p:cNvPicPr/>
          <p:nvPr/>
        </p:nvPicPr>
        <p:blipFill>
          <a:blip r:embed="rId3"/>
          <a:stretch/>
        </p:blipFill>
        <p:spPr>
          <a:xfrm>
            <a:off x="7193160" y="6268680"/>
            <a:ext cx="1413000" cy="318960"/>
          </a:xfrm>
          <a:prstGeom prst="rect">
            <a:avLst/>
          </a:prstGeom>
          <a:ln>
            <a:noFill/>
          </a:ln>
        </p:spPr>
      </p:pic>
      <p:pic>
        <p:nvPicPr>
          <p:cNvPr id="81" name="Grafik 4" descr=""/>
          <p:cNvPicPr/>
          <p:nvPr/>
        </p:nvPicPr>
        <p:blipFill>
          <a:blip r:embed="rId4"/>
          <a:stretch/>
        </p:blipFill>
        <p:spPr>
          <a:xfrm>
            <a:off x="6126480" y="273600"/>
            <a:ext cx="2520000" cy="1407960"/>
          </a:xfrm>
          <a:prstGeom prst="rect">
            <a:avLst/>
          </a:prstGeom>
          <a:ln>
            <a:noFill/>
          </a:ln>
        </p:spPr>
      </p:pic>
      <p:sp>
        <p:nvSpPr>
          <p:cNvPr id="82" name="Line 1"/>
          <p:cNvSpPr/>
          <p:nvPr/>
        </p:nvSpPr>
        <p:spPr>
          <a:xfrm>
            <a:off x="539640" y="6135480"/>
            <a:ext cx="8061120" cy="36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39640" y="3813840"/>
            <a:ext cx="8058240" cy="14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44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560">
              <a:lnSpc>
                <a:spcPct val="100000"/>
              </a:lnSpc>
            </a:pPr>
            <a:r>
              <a:rPr b="0" lang="en-US" sz="24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Milestone 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39640" y="5486400"/>
            <a:ext cx="805824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0" lang="en-US" sz="1600" spc="-1" strike="noStrike">
                <a:solidFill>
                  <a:srgbClr val="717171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717171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Service-centric Networking | Tu Berlin | May 11</a:t>
            </a:r>
            <a:r>
              <a:rPr b="0" lang="en-US" sz="1600" spc="-1" strike="noStrike" baseline="101000">
                <a:solidFill>
                  <a:srgbClr val="717171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th</a:t>
            </a:r>
            <a:r>
              <a:rPr b="0" lang="en-US" sz="1600" spc="-1" strike="noStrike">
                <a:solidFill>
                  <a:srgbClr val="717171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2016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39640" y="476640"/>
            <a:ext cx="6477480" cy="8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539640" y="6295320"/>
            <a:ext cx="547704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8607600" y="6492960"/>
            <a:ext cx="5331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4"/>
          <p:cNvSpPr/>
          <p:nvPr/>
        </p:nvSpPr>
        <p:spPr>
          <a:xfrm>
            <a:off x="4529880" y="2377440"/>
            <a:ext cx="3331440" cy="13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5"/>
          <p:cNvSpPr/>
          <p:nvPr/>
        </p:nvSpPr>
        <p:spPr>
          <a:xfrm>
            <a:off x="365760" y="1463040"/>
            <a:ext cx="4386240" cy="438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Trello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1779840" y="1620360"/>
            <a:ext cx="7202880" cy="406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39640" y="476640"/>
            <a:ext cx="6477480" cy="8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39640" y="6295320"/>
            <a:ext cx="547704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8607600" y="6492960"/>
            <a:ext cx="5331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4"/>
          <p:cNvSpPr/>
          <p:nvPr/>
        </p:nvSpPr>
        <p:spPr>
          <a:xfrm>
            <a:off x="4529880" y="2377440"/>
            <a:ext cx="3331440" cy="13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5"/>
          <p:cNvSpPr/>
          <p:nvPr/>
        </p:nvSpPr>
        <p:spPr>
          <a:xfrm>
            <a:off x="365760" y="1463040"/>
            <a:ext cx="4386240" cy="438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Trello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Slack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3211920" y="1659960"/>
            <a:ext cx="5380920" cy="418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39640" y="476640"/>
            <a:ext cx="6477480" cy="8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39640" y="6295320"/>
            <a:ext cx="547704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8607600" y="6492960"/>
            <a:ext cx="5331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4529880" y="2377440"/>
            <a:ext cx="3331440" cy="13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5"/>
          <p:cNvSpPr/>
          <p:nvPr/>
        </p:nvSpPr>
        <p:spPr>
          <a:xfrm>
            <a:off x="365760" y="1463040"/>
            <a:ext cx="4386240" cy="438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Trello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Slack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GitLab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1783080" y="1618560"/>
            <a:ext cx="7202880" cy="405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39640" y="476640"/>
            <a:ext cx="6477480" cy="8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39640" y="6295320"/>
            <a:ext cx="547704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8607600" y="6492960"/>
            <a:ext cx="5331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4"/>
          <p:cNvSpPr/>
          <p:nvPr/>
        </p:nvSpPr>
        <p:spPr>
          <a:xfrm>
            <a:off x="4529880" y="2377440"/>
            <a:ext cx="3331440" cy="13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5"/>
          <p:cNvSpPr/>
          <p:nvPr/>
        </p:nvSpPr>
        <p:spPr>
          <a:xfrm>
            <a:off x="365760" y="1463040"/>
            <a:ext cx="4386240" cy="438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Trello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Slack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GitLab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GitLab - Wiki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1920240" y="1657080"/>
            <a:ext cx="7068240" cy="398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539640" y="2286000"/>
            <a:ext cx="8057160" cy="29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5560" algn="ctr">
              <a:lnSpc>
                <a:spcPct val="100000"/>
              </a:lnSpc>
            </a:pPr>
            <a:r>
              <a:rPr b="1" lang="en-US" sz="3600" spc="-1" strike="noStrike" cap="all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Thank You for your Attention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560" algn="ctr">
              <a:lnSpc>
                <a:spcPct val="100000"/>
              </a:lnSpc>
            </a:pPr>
            <a:r>
              <a:rPr b="1" lang="en-US" sz="3600" spc="-1" strike="noStrike" cap="all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Questions?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8607600" y="6492960"/>
            <a:ext cx="5331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39640" y="476640"/>
            <a:ext cx="6477480" cy="8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References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539640" y="6295320"/>
            <a:ext cx="547704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8607600" y="6492960"/>
            <a:ext cx="5331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4"/>
          <p:cNvSpPr/>
          <p:nvPr/>
        </p:nvSpPr>
        <p:spPr>
          <a:xfrm>
            <a:off x="4529880" y="2377440"/>
            <a:ext cx="3331440" cy="13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5"/>
          <p:cNvSpPr/>
          <p:nvPr/>
        </p:nvSpPr>
        <p:spPr>
          <a:xfrm>
            <a:off x="365760" y="1463040"/>
            <a:ext cx="8594280" cy="438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[1] Ankerst, M., Breunig, M. M., Kriegel, H. P., &amp; Sander, J. (1999, June). OPTICS: ordering points to identify the clustering structure. In ACM Sigmod Record (Vol. 28, No. 2, pp. 49-60). ACM.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[2] Zelnik-Manor, L., &amp; Perona, P. (2004). Self-tuning spectral clustering. InAdvances in neural information processing systems (pp. 1601-1608).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534240" y="1737360"/>
            <a:ext cx="8058240" cy="399456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539640" y="476640"/>
            <a:ext cx="6477480" cy="8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39640" y="6295320"/>
            <a:ext cx="547704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8607600" y="6492960"/>
            <a:ext cx="5331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4"/>
          <p:cNvSpPr/>
          <p:nvPr/>
        </p:nvSpPr>
        <p:spPr>
          <a:xfrm>
            <a:off x="4529880" y="2743200"/>
            <a:ext cx="1776600" cy="82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5"/>
          <p:cNvSpPr/>
          <p:nvPr/>
        </p:nvSpPr>
        <p:spPr>
          <a:xfrm>
            <a:off x="8470800" y="5552640"/>
            <a:ext cx="325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39640" y="476640"/>
            <a:ext cx="6477480" cy="8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39640" y="6295320"/>
            <a:ext cx="547704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8607600" y="6492960"/>
            <a:ext cx="5331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4"/>
          <p:cNvSpPr/>
          <p:nvPr/>
        </p:nvSpPr>
        <p:spPr>
          <a:xfrm>
            <a:off x="4529880" y="2743200"/>
            <a:ext cx="1776600" cy="82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5"/>
          <p:cNvSpPr/>
          <p:nvPr/>
        </p:nvSpPr>
        <p:spPr>
          <a:xfrm>
            <a:off x="365760" y="1463040"/>
            <a:ext cx="4386240" cy="438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Grouping a set of objects in a way that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similar objects are in the same cluster.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Types: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Well Separated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Centroid Based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Density Based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[...]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3931920" y="1620360"/>
            <a:ext cx="5174280" cy="4137480"/>
          </a:xfrm>
          <a:prstGeom prst="rect">
            <a:avLst/>
          </a:prstGeom>
          <a:ln>
            <a:noFill/>
          </a:ln>
        </p:spPr>
      </p:pic>
      <p:sp>
        <p:nvSpPr>
          <p:cNvPr id="133" name="CustomShape 6"/>
          <p:cNvSpPr/>
          <p:nvPr/>
        </p:nvSpPr>
        <p:spPr>
          <a:xfrm>
            <a:off x="5943600" y="5564160"/>
            <a:ext cx="165960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kMeans Clustering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39640" y="476640"/>
            <a:ext cx="6477480" cy="8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Self-tuning Spectral Clustering</a:t>
            </a:r>
            <a:r>
              <a:rPr b="0" lang="en-US" sz="2800" spc="-1" strike="noStrike" baseline="33000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[2]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39640" y="6295320"/>
            <a:ext cx="547704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8607600" y="6492960"/>
            <a:ext cx="5331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4"/>
          <p:cNvSpPr/>
          <p:nvPr/>
        </p:nvSpPr>
        <p:spPr>
          <a:xfrm>
            <a:off x="365760" y="1463040"/>
            <a:ext cx="4386240" cy="438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Requires: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Max number of Clusters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Operates a dimensionality reduction using the eigenvectors of the affinity matrix.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Exploits the eigenvectors structure to determine the optimal number of clusters.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4572360" y="2172600"/>
            <a:ext cx="4123440" cy="176220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4824360" y="3909960"/>
            <a:ext cx="3756960" cy="85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39640" y="476640"/>
            <a:ext cx="6477480" cy="8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Self-tuning Spectral Clustering</a:t>
            </a:r>
            <a:r>
              <a:rPr b="0" lang="en-US" sz="2800" spc="-1" strike="noStrike" baseline="33000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[2]</a:t>
            </a: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- contd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39640" y="6295320"/>
            <a:ext cx="547704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8607600" y="6492960"/>
            <a:ext cx="5331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4"/>
          <p:cNvSpPr/>
          <p:nvPr/>
        </p:nvSpPr>
        <p:spPr>
          <a:xfrm>
            <a:off x="365760" y="1463040"/>
            <a:ext cx="8318160" cy="438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Implementations already available in: C++ and Matlab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Objective: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Investigate the construction of the affinity matrix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Comparison with OPTICS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Performance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39640" y="476640"/>
            <a:ext cx="6477480" cy="8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OPTICS</a:t>
            </a:r>
            <a:r>
              <a:rPr b="0" lang="en-US" sz="2800" spc="-1" strike="noStrike" baseline="33000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[1]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39640" y="6295320"/>
            <a:ext cx="547704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8607600" y="6492960"/>
            <a:ext cx="5331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4"/>
          <p:cNvSpPr/>
          <p:nvPr/>
        </p:nvSpPr>
        <p:spPr>
          <a:xfrm>
            <a:off x="365760" y="1463040"/>
            <a:ext cx="4386240" cy="438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Density Based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Requires: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Min # Points in a Cluster (MinPts),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Max Neighborhood radius (ε),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Degree of Steepness 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ξ).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Produces Reachability Plot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Automatic cluster extraction from the plot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5659560" y="1468080"/>
            <a:ext cx="2568960" cy="227988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4690080" y="3885840"/>
            <a:ext cx="4202640" cy="169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39640" y="476640"/>
            <a:ext cx="6477480" cy="8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OPTICS</a:t>
            </a:r>
            <a:r>
              <a:rPr b="0" lang="en-US" sz="2800" spc="-1" strike="noStrike" baseline="33000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[1]</a:t>
            </a: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- contd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539640" y="6295320"/>
            <a:ext cx="547704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8607600" y="6492960"/>
            <a:ext cx="5331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4"/>
          <p:cNvSpPr/>
          <p:nvPr/>
        </p:nvSpPr>
        <p:spPr>
          <a:xfrm>
            <a:off x="365760" y="1463040"/>
            <a:ext cx="8318160" cy="438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Implementations already available in: Java, Python, R and Matlab.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Objective: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Comparison of the different Implementations, with the focus on the automatic extraction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Performance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Problem: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 all implementations extract automatically the clusters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39640" y="3812400"/>
            <a:ext cx="8057160" cy="14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Organization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39640" y="2906640"/>
            <a:ext cx="8058240" cy="8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3"/>
          <p:cNvSpPr/>
          <p:nvPr/>
        </p:nvSpPr>
        <p:spPr>
          <a:xfrm>
            <a:off x="8607600" y="6492960"/>
            <a:ext cx="5331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39640" y="476640"/>
            <a:ext cx="6477480" cy="8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Timeline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39640" y="6295320"/>
            <a:ext cx="547704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8607600" y="6492960"/>
            <a:ext cx="5331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4"/>
          <p:cNvSpPr/>
          <p:nvPr/>
        </p:nvSpPr>
        <p:spPr>
          <a:xfrm>
            <a:off x="4529880" y="2377440"/>
            <a:ext cx="3331440" cy="13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84240" y="1563120"/>
            <a:ext cx="8911440" cy="410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Application>LibreOffice/5.1.2.2.0$Linux_X86_64 LibreOffice_project/10m0$Build-2</Application>
  <Words>302</Words>
  <Paragraphs>51</Paragraphs>
  <Company>TU Berlin - Service-centric Networking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2016-05-06T21:28:24Z</dcterms:created>
  <dc:creator/>
  <dc:description/>
  <dc:language>en-US</dc:language>
  <cp:lastModifiedBy/>
  <dcterms:modified xsi:type="dcterms:W3CDTF">2016-05-09T12:58:11Z</dcterms:modified>
  <cp:revision>199</cp:revision>
  <dc:subject/>
  <dc:title>TITEL DER PRÄSENTATION ODER THEMA ZWEIZEILIGE VERSION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TU Berlin - Service-centric Networking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