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wmf" ContentType="image/x-wmf"/>
  <Override PartName="/ppt/media/image12.wmf" ContentType="image/x-wmf"/>
  <Override PartName="/ppt/media/image11.tif" ContentType="image/tiff"/>
  <Override PartName="/ppt/media/image4.png" ContentType="image/png"/>
  <Override PartName="/ppt/media/image3.wmf" ContentType="image/x-wmf"/>
  <Override PartName="/ppt/media/image2.wmf" ContentType="image/x-wmf"/>
  <Override PartName="/ppt/media/image21.png" ContentType="image/png"/>
  <Override PartName="/ppt/media/image1.tif" ContentType="image/tiff"/>
  <Override PartName="/ppt/media/image5.png" ContentType="image/png"/>
  <Override PartName="/ppt/media/image6.wmf" ContentType="image/x-wmf"/>
  <Override PartName="/ppt/media/image7.tif" ContentType="image/tiff"/>
  <Override PartName="/ppt/media/image8.wmf" ContentType="image/x-wmf"/>
  <Override PartName="/ppt/media/image10.png" ContentType="image/png"/>
  <Override PartName="/ppt/media/image9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png"/><Relationship Id="rId3" Type="http://schemas.openxmlformats.org/officeDocument/2006/relationships/image" Target="../media/image15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tif"/><Relationship Id="rId3" Type="http://schemas.openxmlformats.org/officeDocument/2006/relationships/image" Target="../media/image2.wmf"/><Relationship Id="rId4" Type="http://schemas.openxmlformats.org/officeDocument/2006/relationships/image" Target="../media/image3.wmf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wmf"/><Relationship Id="rId3" Type="http://schemas.openxmlformats.org/officeDocument/2006/relationships/image" Target="../media/image7.tif"/><Relationship Id="rId4" Type="http://schemas.openxmlformats.org/officeDocument/2006/relationships/image" Target="../media/image8.wmf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1.tif"/><Relationship Id="rId3" Type="http://schemas.openxmlformats.org/officeDocument/2006/relationships/image" Target="../media/image12.wmf"/><Relationship Id="rId4" Type="http://schemas.openxmlformats.org/officeDocument/2006/relationships/image" Target="../media/image13.wmf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asted-image.tif" descr=""/>
          <p:cNvPicPr/>
          <p:nvPr/>
        </p:nvPicPr>
        <p:blipFill>
          <a:blip r:embed="rId2"/>
          <a:stretch/>
        </p:blipFill>
        <p:spPr>
          <a:xfrm>
            <a:off x="6097320" y="6268680"/>
            <a:ext cx="979560" cy="326880"/>
          </a:xfrm>
          <a:prstGeom prst="rect">
            <a:avLst/>
          </a:prstGeom>
          <a:ln w="12600">
            <a:noFill/>
          </a:ln>
        </p:spPr>
      </p:pic>
      <p:pic>
        <p:nvPicPr>
          <p:cNvPr id="1" name="Grafik 6" descr=""/>
          <p:cNvPicPr/>
          <p:nvPr/>
        </p:nvPicPr>
        <p:blipFill>
          <a:blip r:embed="rId3"/>
          <a:stretch/>
        </p:blipFill>
        <p:spPr>
          <a:xfrm>
            <a:off x="7193160" y="6268680"/>
            <a:ext cx="1414440" cy="320400"/>
          </a:xfrm>
          <a:prstGeom prst="rect">
            <a:avLst/>
          </a:prstGeom>
          <a:ln>
            <a:noFill/>
          </a:ln>
        </p:spPr>
      </p:pic>
      <p:sp>
        <p:nvSpPr>
          <p:cNvPr id="2" name="Line 1"/>
          <p:cNvSpPr/>
          <p:nvPr/>
        </p:nvSpPr>
        <p:spPr>
          <a:xfrm>
            <a:off x="539640" y="6135480"/>
            <a:ext cx="8061120" cy="360"/>
          </a:xfrm>
          <a:prstGeom prst="line">
            <a:avLst/>
          </a:prstGeom>
          <a:ln w="93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" name="Grafik 9" descr=""/>
          <p:cNvPicPr/>
          <p:nvPr/>
        </p:nvPicPr>
        <p:blipFill>
          <a:blip r:embed="rId4"/>
          <a:stretch/>
        </p:blipFill>
        <p:spPr>
          <a:xfrm>
            <a:off x="6163920" y="365760"/>
            <a:ext cx="2521440" cy="1409400"/>
          </a:xfrm>
          <a:prstGeom prst="rect">
            <a:avLst/>
          </a:prstGeom>
          <a:ln>
            <a:noFill/>
          </a:ln>
        </p:spPr>
      </p:pic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rafik 7" descr=""/>
          <p:cNvPicPr/>
          <p:nvPr/>
        </p:nvPicPr>
        <p:blipFill>
          <a:blip r:embed="rId2"/>
          <a:stretch/>
        </p:blipFill>
        <p:spPr>
          <a:xfrm>
            <a:off x="7191000" y="476640"/>
            <a:ext cx="1414800" cy="790200"/>
          </a:xfrm>
          <a:prstGeom prst="rect">
            <a:avLst/>
          </a:prstGeom>
          <a:ln>
            <a:noFill/>
          </a:ln>
        </p:spPr>
      </p:pic>
      <p:pic>
        <p:nvPicPr>
          <p:cNvPr id="41" name="pasted-image.tif" descr=""/>
          <p:cNvPicPr/>
          <p:nvPr/>
        </p:nvPicPr>
        <p:blipFill>
          <a:blip r:embed="rId3"/>
          <a:stretch/>
        </p:blipFill>
        <p:spPr>
          <a:xfrm>
            <a:off x="6097320" y="6268680"/>
            <a:ext cx="979560" cy="326880"/>
          </a:xfrm>
          <a:prstGeom prst="rect">
            <a:avLst/>
          </a:prstGeom>
          <a:ln w="12600">
            <a:noFill/>
          </a:ln>
        </p:spPr>
      </p:pic>
      <p:pic>
        <p:nvPicPr>
          <p:cNvPr id="42" name="Grafik 6" descr=""/>
          <p:cNvPicPr/>
          <p:nvPr/>
        </p:nvPicPr>
        <p:blipFill>
          <a:blip r:embed="rId4"/>
          <a:stretch/>
        </p:blipFill>
        <p:spPr>
          <a:xfrm>
            <a:off x="7193160" y="6268680"/>
            <a:ext cx="1414440" cy="320400"/>
          </a:xfrm>
          <a:prstGeom prst="rect">
            <a:avLst/>
          </a:prstGeom>
          <a:ln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asted-image.tif" descr=""/>
          <p:cNvPicPr/>
          <p:nvPr/>
        </p:nvPicPr>
        <p:blipFill>
          <a:blip r:embed="rId2"/>
          <a:stretch/>
        </p:blipFill>
        <p:spPr>
          <a:xfrm>
            <a:off x="6097320" y="6268680"/>
            <a:ext cx="979560" cy="326880"/>
          </a:xfrm>
          <a:prstGeom prst="rect">
            <a:avLst/>
          </a:prstGeom>
          <a:ln w="12600">
            <a:noFill/>
          </a:ln>
        </p:spPr>
      </p:pic>
      <p:pic>
        <p:nvPicPr>
          <p:cNvPr id="80" name="Grafik 6" descr=""/>
          <p:cNvPicPr/>
          <p:nvPr/>
        </p:nvPicPr>
        <p:blipFill>
          <a:blip r:embed="rId3"/>
          <a:stretch/>
        </p:blipFill>
        <p:spPr>
          <a:xfrm>
            <a:off x="7193160" y="6268680"/>
            <a:ext cx="1414440" cy="320400"/>
          </a:xfrm>
          <a:prstGeom prst="rect">
            <a:avLst/>
          </a:prstGeom>
          <a:ln>
            <a:noFill/>
          </a:ln>
        </p:spPr>
      </p:pic>
      <p:pic>
        <p:nvPicPr>
          <p:cNvPr id="81" name="Grafik 4" descr=""/>
          <p:cNvPicPr/>
          <p:nvPr/>
        </p:nvPicPr>
        <p:blipFill>
          <a:blip r:embed="rId4"/>
          <a:stretch/>
        </p:blipFill>
        <p:spPr>
          <a:xfrm>
            <a:off x="6126480" y="273600"/>
            <a:ext cx="2521440" cy="1409400"/>
          </a:xfrm>
          <a:prstGeom prst="rect">
            <a:avLst/>
          </a:prstGeom>
          <a:ln>
            <a:noFill/>
          </a:ln>
        </p:spPr>
      </p:pic>
      <p:sp>
        <p:nvSpPr>
          <p:cNvPr id="82" name="Line 1"/>
          <p:cNvSpPr/>
          <p:nvPr/>
        </p:nvSpPr>
        <p:spPr>
          <a:xfrm>
            <a:off x="539640" y="6135480"/>
            <a:ext cx="8061120" cy="360"/>
          </a:xfrm>
          <a:prstGeom prst="line">
            <a:avLst/>
          </a:prstGeom>
          <a:ln w="93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39640" y="3813840"/>
            <a:ext cx="8059680" cy="14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US" sz="4800" spc="-1" strike="noStrike">
                <a:solidFill>
                  <a:srgbClr val="c50e1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Cluster of complex datasets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560">
              <a:lnSpc>
                <a:spcPct val="100000"/>
              </a:lnSpc>
            </a:pPr>
            <a:r>
              <a:rPr b="0" lang="en-US" sz="2400" spc="-1" strike="noStrike">
                <a:solidFill>
                  <a:srgbClr val="c50e1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Milestone Presentation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539640" y="5486400"/>
            <a:ext cx="805968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0" lang="en-US" sz="1600" spc="-1" strike="noStrike">
                <a:solidFill>
                  <a:srgbClr val="717171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Ahmed Tidjani, Fabio Buso, Paul Velthuis &amp; Zahin Azher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717171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Service-centric Networking | Tu Berlin | May 11</a:t>
            </a:r>
            <a:r>
              <a:rPr b="0" lang="en-US" sz="1600" spc="-1" strike="noStrike" baseline="101000">
                <a:solidFill>
                  <a:srgbClr val="717171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th</a:t>
            </a:r>
            <a:r>
              <a:rPr b="0" lang="en-US" sz="1600" spc="-1" strike="noStrike">
                <a:solidFill>
                  <a:srgbClr val="717171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, 2016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539640" y="476640"/>
            <a:ext cx="6478920" cy="81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ct val="100000"/>
              </a:lnSpc>
            </a:pPr>
            <a:r>
              <a:rPr b="0" lang="en-US" sz="2800" spc="-1" strike="noStrike">
                <a:solidFill>
                  <a:srgbClr val="c50e1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Tools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539640" y="6295320"/>
            <a:ext cx="54784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11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Clustering of Complex Datasets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1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Ahmed Tidjani, Fabio Buso, Paul Velthuis &amp; Zahin Azher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8607600" y="6492960"/>
            <a:ext cx="5346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4"/>
          <p:cNvSpPr/>
          <p:nvPr/>
        </p:nvSpPr>
        <p:spPr>
          <a:xfrm>
            <a:off x="4529880" y="2377440"/>
            <a:ext cx="3332880" cy="136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5"/>
          <p:cNvSpPr/>
          <p:nvPr/>
        </p:nvSpPr>
        <p:spPr>
          <a:xfrm>
            <a:off x="365760" y="1463040"/>
            <a:ext cx="4387680" cy="438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Trello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1" name="" descr=""/>
          <p:cNvPicPr/>
          <p:nvPr/>
        </p:nvPicPr>
        <p:blipFill>
          <a:blip r:embed="rId1"/>
          <a:stretch/>
        </p:blipFill>
        <p:spPr>
          <a:xfrm>
            <a:off x="1779840" y="1620360"/>
            <a:ext cx="7204320" cy="4062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539640" y="476640"/>
            <a:ext cx="6478920" cy="81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ct val="100000"/>
              </a:lnSpc>
            </a:pPr>
            <a:r>
              <a:rPr b="0" lang="en-US" sz="2800" spc="-1" strike="noStrike">
                <a:solidFill>
                  <a:srgbClr val="c50e1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Tools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539640" y="6295320"/>
            <a:ext cx="54784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11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Clustering of Complex Datasets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1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Ahmed Tidjani, Fabio Buso, Paul Velthuis &amp; Zahin Azher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8607600" y="6492960"/>
            <a:ext cx="5346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4"/>
          <p:cNvSpPr/>
          <p:nvPr/>
        </p:nvSpPr>
        <p:spPr>
          <a:xfrm>
            <a:off x="4529880" y="2377440"/>
            <a:ext cx="3332880" cy="136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5"/>
          <p:cNvSpPr/>
          <p:nvPr/>
        </p:nvSpPr>
        <p:spPr>
          <a:xfrm>
            <a:off x="365760" y="1463040"/>
            <a:ext cx="4387680" cy="438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Trello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Slack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3211920" y="1659960"/>
            <a:ext cx="5382360" cy="4191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539640" y="476640"/>
            <a:ext cx="6478920" cy="81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ct val="100000"/>
              </a:lnSpc>
            </a:pPr>
            <a:r>
              <a:rPr b="0" lang="en-US" sz="2800" spc="-1" strike="noStrike">
                <a:solidFill>
                  <a:srgbClr val="c50e1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Tools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539640" y="6295320"/>
            <a:ext cx="54784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11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Clustering of Complex Datasets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1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Ahmed Tidjani, Fabio Buso, Paul Velthuis &amp; Zahin Azher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8607600" y="6492960"/>
            <a:ext cx="5346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4"/>
          <p:cNvSpPr/>
          <p:nvPr/>
        </p:nvSpPr>
        <p:spPr>
          <a:xfrm>
            <a:off x="4529880" y="2377440"/>
            <a:ext cx="3332880" cy="136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5"/>
          <p:cNvSpPr/>
          <p:nvPr/>
        </p:nvSpPr>
        <p:spPr>
          <a:xfrm>
            <a:off x="365760" y="1463040"/>
            <a:ext cx="4387680" cy="438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Trello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Slack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GitLab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1783080" y="1618560"/>
            <a:ext cx="7204320" cy="4059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539640" y="476640"/>
            <a:ext cx="6478920" cy="81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ct val="100000"/>
              </a:lnSpc>
            </a:pPr>
            <a:r>
              <a:rPr b="0" lang="en-US" sz="2800" spc="-1" strike="noStrike">
                <a:solidFill>
                  <a:srgbClr val="c50e1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Tools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539640" y="6295320"/>
            <a:ext cx="54784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11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Clustering of Complex Datasets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1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Ahmed Tidjani, Fabio Buso, Paul Velthuis &amp; Zahin Azher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8607600" y="6492960"/>
            <a:ext cx="5346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4"/>
          <p:cNvSpPr/>
          <p:nvPr/>
        </p:nvSpPr>
        <p:spPr>
          <a:xfrm>
            <a:off x="4529880" y="2377440"/>
            <a:ext cx="3332880" cy="136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5"/>
          <p:cNvSpPr/>
          <p:nvPr/>
        </p:nvSpPr>
        <p:spPr>
          <a:xfrm>
            <a:off x="365760" y="1463040"/>
            <a:ext cx="4387680" cy="438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Trello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Slack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GitLab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GitLab - Wiki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534240" y="1737360"/>
            <a:ext cx="8059680" cy="3996000"/>
          </a:xfrm>
          <a:prstGeom prst="rect">
            <a:avLst/>
          </a:prstGeom>
          <a:ln>
            <a:noFill/>
          </a:ln>
        </p:spPr>
      </p:pic>
      <p:sp>
        <p:nvSpPr>
          <p:cNvPr id="122" name="CustomShape 1"/>
          <p:cNvSpPr/>
          <p:nvPr/>
        </p:nvSpPr>
        <p:spPr>
          <a:xfrm>
            <a:off x="539640" y="476640"/>
            <a:ext cx="6478920" cy="81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ct val="100000"/>
              </a:lnSpc>
            </a:pPr>
            <a:r>
              <a:rPr b="0" lang="en-US" sz="2800" spc="-1" strike="noStrike">
                <a:solidFill>
                  <a:srgbClr val="c50e1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Complex Datasets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539640" y="6295320"/>
            <a:ext cx="54784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11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Clustering of Complex Datasets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1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Ahmed Tidjani, Fabio Buso, Paul Velthuis &amp; Zahin Azher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8607600" y="6492960"/>
            <a:ext cx="5346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4"/>
          <p:cNvSpPr/>
          <p:nvPr/>
        </p:nvSpPr>
        <p:spPr>
          <a:xfrm>
            <a:off x="4529880" y="2743200"/>
            <a:ext cx="1778040" cy="82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39640" y="476640"/>
            <a:ext cx="6478920" cy="81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ct val="100000"/>
              </a:lnSpc>
            </a:pPr>
            <a:r>
              <a:rPr b="0" lang="en-US" sz="2800" spc="-1" strike="noStrike">
                <a:solidFill>
                  <a:srgbClr val="c50e1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Clustering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539640" y="6295320"/>
            <a:ext cx="54784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11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Clustering of Complex Datasets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1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Ahmed Tidjani, Fabio Buso, Paul Velthuis &amp; Zahin Azher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8607600" y="6492960"/>
            <a:ext cx="5346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4"/>
          <p:cNvSpPr/>
          <p:nvPr/>
        </p:nvSpPr>
        <p:spPr>
          <a:xfrm>
            <a:off x="4529880" y="2743200"/>
            <a:ext cx="1778040" cy="82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5"/>
          <p:cNvSpPr/>
          <p:nvPr/>
        </p:nvSpPr>
        <p:spPr>
          <a:xfrm>
            <a:off x="365760" y="1463040"/>
            <a:ext cx="4387680" cy="438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Grouping a set of objects in a way that </a:t>
            </a:r>
            <a:r>
              <a:rPr b="0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similar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objects are in the same cluster.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Types: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Well Separated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Centroid Based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Density Based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[...]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3931920" y="1620360"/>
            <a:ext cx="5175720" cy="4138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539640" y="476640"/>
            <a:ext cx="6478920" cy="81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ct val="100000"/>
              </a:lnSpc>
            </a:pPr>
            <a:r>
              <a:rPr b="0" lang="en-US" sz="2800" spc="-1" strike="noStrike">
                <a:solidFill>
                  <a:srgbClr val="c50e1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OPTICS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539640" y="6295320"/>
            <a:ext cx="54784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11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Clustering of Complex Datasets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1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Ahmed Tidjani, Fabio Buso, Paul Velthuis &amp; Zahin Azher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8607600" y="6492960"/>
            <a:ext cx="5346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4"/>
          <p:cNvSpPr/>
          <p:nvPr/>
        </p:nvSpPr>
        <p:spPr>
          <a:xfrm>
            <a:off x="365760" y="1463040"/>
            <a:ext cx="4387680" cy="438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Density Based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Requires: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Min # Points in a Cluster (MinPts),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Max radius of a Cluster(ε),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Degree of Steepness (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ξ).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Produces Reachability Plot: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Points ordered by core distance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Shows different reachability distance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Automatic cluster extraction from the plot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539640" y="476640"/>
            <a:ext cx="6478920" cy="81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ct val="100000"/>
              </a:lnSpc>
            </a:pPr>
            <a:r>
              <a:rPr b="0" lang="en-US" sz="2800" spc="-1" strike="noStrike">
                <a:solidFill>
                  <a:srgbClr val="c50e1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OPTICS - contd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539640" y="6295320"/>
            <a:ext cx="54784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11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Clustering of Complex Datasets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1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Ahmed Tidjani, Fabio Buso, Paul Velthuis &amp; Zahin Azher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8607600" y="6492960"/>
            <a:ext cx="5346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4"/>
          <p:cNvSpPr/>
          <p:nvPr/>
        </p:nvSpPr>
        <p:spPr>
          <a:xfrm>
            <a:off x="365760" y="1463040"/>
            <a:ext cx="8319600" cy="438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Implementations already available in: Java, Python, R and Matlab.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Objective: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Comparison of the different Implementations, with the focus on the automatic extraction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Performance Analysis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Problem: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Not all implementations extract automatically the clusters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539640" y="476640"/>
            <a:ext cx="6478920" cy="81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ct val="100000"/>
              </a:lnSpc>
            </a:pPr>
            <a:r>
              <a:rPr b="0" lang="en-US" sz="2800" spc="-1" strike="noStrike">
                <a:solidFill>
                  <a:srgbClr val="c50e1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Self-tuning Spectral Clustering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539640" y="6295320"/>
            <a:ext cx="54784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11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Clustering of Complex Datasets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1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Ahmed Tidjani, Fabio Buso, Paul Velthuis &amp; Zahin Azher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8607600" y="6492960"/>
            <a:ext cx="5346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4"/>
          <p:cNvSpPr/>
          <p:nvPr/>
        </p:nvSpPr>
        <p:spPr>
          <a:xfrm>
            <a:off x="365760" y="1463040"/>
            <a:ext cx="4387680" cy="438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Doesn’t require any parameter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Operates a dimensionality reduction using the eigenvectors of the affinity matrix.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Exploits the eigenvectors structure to determine the optimal number of clusters.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539640" y="476640"/>
            <a:ext cx="6478920" cy="81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ct val="100000"/>
              </a:lnSpc>
            </a:pPr>
            <a:r>
              <a:rPr b="0" lang="en-US" sz="2800" spc="-1" strike="noStrike">
                <a:solidFill>
                  <a:srgbClr val="c50e1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Self-tuning Spectral Clustering - contd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539640" y="6295320"/>
            <a:ext cx="54784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11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Clustering of Complex Datasets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1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Ahmed Tidjani, Fabio Buso, Paul Velthuis &amp; Zahin Azher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8607600" y="6492960"/>
            <a:ext cx="5346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4"/>
          <p:cNvSpPr/>
          <p:nvPr/>
        </p:nvSpPr>
        <p:spPr>
          <a:xfrm>
            <a:off x="365760" y="1463040"/>
            <a:ext cx="8319600" cy="438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Implementations already available in: C++ and Matlab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Objective: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Investigate the construction of the affinity matrix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Comparison with OPTICS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Performance Analysis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Problems: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Running C++ code with multi dimensional points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Efficiency Problem: Finds all the Eigenvectors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539640" y="3812400"/>
            <a:ext cx="8058600" cy="147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ct val="100000"/>
              </a:lnSpc>
            </a:pPr>
            <a:r>
              <a:rPr b="1" lang="en-US" sz="4000" spc="-1" strike="noStrike" cap="all">
                <a:solidFill>
                  <a:srgbClr val="c50e1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Organization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539640" y="2906640"/>
            <a:ext cx="8059680" cy="88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3"/>
          <p:cNvSpPr/>
          <p:nvPr/>
        </p:nvSpPr>
        <p:spPr>
          <a:xfrm>
            <a:off x="8607600" y="6492960"/>
            <a:ext cx="5346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539640" y="476640"/>
            <a:ext cx="6478920" cy="81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ct val="100000"/>
              </a:lnSpc>
            </a:pPr>
            <a:r>
              <a:rPr b="0" lang="en-US" sz="2800" spc="-1" strike="noStrike">
                <a:solidFill>
                  <a:srgbClr val="c50e1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Timeline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539640" y="6295320"/>
            <a:ext cx="54784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11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Clustering of Complex Datasets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1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Ahmed Tidjani, Fabio Buso, Paul Velthuis &amp; Zahin Azher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8607600" y="6492960"/>
            <a:ext cx="5346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4"/>
          <p:cNvSpPr/>
          <p:nvPr/>
        </p:nvSpPr>
        <p:spPr>
          <a:xfrm>
            <a:off x="4529880" y="2377440"/>
            <a:ext cx="3332880" cy="136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84240" y="1563120"/>
            <a:ext cx="8912880" cy="4106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Application>LibreOffice/5.1.2.2.0$Linux_X86_64 LibreOffice_project/10m0$Build-2</Application>
  <Words>302</Words>
  <Paragraphs>51</Paragraphs>
  <Company>TU Berlin - Service-centric Networking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2016-05-06T21:28:24Z</dcterms:created>
  <dc:creator/>
  <dc:description/>
  <dc:language>en-US</dc:language>
  <cp:lastModifiedBy/>
  <dcterms:modified xsi:type="dcterms:W3CDTF">2016-05-06T22:58:01Z</dcterms:modified>
  <cp:revision>182</cp:revision>
  <dc:subject/>
  <dc:title>TITEL DER PRÄSENTATION ODER THEMA ZWEIZEILIGE VERSION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TU Berlin - Service-centric Networking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Bildschirmpräsentation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9</vt:i4>
  </property>
</Properties>
</file>