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iBh7rjDwkPEX1KEces6PwBNZhT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E79923-D166-4706-B396-AF717DFD437F}">
  <a:tblStyle styleId="{D4E79923-D166-4706-B396-AF717DFD43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534dfd6a5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534dfd6a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534dfd6a5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534dfd6a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534dfd6a5_1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534dfd6a5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534dfd6a5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534dfd6a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534dfd6a5_1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534dfd6a5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34dfd6a5_1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34dfd6a5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534dfd6a5_1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534dfd6a5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32aece872_1_9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32aece872_1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66c565d9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66c565d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34dfd6a5_1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34dfd6a5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534dfd6a5_1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534dfd6a5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34dfd6a5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534dfd6a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534dfd6a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534dfd6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534dfd6a5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534dfd6a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534dfd6a5_1_2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534dfd6a5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534dfd6a5_1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534dfd6a5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34dfd6a5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534dfd6a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534dfd6a5_1_5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10534dfd6a5_1_5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10534dfd6a5_1_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10534dfd6a5_1_5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10534dfd6a5_1_57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10534dfd6a5_1_57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10534dfd6a5_1_5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10534dfd6a5_1_12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10534dfd6a5_1_1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10534dfd6a5_1_1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10534dfd6a5_1_12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10534dfd6a5_1_12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10534dfd6a5_1_12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34dfd6a5_1_12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534dfd6a5_1_13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g10534dfd6a5_1_130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85" name="Google Shape;85;g10534dfd6a5_1_130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10534dfd6a5_1_130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10534dfd6a5_1_13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10534dfd6a5_1_6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10534dfd6a5_1_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10534dfd6a5_1_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10534dfd6a5_1_65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10534dfd6a5_1_6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0534dfd6a5_1_7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10534dfd6a5_1_7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10534dfd6a5_1_7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10534dfd6a5_1_7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10534dfd6a5_1_71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10534dfd6a5_1_71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10534dfd6a5_1_7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0534dfd6a5_1_7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10534dfd6a5_1_7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10534dfd6a5_1_7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10534dfd6a5_1_7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10534dfd6a5_1_79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10534dfd6a5_1_79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10534dfd6a5_1_79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10534dfd6a5_1_7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534dfd6a5_1_8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10534dfd6a5_1_8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10534dfd6a5_1_8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10534dfd6a5_1_8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10534dfd6a5_1_88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10534dfd6a5_1_8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0534dfd6a5_1_9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10534dfd6a5_1_9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10534dfd6a5_1_9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10534dfd6a5_1_9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10534dfd6a5_1_95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10534dfd6a5_1_95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10534dfd6a5_1_9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0534dfd6a5_1_103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10534dfd6a5_1_10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10534dfd6a5_1_10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10534dfd6a5_1_103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10534dfd6a5_1_10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34dfd6a5_1_10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10534dfd6a5_1_10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10534dfd6a5_1_10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10534dfd6a5_1_10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10534dfd6a5_1_10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10534dfd6a5_1_10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10534dfd6a5_1_10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10534dfd6a5_1_10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534dfd6a5_1_118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10534dfd6a5_1_11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534dfd6a5_1_5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10534dfd6a5_1_5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0534dfd6a5_1_5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Relationship Id="rId4" Type="http://schemas.openxmlformats.org/officeDocument/2006/relationships/image" Target="../media/image7.gif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505250" y="1265772"/>
            <a:ext cx="113607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900"/>
              <a:t>Detecting the Higgs Boson Signal Amidst Ba</a:t>
            </a:r>
            <a:r>
              <a:rPr lang="en-US" sz="3900"/>
              <a:t>ckground Noise</a:t>
            </a:r>
            <a:r>
              <a:rPr b="1" lang="en-US" sz="3900"/>
              <a:t> </a:t>
            </a:r>
            <a:r>
              <a:rPr lang="en-US" sz="3900"/>
              <a:t>Using </a:t>
            </a:r>
            <a:r>
              <a:rPr b="1" lang="en-US" sz="3900"/>
              <a:t>RNN</a:t>
            </a:r>
            <a:endParaRPr sz="3900"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505250" y="3420258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</a:pPr>
            <a:r>
              <a:rPr lang="en-US" sz="1825">
                <a:solidFill>
                  <a:schemeClr val="dk1"/>
                </a:solidFill>
              </a:rPr>
              <a:t>GROUP 4: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00"/>
              <a:buNone/>
            </a:pPr>
            <a:r>
              <a:rPr lang="en-US" sz="1825">
                <a:solidFill>
                  <a:schemeClr val="dk1"/>
                </a:solidFill>
              </a:rPr>
              <a:t>VENKATA GANGADHAR NAVEEN PALAKA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00"/>
              <a:buNone/>
            </a:pPr>
            <a:r>
              <a:rPr lang="en-US" sz="1825">
                <a:solidFill>
                  <a:schemeClr val="dk1"/>
                </a:solidFill>
              </a:rPr>
              <a:t>ANURADHA TIDKE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00"/>
              <a:buNone/>
            </a:pPr>
            <a:r>
              <a:rPr lang="en-US" sz="1825">
                <a:solidFill>
                  <a:schemeClr val="dk1"/>
                </a:solidFill>
              </a:rPr>
              <a:t>RAKSHITH REDDY ELETI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00"/>
              <a:buNone/>
            </a:pPr>
            <a:r>
              <a:t/>
            </a:r>
            <a:endParaRPr sz="18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00"/>
              <a:buNone/>
            </a:pPr>
            <a:r>
              <a:t/>
            </a:r>
            <a:endParaRPr sz="18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534dfd6a5_1_26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Pipeline</a:t>
            </a:r>
            <a:endParaRPr/>
          </a:p>
        </p:txBody>
      </p:sp>
      <p:sp>
        <p:nvSpPr>
          <p:cNvPr id="159" name="Google Shape;159;g10534dfd6a5_1_26"/>
          <p:cNvSpPr txBox="1"/>
          <p:nvPr>
            <p:ph idx="1" type="body"/>
          </p:nvPr>
        </p:nvSpPr>
        <p:spPr>
          <a:xfrm>
            <a:off x="972600" y="25432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/>
              <a:t>Data cleaning:</a:t>
            </a:r>
            <a:endParaRPr b="1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/>
              <a:t>Dropping unnecessary feature columns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/>
              <a:t>Finding uncommon variables and dropping them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/>
              <a:t>Handling missing values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/>
              <a:t>Normalize the data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/>
              <a:t>Build model architecture</a:t>
            </a:r>
            <a:r>
              <a:rPr lang="en-US"/>
              <a:t>: The f</a:t>
            </a:r>
            <a:r>
              <a:rPr lang="en-US"/>
              <a:t>ollowing</a:t>
            </a:r>
            <a:r>
              <a:rPr lang="en-US"/>
              <a:t> screenshot is for the </a:t>
            </a:r>
            <a:r>
              <a:rPr lang="en-US"/>
              <a:t>model</a:t>
            </a:r>
            <a:r>
              <a:rPr lang="en-US"/>
              <a:t> with primitive features (17 variables)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g10534dfd6a5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325" y="4710425"/>
            <a:ext cx="6504376" cy="19495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534dfd6a5_1_32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Pipeline contd.</a:t>
            </a:r>
            <a:endParaRPr/>
          </a:p>
        </p:txBody>
      </p:sp>
      <p:sp>
        <p:nvSpPr>
          <p:cNvPr id="166" name="Google Shape;166;g10534dfd6a5_1_32"/>
          <p:cNvSpPr txBox="1"/>
          <p:nvPr>
            <p:ph idx="1" type="body"/>
          </p:nvPr>
        </p:nvSpPr>
        <p:spPr>
          <a:xfrm>
            <a:off x="972600" y="2543225"/>
            <a:ext cx="6785700" cy="410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2500" lnSpcReduction="20000"/>
          </a:bodyPr>
          <a:lstStyle/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b="1" lang="en-US"/>
              <a:t>Defining optimizer and loss functions:</a:t>
            </a:r>
            <a:endParaRPr b="1"/>
          </a:p>
          <a:p>
            <a:pPr indent="-316706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/>
              <a:t>There are multiple loss functions based on their target variable type:</a:t>
            </a:r>
            <a:endParaRPr/>
          </a:p>
          <a:p>
            <a:pPr indent="-31670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/>
              <a:t>We decided to go with ADAM optimizer as it is the best.</a:t>
            </a:r>
            <a:endParaRPr/>
          </a:p>
          <a:p>
            <a:pPr indent="-328453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 startAt="3"/>
            </a:pPr>
            <a:r>
              <a:rPr b="1" lang="en-US"/>
              <a:t>S</a:t>
            </a:r>
            <a:r>
              <a:rPr b="1" lang="en-US"/>
              <a:t>etting callbacks:</a:t>
            </a:r>
            <a:endParaRPr b="1"/>
          </a:p>
          <a:p>
            <a:pPr indent="-316706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en-US"/>
              <a:t>ModelCheckpoint callback:</a:t>
            </a:r>
            <a:endParaRPr b="1"/>
          </a:p>
          <a:p>
            <a:pPr indent="-316706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romanLcPeriod"/>
            </a:pPr>
            <a:r>
              <a:rPr lang="en-US"/>
              <a:t>Callback to save the Keras model or model weights at some frequency.</a:t>
            </a:r>
            <a:endParaRPr/>
          </a:p>
          <a:p>
            <a:pPr indent="-316706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-US"/>
              <a:t>For our model, we set the </a:t>
            </a:r>
            <a:r>
              <a:rPr lang="en-US"/>
              <a:t>variable</a:t>
            </a:r>
            <a:r>
              <a:rPr lang="en-US"/>
              <a:t> to monitor as validation accuracy and saved the weights of best model so far.</a:t>
            </a:r>
            <a:endParaRPr/>
          </a:p>
          <a:p>
            <a:pPr indent="-316706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en-US"/>
              <a:t>ReduceLROnPlateau callback:</a:t>
            </a:r>
            <a:endParaRPr b="1"/>
          </a:p>
          <a:p>
            <a:pPr indent="-316706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romanLcPeriod"/>
            </a:pPr>
            <a:r>
              <a:rPr lang="en-US"/>
              <a:t>Reduce learning rate when a metric has stopped improving.</a:t>
            </a:r>
            <a:endParaRPr/>
          </a:p>
          <a:p>
            <a:pPr indent="-316706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-US"/>
              <a:t>For our model, we set the variable to monitor as validation accuracy. If the accuracy doesn’t improve in 3 epochs, the learning rate will be reduced by a factor of 0.5</a:t>
            </a:r>
            <a:endParaRPr/>
          </a:p>
        </p:txBody>
      </p:sp>
      <p:graphicFrame>
        <p:nvGraphicFramePr>
          <p:cNvPr id="167" name="Google Shape;167;g10534dfd6a5_1_32"/>
          <p:cNvGraphicFramePr/>
          <p:nvPr/>
        </p:nvGraphicFramePr>
        <p:xfrm>
          <a:off x="7966625" y="277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{D4E79923-D166-4706-B396-AF717DFD437F}</a:tableStyleId>
              </a:tblPr>
              <a:tblGrid>
                <a:gridCol w="1909725"/>
                <a:gridCol w="1909725"/>
              </a:tblGrid>
              <a:tr h="21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MSE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Gaussian</a:t>
                      </a:r>
                      <a:r>
                        <a:rPr lang="en-US" sz="1300"/>
                        <a:t> target var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21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MS logarithmic loss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target variable values are widely spread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21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Binary cross entropy loss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target values are in the set {0, 1}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21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Hinge loss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target values are in the set {-1, 1}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534dfd6a5_1_197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study</a:t>
            </a:r>
            <a:endParaRPr/>
          </a:p>
        </p:txBody>
      </p:sp>
      <p:sp>
        <p:nvSpPr>
          <p:cNvPr id="173" name="Google Shape;173;g10534dfd6a5_1_197"/>
          <p:cNvSpPr txBox="1"/>
          <p:nvPr>
            <p:ph idx="1" type="body"/>
          </p:nvPr>
        </p:nvSpPr>
        <p:spPr>
          <a:xfrm>
            <a:off x="972600" y="2499600"/>
            <a:ext cx="10251600" cy="4007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We</a:t>
            </a:r>
            <a:r>
              <a:rPr lang="en-US" sz="1600"/>
              <a:t> tried running the model with batch size = 16 and noticed the loss values are too large and accuracy is minimal.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So, we increased it and did more experiments with other parameters as shown in the next slide</a:t>
            </a:r>
            <a:endParaRPr/>
          </a:p>
        </p:txBody>
      </p:sp>
      <p:pic>
        <p:nvPicPr>
          <p:cNvPr id="174" name="Google Shape;174;g10534dfd6a5_1_197"/>
          <p:cNvPicPr preferRelativeResize="0"/>
          <p:nvPr/>
        </p:nvPicPr>
        <p:blipFill rotWithShape="1">
          <a:blip r:embed="rId3">
            <a:alphaModFix/>
          </a:blip>
          <a:srcRect b="8759" l="0" r="0" t="0"/>
          <a:stretch/>
        </p:blipFill>
        <p:spPr>
          <a:xfrm>
            <a:off x="935700" y="3003975"/>
            <a:ext cx="10168198" cy="2851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534dfd6a5_1_38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1: </a:t>
            </a:r>
            <a:r>
              <a:rPr lang="en-US"/>
              <a:t>Considering only primitive features</a:t>
            </a:r>
            <a:endParaRPr/>
          </a:p>
        </p:txBody>
      </p:sp>
      <p:graphicFrame>
        <p:nvGraphicFramePr>
          <p:cNvPr id="180" name="Google Shape;180;g10534dfd6a5_1_38"/>
          <p:cNvGraphicFramePr/>
          <p:nvPr/>
        </p:nvGraphicFramePr>
        <p:xfrm>
          <a:off x="679200" y="27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{D4E79923-D166-4706-B396-AF717DFD437F}</a:tableStyleId>
              </a:tblPr>
              <a:tblGrid>
                <a:gridCol w="2369750"/>
                <a:gridCol w="1940275"/>
                <a:gridCol w="1172500"/>
                <a:gridCol w="2174500"/>
                <a:gridCol w="2669025"/>
              </a:tblGrid>
              <a:tr h="79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</a:rPr>
                        <a:t>Version/parameter to monitor for callbacks</a:t>
                      </a:r>
                      <a:endParaRPr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learning rate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Start Learning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Batch size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Batch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Best_model_val_loss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Best_model_val_loss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Best_model_val_Accuracy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Best_model_val_Accuracy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1/val_loss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1e-3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0.5682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2/val_accuracy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1e-3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0.5765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0.7151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3/val_accuracy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1e-3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0.5763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0.7022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4/val_accuracy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1e-3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0.5810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0.6896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10534dfd6a5_1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875" y="815450"/>
            <a:ext cx="10258248" cy="5917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534dfd6a5_1_18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</a:t>
            </a:r>
            <a:r>
              <a:rPr lang="en-US"/>
              <a:t>2: Considering only derived features</a:t>
            </a:r>
            <a:endParaRPr/>
          </a:p>
        </p:txBody>
      </p:sp>
      <p:graphicFrame>
        <p:nvGraphicFramePr>
          <p:cNvPr id="191" name="Google Shape;191;g10534dfd6a5_1_184"/>
          <p:cNvGraphicFramePr/>
          <p:nvPr/>
        </p:nvGraphicFramePr>
        <p:xfrm>
          <a:off x="679200" y="27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{D4E79923-D166-4706-B396-AF717DFD437F}</a:tableStyleId>
              </a:tblPr>
              <a:tblGrid>
                <a:gridCol w="2369750"/>
                <a:gridCol w="1940275"/>
                <a:gridCol w="1172500"/>
                <a:gridCol w="2174500"/>
                <a:gridCol w="2669025"/>
              </a:tblGrid>
              <a:tr h="79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</a:rPr>
                        <a:t>Version/parameter to monitor for callbacks</a:t>
                      </a:r>
                      <a:endParaRPr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learning rate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Start Learning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Batch size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Batch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Best_model_val_loss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Best_model_val_loss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Best_model_val_Accuracy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Best_model_val_Accuracy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1/val_loss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1e-3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0.4896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0.7560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2/val_accuracy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1e-3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0.4981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3/val_accuracy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1e-3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4/val_accuracy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1e-3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0.5869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0.7287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534dfd6a5_1_189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</a:t>
            </a:r>
            <a:r>
              <a:rPr lang="en-US"/>
              <a:t>3: Considering both primitive and derived features</a:t>
            </a:r>
            <a:endParaRPr/>
          </a:p>
        </p:txBody>
      </p:sp>
      <p:graphicFrame>
        <p:nvGraphicFramePr>
          <p:cNvPr id="197" name="Google Shape;197;g10534dfd6a5_1_189"/>
          <p:cNvGraphicFramePr/>
          <p:nvPr/>
        </p:nvGraphicFramePr>
        <p:xfrm>
          <a:off x="679200" y="305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{D4E79923-D166-4706-B396-AF717DFD437F}</a:tableStyleId>
              </a:tblPr>
              <a:tblGrid>
                <a:gridCol w="2369750"/>
                <a:gridCol w="1940275"/>
                <a:gridCol w="1172500"/>
                <a:gridCol w="2174500"/>
                <a:gridCol w="2669025"/>
              </a:tblGrid>
              <a:tr h="79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</a:rPr>
                        <a:t>Version/parameter to monitor for callbacks</a:t>
                      </a:r>
                      <a:endParaRPr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learning rate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Start Learning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Batch size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Batch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Best_model_val_loss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Best_model_val_loss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Best_model_val_Accuracy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Best_model_val_Accuracy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1/val_loss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1e-3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2/val_accuracy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1e-3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0.4984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3/val_accuracy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1e-3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0.4953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0.7586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4/val_accuracy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1e-3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0.7087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32aece872_1_932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3" name="Google Shape;203;g1032aece872_1_932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We got the validation accuracy of:</a:t>
            </a:r>
            <a:endParaRPr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75.86% when we considered all 30 features (primitive and derived)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75.6% with just the 13 derived features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71.51% with just the 17 primitive features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We consider the second </a:t>
            </a:r>
            <a:r>
              <a:rPr lang="en-US"/>
              <a:t>experiment with derived features,</a:t>
            </a:r>
            <a:r>
              <a:rPr lang="en-US"/>
              <a:t> the best because:</a:t>
            </a:r>
            <a:endParaRPr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Lower number of features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Less computational cost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Negligible loss of accuracy as compared to the best model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66c565d9c_0_0"/>
          <p:cNvSpPr txBox="1"/>
          <p:nvPr>
            <p:ph type="title"/>
          </p:nvPr>
        </p:nvSpPr>
        <p:spPr>
          <a:xfrm>
            <a:off x="4369075" y="3137625"/>
            <a:ext cx="3946500" cy="111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/>
              <a:t>Thank you!</a:t>
            </a: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534dfd6a5_1_222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99" name="Google Shape;99;g10534dfd6a5_1_222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/>
              <a:t>The main motivation for developing this code is to apply the theoretical knowledge of Recurrent Neural Networks we gained during this class, to a real world problem.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534dfd6a5_1_227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ct val="113513"/>
              <a:buFont typeface="Century Gothic"/>
              <a:buNone/>
            </a:pPr>
            <a:r>
              <a:rPr lang="en-US" sz="3700"/>
              <a:t>What is the Higgs boson?</a:t>
            </a:r>
            <a:endParaRPr/>
          </a:p>
        </p:txBody>
      </p:sp>
      <p:sp>
        <p:nvSpPr>
          <p:cNvPr id="105" name="Google Shape;105;g10534dfd6a5_1_227"/>
          <p:cNvSpPr txBox="1"/>
          <p:nvPr>
            <p:ph idx="1" type="body"/>
          </p:nvPr>
        </p:nvSpPr>
        <p:spPr>
          <a:xfrm>
            <a:off x="972600" y="2471900"/>
            <a:ext cx="5032500" cy="391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The Higgs boson is a basic particle linked with the Higgs field, which supplies mass to other fundamental particles like electrons and quarks.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500"/>
              <a:t>In 2012, a subatomic particle with the expected properties was discovered by the ATLAS and CMS experiments at the Large Hadron Collider (LHC) at CERN near Geneva, Switzerland.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500"/>
              <a:t>The new particle was subsequently confirmed to match the expected properties of a Higgs boson.</a:t>
            </a:r>
            <a:endParaRPr sz="1500"/>
          </a:p>
        </p:txBody>
      </p:sp>
      <p:pic>
        <p:nvPicPr>
          <p:cNvPr descr="Higgs Boson Detection | Kaggle" id="106" name="Google Shape;106;g10534dfd6a5_1_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2342" y="1003354"/>
            <a:ext cx="5449889" cy="5449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534dfd6a5_1_11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 Description</a:t>
            </a:r>
            <a:endParaRPr/>
          </a:p>
        </p:txBody>
      </p:sp>
      <p:sp>
        <p:nvSpPr>
          <p:cNvPr id="112" name="Google Shape;112;g10534dfd6a5_1_11"/>
          <p:cNvSpPr txBox="1"/>
          <p:nvPr>
            <p:ph idx="1" type="body"/>
          </p:nvPr>
        </p:nvSpPr>
        <p:spPr>
          <a:xfrm>
            <a:off x="1076725" y="2797858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The Higgs boson machine learning challenge (HiggsML or Challenge in short) has been set up to promote collaboration between high energy physicists and data scientists. 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Our task was to analyze a set of simulated particle collision data containing features characterizing events detected by ATLAS (a particle physics experiment at the Large Hadron Collider at CERN). 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-US"/>
              <a:t>The objective of the analysis was to classify events as either a signal, indicating the tau tau Decay of a Higgs boson, or background noise.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534dfd6a5_1_0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</a:t>
            </a:r>
            <a:r>
              <a:rPr lang="en-US"/>
              <a:t>explanation</a:t>
            </a:r>
            <a:endParaRPr/>
          </a:p>
        </p:txBody>
      </p:sp>
      <p:sp>
        <p:nvSpPr>
          <p:cNvPr id="118" name="Google Shape;118;g10534dfd6a5_1_0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Training data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250000 events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ID column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30 feature columns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a weight column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a label column</a:t>
            </a:r>
            <a:endParaRPr sz="1700"/>
          </a:p>
        </p:txBody>
      </p:sp>
      <p:sp>
        <p:nvSpPr>
          <p:cNvPr id="119" name="Google Shape;119;g10534dfd6a5_1_0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</a:t>
            </a:r>
            <a:r>
              <a:rPr lang="en-US" sz="1900"/>
              <a:t>est data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550000 events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ID column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30 feature columns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534dfd6a5_1_6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description</a:t>
            </a:r>
            <a:endParaRPr/>
          </a:p>
        </p:txBody>
      </p:sp>
      <p:sp>
        <p:nvSpPr>
          <p:cNvPr id="125" name="Google Shape;125;g10534dfd6a5_1_6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The variables prefixed with PRI (for PRImitives) are “raw” quantities about the bunch collision as measured by the detector, essentially the momenta of particles.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Variables prefixed with DER (for DERived) are quantities computed from the primitive features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Label</a:t>
            </a:r>
            <a:endParaRPr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Background noise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Higgs boson signal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534dfd6a5_1_235"/>
          <p:cNvSpPr txBox="1"/>
          <p:nvPr>
            <p:ph type="title"/>
          </p:nvPr>
        </p:nvSpPr>
        <p:spPr>
          <a:xfrm>
            <a:off x="972600" y="16820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 of a traditional RNN</a:t>
            </a:r>
            <a:endParaRPr/>
          </a:p>
        </p:txBody>
      </p:sp>
      <p:sp>
        <p:nvSpPr>
          <p:cNvPr id="131" name="Google Shape;131;g10534dfd6a5_1_235"/>
          <p:cNvSpPr txBox="1"/>
          <p:nvPr>
            <p:ph idx="1" type="body"/>
          </p:nvPr>
        </p:nvSpPr>
        <p:spPr>
          <a:xfrm>
            <a:off x="972600" y="2390825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Recurrent neural networks, also known as RNNs, are a class of neural networks that allow previous outputs to be used as inputs while having hidden states.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baseline="30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g10534dfd6a5_1_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525" y="3189525"/>
            <a:ext cx="3282450" cy="354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g10534dfd6a5_1_235"/>
          <p:cNvGrpSpPr/>
          <p:nvPr/>
        </p:nvGrpSpPr>
        <p:grpSpPr>
          <a:xfrm>
            <a:off x="2344200" y="3510875"/>
            <a:ext cx="2381400" cy="2781600"/>
            <a:chOff x="1288325" y="3536925"/>
            <a:chExt cx="2381400" cy="2781600"/>
          </a:xfrm>
        </p:grpSpPr>
        <p:sp>
          <p:nvSpPr>
            <p:cNvPr id="134" name="Google Shape;134;g10534dfd6a5_1_235"/>
            <p:cNvSpPr/>
            <p:nvPr/>
          </p:nvSpPr>
          <p:spPr>
            <a:xfrm>
              <a:off x="1288325" y="3536925"/>
              <a:ext cx="2381400" cy="2781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g10534dfd6a5_1_235"/>
            <p:cNvGrpSpPr/>
            <p:nvPr/>
          </p:nvGrpSpPr>
          <p:grpSpPr>
            <a:xfrm>
              <a:off x="1362200" y="3747825"/>
              <a:ext cx="2164400" cy="2570550"/>
              <a:chOff x="1362200" y="3747825"/>
              <a:chExt cx="2164400" cy="2570550"/>
            </a:xfrm>
          </p:grpSpPr>
          <p:grpSp>
            <p:nvGrpSpPr>
              <p:cNvPr id="136" name="Google Shape;136;g10534dfd6a5_1_235"/>
              <p:cNvGrpSpPr/>
              <p:nvPr/>
            </p:nvGrpSpPr>
            <p:grpSpPr>
              <a:xfrm>
                <a:off x="1362200" y="3747825"/>
                <a:ext cx="2164400" cy="2170350"/>
                <a:chOff x="542350" y="4047325"/>
                <a:chExt cx="2164400" cy="2170350"/>
              </a:xfrm>
            </p:grpSpPr>
            <p:pic>
              <p:nvPicPr>
                <p:cNvPr id="137" name="Google Shape;137;g10534dfd6a5_1_23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14037" t="8858"/>
                <a:stretch/>
              </p:blipFill>
              <p:spPr>
                <a:xfrm>
                  <a:off x="659825" y="4047325"/>
                  <a:ext cx="2046925" cy="21703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8" name="Google Shape;138;g10534dfd6a5_1_235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542350" y="4164250"/>
                  <a:ext cx="430250" cy="18626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39" name="Google Shape;139;g10534dfd6a5_1_235"/>
              <p:cNvSpPr txBox="1"/>
              <p:nvPr/>
            </p:nvSpPr>
            <p:spPr>
              <a:xfrm>
                <a:off x="1431475" y="5918175"/>
                <a:ext cx="1899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Lato"/>
                    <a:ea typeface="Lato"/>
                    <a:cs typeface="Lato"/>
                    <a:sym typeface="Lato"/>
                  </a:rPr>
                  <a:t>Simple RNN model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534dfd6a5_1_242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Shortcomings of RNN</a:t>
            </a:r>
            <a:endParaRPr/>
          </a:p>
        </p:txBody>
      </p:sp>
      <p:sp>
        <p:nvSpPr>
          <p:cNvPr id="145" name="Google Shape;145;g10534dfd6a5_1_242"/>
          <p:cNvSpPr txBox="1"/>
          <p:nvPr>
            <p:ph idx="1" type="body"/>
          </p:nvPr>
        </p:nvSpPr>
        <p:spPr>
          <a:xfrm>
            <a:off x="972600" y="2758800"/>
            <a:ext cx="695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Gradients are values used to update a neural networks weights.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The vanishing gradient problem is when the gradient shrinks as it back propagates through time.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If a gradient value becomes extremely small, it doesn’t contribute much to learning.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So because the earlier layers don’t learn, RNN’s can forget what it has seen in longer sequences, thus having a short-term memory.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0534dfd6a5_1_242"/>
          <p:cNvSpPr txBox="1"/>
          <p:nvPr/>
        </p:nvSpPr>
        <p:spPr>
          <a:xfrm>
            <a:off x="8338825" y="5773500"/>
            <a:ext cx="3659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highlight>
                  <a:srgbClr val="FFFFFF"/>
                </a:highlight>
              </a:rPr>
              <a:t>Gradients shrink as it back-propagates down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g10534dfd6a5_1_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8875" y="1596225"/>
            <a:ext cx="3779350" cy="40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534dfd6a5_1_21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approach</a:t>
            </a:r>
            <a:endParaRPr/>
          </a:p>
        </p:txBody>
      </p:sp>
      <p:sp>
        <p:nvSpPr>
          <p:cNvPr id="153" name="Google Shape;153;g10534dfd6a5_1_21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We decided to choose LSTM algorithm for our code.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As the number of features is large (30), and the derived features are dependent on the primitive features, we decided to run our code in 3 ways:</a:t>
            </a:r>
            <a:endParaRPr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using only primitive features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using only derived </a:t>
            </a:r>
            <a:r>
              <a:rPr lang="en-US"/>
              <a:t>features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using both primitive and derived features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2021-12-01T20:08:11Z</dcterms:created>
  <dc:creator>Microsoft Office User</dc:creator>
</cp:coreProperties>
</file>